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26"/>
  </p:notesMasterIdLst>
  <p:sldIdLst>
    <p:sldId id="337" r:id="rId5"/>
    <p:sldId id="345" r:id="rId6"/>
    <p:sldId id="354" r:id="rId7"/>
    <p:sldId id="358" r:id="rId8"/>
    <p:sldId id="357" r:id="rId9"/>
    <p:sldId id="362" r:id="rId10"/>
    <p:sldId id="347" r:id="rId11"/>
    <p:sldId id="346" r:id="rId12"/>
    <p:sldId id="322" r:id="rId13"/>
    <p:sldId id="329" r:id="rId14"/>
    <p:sldId id="332" r:id="rId15"/>
    <p:sldId id="333" r:id="rId16"/>
    <p:sldId id="324" r:id="rId17"/>
    <p:sldId id="338" r:id="rId18"/>
    <p:sldId id="339" r:id="rId19"/>
    <p:sldId id="340" r:id="rId20"/>
    <p:sldId id="355" r:id="rId21"/>
    <p:sldId id="356" r:id="rId22"/>
    <p:sldId id="341" r:id="rId23"/>
    <p:sldId id="351" r:id="rId24"/>
    <p:sldId id="35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40">
          <p15:clr>
            <a:srgbClr val="A4A3A4"/>
          </p15:clr>
        </p15:guide>
        <p15:guide id="3" pos="438" userDrawn="1">
          <p15:clr>
            <a:srgbClr val="A4A3A4"/>
          </p15:clr>
        </p15:guide>
        <p15:guide id="4" pos="7219" userDrawn="1">
          <p15:clr>
            <a:srgbClr val="A4A3A4"/>
          </p15:clr>
        </p15:guide>
        <p15:guide id="5" orient="horz" pos="618" userDrawn="1">
          <p15:clr>
            <a:srgbClr val="A4A3A4"/>
          </p15:clr>
        </p15:guide>
        <p15:guide id="6" orient="horz" pos="4020" userDrawn="1">
          <p15:clr>
            <a:srgbClr val="A4A3A4"/>
          </p15:clr>
        </p15:guide>
        <p15:guide id="7" orient="horz" pos="4156" userDrawn="1">
          <p15:clr>
            <a:srgbClr val="A4A3A4"/>
          </p15:clr>
        </p15:guide>
        <p15:guide id="8" orient="horz" pos="187" userDrawn="1">
          <p15:clr>
            <a:srgbClr val="A4A3A4"/>
          </p15:clr>
        </p15:guide>
        <p15:guide id="9" pos="2887" userDrawn="1">
          <p15:clr>
            <a:srgbClr val="A4A3A4"/>
          </p15:clr>
        </p15:guide>
        <p15:guide id="10" orient="horz" pos="3294" userDrawn="1">
          <p15:clr>
            <a:srgbClr val="A4A3A4"/>
          </p15:clr>
        </p15:guide>
        <p15:guide id="11" orient="horz" pos="981" userDrawn="1">
          <p15:clr>
            <a:srgbClr val="A4A3A4"/>
          </p15:clr>
        </p15:guide>
        <p15:guide id="12" orient="horz" pos="3634" userDrawn="1">
          <p15:clr>
            <a:srgbClr val="A4A3A4"/>
          </p15:clr>
        </p15:guide>
        <p15:guide id="13" pos="26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DF"/>
    <a:srgbClr val="FFED00"/>
    <a:srgbClr val="FFFFFF"/>
    <a:srgbClr val="A2C300"/>
    <a:srgbClr val="3D8400"/>
    <a:srgbClr val="FABA00"/>
    <a:srgbClr val="80CCDF"/>
    <a:srgbClr val="AE0917"/>
    <a:srgbClr val="F5F5F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0476" autoAdjust="0"/>
  </p:normalViewPr>
  <p:slideViewPr>
    <p:cSldViewPr snapToGrid="0" snapToObjects="1">
      <p:cViewPr varScale="1">
        <p:scale>
          <a:sx n="88" d="100"/>
          <a:sy n="88" d="100"/>
        </p:scale>
        <p:origin x="2064" y="184"/>
      </p:cViewPr>
      <p:guideLst>
        <p:guide orient="horz" pos="890"/>
        <p:guide pos="3840"/>
        <p:guide pos="438"/>
        <p:guide pos="7219"/>
        <p:guide orient="horz" pos="618"/>
        <p:guide orient="horz" pos="4020"/>
        <p:guide orient="horz" pos="4156"/>
        <p:guide orient="horz" pos="187"/>
        <p:guide pos="2887"/>
        <p:guide orient="horz" pos="3294"/>
        <p:guide orient="horz" pos="981"/>
        <p:guide orient="horz" pos="3634"/>
        <p:guide pos="263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3DD78-1EB4-8045-97D6-FF50959E5DC9}" type="datetimeFigureOut">
              <a:rPr lang="de-DE" smtClean="0"/>
              <a:t>29.01.21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9ABF1-A5E8-FF4C-953A-B9DDF0BF59CB}" type="slidenum">
              <a:rPr lang="de-DE" smtClean="0"/>
              <a:t>‹#›</a:t>
            </a:fld>
            <a:endParaRPr lang="de-DE"/>
          </a:p>
        </p:txBody>
      </p:sp>
    </p:spTree>
    <p:extLst>
      <p:ext uri="{BB962C8B-B14F-4D97-AF65-F5344CB8AC3E}">
        <p14:creationId xmlns:p14="http://schemas.microsoft.com/office/powerpoint/2010/main" val="138987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europa.eu/research/bioeconomy/pdf/ec_bioeconomy_strategy_201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commission/news/new-bioeconomy-strategy-sustainable-europe-2018-oct-11-0_e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ur02.safelinks.protection.outlook.com/?url=https://www.sciencedirect.com/science/article/abs/pii/S0921800918308115&amp;data=02|01|elsa.joao@strath.ac.uk|cd9b09a7de14463d665608d813a81961|631e0763153347eba5cd0457bee5944e|0|0|637280960594483913&amp;sdata=OF9qjOzeXVu24IZ6RuYTJiWurAzaY5DX79fuy8fdPgw=&amp;reserved=0" TargetMode="External"/><Relationship Id="rId5" Type="http://schemas.openxmlformats.org/officeDocument/2006/relationships/hyperlink" Target="https://eur02.safelinks.protection.outlook.com/?url=https://www.sciencedirect.com/science/article/pii/S0921800918317178&amp;data=02|01|elsa.joao@strath.ac.uk|cd9b09a7de14463d665608d813a81961|631e0763153347eba5cd0457bee5944e|0|0|637280960594483913&amp;sdata=s3f/d0i6XeeboMqvkuRQhNF+nw7GQKpjQBfvA37wysg=&amp;reserved=0" TargetMode="External"/><Relationship Id="rId4" Type="http://schemas.openxmlformats.org/officeDocument/2006/relationships/hyperlink" Target="https://ec.europa.eu/research/bioeconomy/pdf/ec_bioeconomy_actions_2018.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k-MK" sz="1200" b="1" kern="1200" noProof="1">
                <a:solidFill>
                  <a:schemeClr val="tx1"/>
                </a:solidFill>
                <a:effectLst/>
                <a:latin typeface="+mn-lt"/>
                <a:ea typeface="+mn-ea"/>
                <a:cs typeface="+mn-cs"/>
              </a:rPr>
              <a:t>Белешки за наставникот:</a:t>
            </a:r>
            <a:r>
              <a:rPr lang="mk-MK" sz="1200" kern="1200" noProof="1">
                <a:solidFill>
                  <a:schemeClr val="tx1"/>
                </a:solidFill>
                <a:effectLst/>
                <a:latin typeface="+mn-lt"/>
                <a:ea typeface="+mn-ea"/>
                <a:cs typeface="+mn-cs"/>
              </a:rPr>
              <a:t> </a:t>
            </a:r>
            <a:r>
              <a:rPr lang="mk-MK" sz="1200" kern="1200" baseline="0" noProof="1">
                <a:solidFill>
                  <a:schemeClr val="tx1"/>
                </a:solidFill>
                <a:effectLst/>
                <a:latin typeface="+mn-lt"/>
                <a:ea typeface="+mn-ea"/>
                <a:cs typeface="+mn-cs"/>
              </a:rPr>
              <a:t>Името на наставникот треба да стои во долниот лев дел на слајдот. Објаснете дека оваа презентација </a:t>
            </a:r>
            <a:r>
              <a:rPr lang="mk-MK" sz="1200" kern="1200" noProof="1">
                <a:solidFill>
                  <a:schemeClr val="tx1"/>
                </a:solidFill>
                <a:effectLst/>
                <a:latin typeface="+mn-lt"/>
                <a:ea typeface="+mn-ea"/>
                <a:cs typeface="+mn-cs"/>
              </a:rPr>
              <a:t>ќе ги разгледа односите помеѓу биоекономијата и земјоделството и особено како земјоделските остатоци можат да се користат за да се постигнат еколошките и општествените цели.</a:t>
            </a:r>
          </a:p>
          <a:p>
            <a:endParaRPr lang="mk-MK" sz="1200" kern="1200" noProof="1">
              <a:solidFill>
                <a:schemeClr val="tx1"/>
              </a:solidFill>
              <a:effectLst/>
              <a:latin typeface="+mn-lt"/>
              <a:ea typeface="+mn-ea"/>
              <a:cs typeface="+mn-cs"/>
            </a:endParaRPr>
          </a:p>
          <a:p>
            <a:r>
              <a:rPr lang="mk-MK" sz="1200" kern="1200" noProof="1">
                <a:solidFill>
                  <a:schemeClr val="tx1"/>
                </a:solidFill>
                <a:effectLst/>
                <a:latin typeface="+mn-lt"/>
                <a:ea typeface="+mn-ea"/>
                <a:cs typeface="+mn-cs"/>
              </a:rPr>
              <a:t>Со исклучок на овој прв слајд, </a:t>
            </a:r>
            <a:r>
              <a:rPr lang="mk-MK" sz="1200" b="0" u="none" kern="1200" baseline="0" noProof="1">
                <a:solidFill>
                  <a:srgbClr val="FFED00"/>
                </a:solidFill>
                <a:effectLst/>
                <a:latin typeface="+mn-lt"/>
                <a:ea typeface="+mn-ea"/>
                <a:cs typeface="+mn-cs"/>
              </a:rPr>
              <a:t>слајдот со содржината </a:t>
            </a:r>
            <a:r>
              <a:rPr lang="mk-MK" sz="1200" kern="1200" noProof="1">
                <a:solidFill>
                  <a:schemeClr val="tx1"/>
                </a:solidFill>
                <a:effectLst/>
                <a:latin typeface="+mn-lt"/>
                <a:ea typeface="+mn-ea"/>
                <a:cs typeface="+mn-cs"/>
              </a:rPr>
              <a:t>и видеото, има 15 слајдови - </a:t>
            </a:r>
            <a:r>
              <a:rPr lang="mk-MK" sz="1200" kern="1200" baseline="0" noProof="1">
                <a:solidFill>
                  <a:schemeClr val="tx1"/>
                </a:solidFill>
                <a:effectLst/>
                <a:latin typeface="+mn-lt"/>
                <a:ea typeface="+mn-ea"/>
                <a:cs typeface="+mn-cs"/>
              </a:rPr>
              <a:t>така што за овие слајдови се потребни </a:t>
            </a:r>
            <a:r>
              <a:rPr lang="mk-MK" sz="1200" kern="1200" noProof="1">
                <a:solidFill>
                  <a:schemeClr val="tx1"/>
                </a:solidFill>
                <a:effectLst/>
                <a:latin typeface="+mn-lt"/>
                <a:ea typeface="+mn-ea"/>
                <a:cs typeface="+mn-cs"/>
              </a:rPr>
              <a:t>15-30 минути, во зависност од </a:t>
            </a:r>
            <a:r>
              <a:rPr lang="mk-MK" sz="1200" kern="1200" baseline="0" noProof="1">
                <a:solidFill>
                  <a:schemeClr val="tx1"/>
                </a:solidFill>
                <a:effectLst/>
                <a:latin typeface="+mn-lt"/>
                <a:ea typeface="+mn-ea"/>
                <a:cs typeface="+mn-cs"/>
              </a:rPr>
              <a:t>деталноста на објаснувањето</a:t>
            </a:r>
            <a:r>
              <a:rPr lang="mk-MK" sz="1200" kern="1200" noProof="1">
                <a:solidFill>
                  <a:schemeClr val="tx1"/>
                </a:solidFill>
                <a:effectLst/>
                <a:latin typeface="+mn-lt"/>
                <a:ea typeface="+mn-ea"/>
                <a:cs typeface="+mn-cs"/>
              </a:rPr>
              <a:t>.</a:t>
            </a:r>
          </a:p>
          <a:p>
            <a:endParaRPr lang="mk-MK" sz="1200" kern="1200" noProof="1">
              <a:solidFill>
                <a:schemeClr val="tx1"/>
              </a:solidFill>
              <a:effectLst/>
              <a:latin typeface="+mn-lt"/>
              <a:ea typeface="+mn-ea"/>
              <a:cs typeface="+mn-cs"/>
            </a:endParaRPr>
          </a:p>
          <a:p>
            <a:r>
              <a:rPr lang="mk-MK" sz="1200" kern="1200" noProof="1">
                <a:solidFill>
                  <a:schemeClr val="tx1"/>
                </a:solidFill>
                <a:effectLst/>
                <a:latin typeface="+mn-lt"/>
                <a:ea typeface="+mn-ea"/>
                <a:cs typeface="+mn-cs"/>
              </a:rPr>
              <a:t>Видеото трае 2 минути и 52 секунди.</a:t>
            </a:r>
          </a:p>
          <a:p>
            <a:endParaRPr lang="mk-MK" sz="1200" kern="1200" noProof="1">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1</a:t>
            </a:fld>
            <a:endParaRPr lang="de-DE"/>
          </a:p>
        </p:txBody>
      </p:sp>
    </p:spTree>
    <p:extLst>
      <p:ext uri="{BB962C8B-B14F-4D97-AF65-F5344CB8AC3E}">
        <p14:creationId xmlns:p14="http://schemas.microsoft.com/office/powerpoint/2010/main" val="540447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kern="1200" noProof="0" dirty="0">
                <a:solidFill>
                  <a:schemeClr val="tx1"/>
                </a:solidFill>
                <a:effectLst/>
                <a:latin typeface="+mn-lt"/>
                <a:ea typeface="+mn-ea"/>
                <a:cs typeface="+mn-cs"/>
              </a:rPr>
              <a:t>Земјоделците се групата луѓе кои ќе ги почувствуваат директните последици од брзите промени на светот околу нас.</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Земјоделството зависи од временските услови и од годишните времиња, така што ефектите од климатските промени можат да имаат исклучително негативни влијанија врз земјоделците преку неможноста да ги соберат своите посеви како, на пример, заради премногу или премалку дожд, или неможност да го пуштат добитокот надвор заради непогодни временски услови.</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Растечката конкуренција од сè поглобализираниот свет значи дека земјоделците мораат да го прилагодат и диверзифицираат своето производство доколку сакаат да бидат конкурентни. Искористувањето на можностите што се отвораат со прифаќањето на биоекономијата може да одигра голема улога во нивниот напредок.</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Ширењето на веганството и поврзаните промени во начинот на исхрана на следните генерации ќе значат дека земјоделците кои традиционално одгледувале животни за исхрана на луѓето можеби ќе треба да ги променат своите методи. </a:t>
            </a:r>
          </a:p>
          <a:p>
            <a:endParaRPr lang="mk-MK"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mk-MK" b="1" noProof="0" dirty="0"/>
              <a:t>Литература:</a:t>
            </a:r>
          </a:p>
          <a:p>
            <a:endParaRPr lang="mk-MK" noProof="0" dirty="0"/>
          </a:p>
          <a:p>
            <a:r>
              <a:rPr lang="en-GB" sz="1200" b="0" i="0" kern="1200" dirty="0" err="1">
                <a:solidFill>
                  <a:schemeClr val="tx1"/>
                </a:solidFill>
                <a:effectLst/>
                <a:latin typeface="+mn-lt"/>
                <a:ea typeface="+mn-ea"/>
                <a:cs typeface="+mn-cs"/>
              </a:rPr>
              <a:t>Vittuari</a:t>
            </a:r>
            <a:r>
              <a:rPr lang="en-GB" sz="1200" b="0" i="0" kern="1200" dirty="0">
                <a:solidFill>
                  <a:schemeClr val="tx1"/>
                </a:solidFill>
                <a:effectLst/>
                <a:latin typeface="+mn-lt"/>
                <a:ea typeface="+mn-ea"/>
                <a:cs typeface="+mn-cs"/>
              </a:rPr>
              <a:t>, M., 2011. </a:t>
            </a:r>
            <a:r>
              <a:rPr lang="en-GB" sz="1200" b="0" i="1" kern="1200" dirty="0">
                <a:solidFill>
                  <a:schemeClr val="tx1"/>
                </a:solidFill>
                <a:effectLst/>
                <a:latin typeface="+mn-lt"/>
                <a:ea typeface="+mn-ea"/>
                <a:cs typeface="+mn-cs"/>
              </a:rPr>
              <a:t>Macedonia discovering a green economy</a:t>
            </a:r>
            <a:r>
              <a:rPr lang="en-GB" sz="1200" b="0" i="0"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Osservatorio</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Balcani</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Caucaso</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Transeuropa</a:t>
            </a:r>
            <a:r>
              <a:rPr lang="en-GB" sz="1200" b="0" i="0" u="none" strike="noStrike"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[online]. https://www.balcanicaucaso.org/eng/Areas/North-Macedonia/Macedonia-discovering-a-green-economy-104620</a:t>
            </a:r>
            <a:endParaRPr lang="mk-MK" noProof="0" dirty="0"/>
          </a:p>
          <a:p>
            <a:endParaRPr lang="mk-MK" noProof="0" dirty="0"/>
          </a:p>
          <a:p>
            <a:endParaRPr lang="mk-MK" noProof="0" dirty="0"/>
          </a:p>
        </p:txBody>
      </p:sp>
      <p:sp>
        <p:nvSpPr>
          <p:cNvPr id="4" name="Slide Number Placeholder 3"/>
          <p:cNvSpPr>
            <a:spLocks noGrp="1"/>
          </p:cNvSpPr>
          <p:nvPr>
            <p:ph type="sldNum" sz="quarter" idx="5"/>
          </p:nvPr>
        </p:nvSpPr>
        <p:spPr/>
        <p:txBody>
          <a:bodyPr/>
          <a:lstStyle/>
          <a:p>
            <a:fld id="{F4B9ABF1-A5E8-FF4C-953A-B9DDF0BF59CB}" type="slidenum">
              <a:rPr lang="de-DE" smtClean="0"/>
              <a:t>10</a:t>
            </a:fld>
            <a:endParaRPr lang="de-DE"/>
          </a:p>
        </p:txBody>
      </p:sp>
    </p:spTree>
    <p:extLst>
      <p:ext uri="{BB962C8B-B14F-4D97-AF65-F5344CB8AC3E}">
        <p14:creationId xmlns:p14="http://schemas.microsoft.com/office/powerpoint/2010/main" val="1292928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noProof="0" dirty="0"/>
              <a:t>Имајќи предвид дека земјоделството има за цел да создава храна за луѓето и има големо влијание врз животната средина, креирањето на поодржливи земјоделски практики е круцијално за да создадеме поодржлива иднина.</a:t>
            </a:r>
          </a:p>
          <a:p>
            <a:endParaRPr lang="mk-MK" noProof="0" dirty="0"/>
          </a:p>
          <a:p>
            <a:r>
              <a:rPr lang="mk-MK" noProof="0" dirty="0"/>
              <a:t>Целите 1, 2, 6, 7, 12, 13 и 15 се особено поврзани со земјоделството од следниве причини:</a:t>
            </a:r>
          </a:p>
          <a:p>
            <a:endParaRPr lang="mk-MK" noProof="0" dirty="0"/>
          </a:p>
          <a:p>
            <a:r>
              <a:rPr lang="mk-MK" noProof="0" dirty="0"/>
              <a:t>ЦОР1: Нема сиромаштија</a:t>
            </a:r>
          </a:p>
          <a:p>
            <a:r>
              <a:rPr lang="mk-MK" noProof="0" dirty="0"/>
              <a:t>- Растот во земјоделскиот сектор, особено во аграрните економии и оние со ниски приходи, е барем двапати поефикасен во намалувањето на гладот и сиромаштијата отколку во кој било друг сектор. (</a:t>
            </a:r>
            <a:r>
              <a:rPr lang="mk-MK" noProof="0" dirty="0" err="1"/>
              <a:t>Nhemachena</a:t>
            </a:r>
            <a:r>
              <a:rPr lang="mk-MK" noProof="0" dirty="0"/>
              <a:t> </a:t>
            </a:r>
            <a:r>
              <a:rPr lang="mk-MK" noProof="0" dirty="0" err="1"/>
              <a:t>et</a:t>
            </a:r>
            <a:r>
              <a:rPr lang="mk-MK" noProof="0" dirty="0"/>
              <a:t> </a:t>
            </a:r>
            <a:r>
              <a:rPr lang="mk-MK" noProof="0" dirty="0" err="1"/>
              <a:t>al</a:t>
            </a:r>
            <a:r>
              <a:rPr lang="mk-MK" noProof="0" dirty="0"/>
              <a:t>, 2018) </a:t>
            </a:r>
          </a:p>
          <a:p>
            <a:endParaRPr lang="mk-MK" noProof="0" dirty="0"/>
          </a:p>
          <a:p>
            <a:r>
              <a:rPr lang="mk-MK" noProof="0" dirty="0"/>
              <a:t>ЦОР2: Нема глад</a:t>
            </a:r>
          </a:p>
          <a:p>
            <a:pPr marL="171450" indent="-171450">
              <a:buFontTx/>
              <a:buChar char="-"/>
            </a:pPr>
            <a:r>
              <a:rPr lang="mk-MK" noProof="0" dirty="0"/>
              <a:t>Трансформацијата на прехранбените системи и земјоделството се важни за да се потврди дека се произведува доволно храна за да се нахрани зголеменото население преку одржливо искористување на ресурсите на планетата. </a:t>
            </a:r>
          </a:p>
          <a:p>
            <a:pPr marL="0" indent="0">
              <a:buFontTx/>
              <a:buNone/>
            </a:pPr>
            <a:r>
              <a:rPr lang="mk-MK" noProof="0" dirty="0"/>
              <a:t> (</a:t>
            </a:r>
            <a:r>
              <a:rPr lang="mk-MK" noProof="0" dirty="0" err="1"/>
              <a:t>Nhemachena</a:t>
            </a:r>
            <a:r>
              <a:rPr lang="mk-MK" noProof="0" dirty="0"/>
              <a:t> </a:t>
            </a:r>
            <a:r>
              <a:rPr lang="mk-MK" noProof="0" dirty="0" err="1"/>
              <a:t>et</a:t>
            </a:r>
            <a:r>
              <a:rPr lang="mk-MK" noProof="0" dirty="0"/>
              <a:t> </a:t>
            </a:r>
            <a:r>
              <a:rPr lang="mk-MK" noProof="0" dirty="0" err="1"/>
              <a:t>al</a:t>
            </a:r>
            <a:r>
              <a:rPr lang="mk-MK" noProof="0" dirty="0"/>
              <a:t>, 2018) </a:t>
            </a:r>
          </a:p>
          <a:p>
            <a:endParaRPr lang="mk-MK" noProof="0" dirty="0"/>
          </a:p>
          <a:p>
            <a:r>
              <a:rPr lang="mk-MK" noProof="0" dirty="0"/>
              <a:t>ЦОР6: Вода</a:t>
            </a:r>
          </a:p>
          <a:p>
            <a:r>
              <a:rPr lang="mk-MK" noProof="0" dirty="0"/>
              <a:t>- Земјоделството користи најмалку 70% од севкупното црпење на водата.</a:t>
            </a:r>
          </a:p>
          <a:p>
            <a:r>
              <a:rPr lang="mk-MK" noProof="0" dirty="0"/>
              <a:t>- Предизвикот за одржливите земјоделски системи се состои во можноста да се потврди дека производството на храна е зголемено за да го нахрани зголеменото население, користејќи помалку вода во иднина. (</a:t>
            </a:r>
            <a:r>
              <a:rPr lang="mk-MK" noProof="0" dirty="0" err="1"/>
              <a:t>Nhemachena</a:t>
            </a:r>
            <a:r>
              <a:rPr lang="mk-MK" noProof="0" dirty="0"/>
              <a:t> </a:t>
            </a:r>
            <a:r>
              <a:rPr lang="mk-MK" noProof="0" dirty="0" err="1"/>
              <a:t>et</a:t>
            </a:r>
            <a:r>
              <a:rPr lang="mk-MK" noProof="0" dirty="0"/>
              <a:t> </a:t>
            </a:r>
            <a:r>
              <a:rPr lang="mk-MK" noProof="0" dirty="0" err="1"/>
              <a:t>al</a:t>
            </a:r>
            <a:r>
              <a:rPr lang="mk-MK" noProof="0" dirty="0"/>
              <a:t>, 2018) </a:t>
            </a:r>
          </a:p>
          <a:p>
            <a:endParaRPr lang="mk-MK" noProof="0" dirty="0"/>
          </a:p>
          <a:p>
            <a:r>
              <a:rPr lang="mk-MK" noProof="0" dirty="0"/>
              <a:t>ЦОР7: Енергија</a:t>
            </a:r>
          </a:p>
          <a:p>
            <a:r>
              <a:rPr lang="mk-MK" noProof="0" dirty="0"/>
              <a:t>- Енергијата игра важна улога во постигнувањето безбедност на храната и подобра исхрана. (</a:t>
            </a:r>
            <a:r>
              <a:rPr lang="tr-TR" noProof="0" dirty="0"/>
              <a:t>Nhemachena et al, 2018</a:t>
            </a:r>
            <a:r>
              <a:rPr lang="mk-MK" noProof="0" dirty="0"/>
              <a:t>)</a:t>
            </a:r>
          </a:p>
          <a:p>
            <a:endParaRPr lang="mk-MK" noProof="0" dirty="0"/>
          </a:p>
          <a:p>
            <a:r>
              <a:rPr lang="mk-MK" noProof="0" dirty="0"/>
              <a:t>ЦОР12: Одржлива потрошувачка и производство</a:t>
            </a:r>
          </a:p>
          <a:p>
            <a:r>
              <a:rPr lang="mk-MK" noProof="0" dirty="0"/>
              <a:t>- Една третина од храната што се произведува секоја година во светот е загубена или фрлена</a:t>
            </a:r>
            <a:r>
              <a:rPr lang="en-GB" noProof="0" dirty="0"/>
              <a:t>.</a:t>
            </a:r>
            <a:endParaRPr lang="mk-MK" noProof="0" dirty="0"/>
          </a:p>
          <a:p>
            <a:r>
              <a:rPr lang="mk-MK" noProof="0" dirty="0"/>
              <a:t>- Системите за производство на храна треба да се трансформираат за да обезбедат одржливо производство на храна, истовремено намалувајќи ги влијанијата врз животната средина (пр. загуба на почва, вода и хранливи материи, емисии на стакленички гасови, деградација на екосистемите). (</a:t>
            </a:r>
            <a:r>
              <a:rPr lang="tr-TR" noProof="0" dirty="0"/>
              <a:t>Nhemachena et al, 2018</a:t>
            </a:r>
            <a:r>
              <a:rPr lang="mk-MK" noProof="0" dirty="0"/>
              <a:t>)</a:t>
            </a:r>
          </a:p>
          <a:p>
            <a:endParaRPr lang="mk-MK" noProof="0" dirty="0"/>
          </a:p>
          <a:p>
            <a:r>
              <a:rPr lang="mk-MK" noProof="0" dirty="0"/>
              <a:t>ЦОР13: Борба против климатските промени</a:t>
            </a:r>
          </a:p>
          <a:p>
            <a:r>
              <a:rPr lang="mk-MK" noProof="0" dirty="0"/>
              <a:t>- И покрај заканите што ги претставуваат климатските промени врз системите за земјоделско производство, инвестициите во секторот можат да го поддржат прилагодувањето и ублажувањето на климатските промени, а во исто време и да ја подобрат егзистенцијата на милијарди рурални луѓе кои зависат од овој сектор. (</a:t>
            </a:r>
            <a:r>
              <a:rPr lang="tr-TR" noProof="0" dirty="0"/>
              <a:t>Nhemachena et al, 2018</a:t>
            </a:r>
            <a:r>
              <a:rPr lang="mk-MK" noProof="0" dirty="0"/>
              <a:t>)</a:t>
            </a:r>
          </a:p>
          <a:p>
            <a:endParaRPr lang="mk-MK" noProof="0" dirty="0"/>
          </a:p>
          <a:p>
            <a:r>
              <a:rPr lang="mk-MK" noProof="0" dirty="0"/>
              <a:t>ЦОР15: Живот на земјата</a:t>
            </a:r>
          </a:p>
          <a:p>
            <a:r>
              <a:rPr lang="mk-MK" noProof="0" dirty="0"/>
              <a:t>- Деградацијата на ресурсите ја загрозува одржливоста на земјоделските системи, на пример: една третина од земјоделското земјиште е деградирана, изгубени се најмалку 75% од генетската разновидност на земјоделските култури, а 22% од животинските раси се изложени на ризик. (</a:t>
            </a:r>
            <a:r>
              <a:rPr lang="tr-TR" noProof="0" dirty="0"/>
              <a:t>Nhemachena et al, 2018</a:t>
            </a:r>
            <a:r>
              <a:rPr lang="mk-MK" noProof="0" dirty="0"/>
              <a:t>) </a:t>
            </a:r>
          </a:p>
          <a:p>
            <a:endParaRPr lang="mk-MK"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mk-MK" noProof="0" dirty="0"/>
              <a:t>Со усвојување на поодржлив пристап во земјоделството и поттикнување на иновативни решенија за проблемите со примена на методи како оние што се промовираат со биоекономијата, можеме да напредуваме во постигнувањето на потцелите утврдени во ЦОР.</a:t>
            </a:r>
          </a:p>
          <a:p>
            <a:endParaRPr lang="mk-MK"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mk-MK" b="1" noProof="0" dirty="0"/>
              <a:t>Литература:</a:t>
            </a:r>
          </a:p>
          <a:p>
            <a:endParaRPr lang="mk-MK"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a:solidFill>
                  <a:schemeClr val="tx1"/>
                </a:solidFill>
                <a:effectLst/>
                <a:latin typeface="+mn-lt"/>
                <a:ea typeface="+mn-ea"/>
                <a:cs typeface="+mn-cs"/>
              </a:rPr>
              <a:t>Nhemachena</a:t>
            </a:r>
            <a:r>
              <a:rPr lang="en-GB" sz="1200" b="0" i="0" kern="1200" dirty="0">
                <a:solidFill>
                  <a:schemeClr val="tx1"/>
                </a:solidFill>
                <a:effectLst/>
                <a:latin typeface="+mn-lt"/>
                <a:ea typeface="+mn-ea"/>
                <a:cs typeface="+mn-cs"/>
              </a:rPr>
              <a:t>, C., </a:t>
            </a:r>
            <a:r>
              <a:rPr lang="en-GB" sz="1200" b="0" i="0" kern="1200" dirty="0" err="1">
                <a:solidFill>
                  <a:schemeClr val="tx1"/>
                </a:solidFill>
                <a:effectLst/>
                <a:latin typeface="+mn-lt"/>
                <a:ea typeface="+mn-ea"/>
                <a:cs typeface="+mn-cs"/>
              </a:rPr>
              <a:t>Matchaya</a:t>
            </a:r>
            <a:r>
              <a:rPr lang="en-GB" sz="1200" b="0" i="0" kern="1200" dirty="0">
                <a:solidFill>
                  <a:schemeClr val="tx1"/>
                </a:solidFill>
                <a:effectLst/>
                <a:latin typeface="+mn-lt"/>
                <a:ea typeface="+mn-ea"/>
                <a:cs typeface="+mn-cs"/>
              </a:rPr>
              <a:t>, G., </a:t>
            </a:r>
            <a:r>
              <a:rPr lang="en-GB" sz="1200" b="0" i="0" kern="1200" dirty="0" err="1">
                <a:solidFill>
                  <a:schemeClr val="tx1"/>
                </a:solidFill>
                <a:effectLst/>
                <a:latin typeface="+mn-lt"/>
                <a:ea typeface="+mn-ea"/>
                <a:cs typeface="+mn-cs"/>
              </a:rPr>
              <a:t>Nhemachena</a:t>
            </a:r>
            <a:r>
              <a:rPr lang="en-GB" sz="1200" b="0" i="0" kern="1200" dirty="0">
                <a:solidFill>
                  <a:schemeClr val="tx1"/>
                </a:solidFill>
                <a:effectLst/>
                <a:latin typeface="+mn-lt"/>
                <a:ea typeface="+mn-ea"/>
                <a:cs typeface="+mn-cs"/>
              </a:rPr>
              <a:t>, C.R., </a:t>
            </a:r>
            <a:r>
              <a:rPr lang="en-GB" sz="1200" b="0" i="0" kern="1200" dirty="0" err="1">
                <a:solidFill>
                  <a:schemeClr val="tx1"/>
                </a:solidFill>
                <a:effectLst/>
                <a:latin typeface="+mn-lt"/>
                <a:ea typeface="+mn-ea"/>
                <a:cs typeface="+mn-cs"/>
              </a:rPr>
              <a:t>Karuaihe</a:t>
            </a:r>
            <a:r>
              <a:rPr lang="en-GB" sz="1200" b="0" i="0" kern="1200" dirty="0">
                <a:solidFill>
                  <a:schemeClr val="tx1"/>
                </a:solidFill>
                <a:effectLst/>
                <a:latin typeface="+mn-lt"/>
                <a:ea typeface="+mn-ea"/>
                <a:cs typeface="+mn-cs"/>
              </a:rPr>
              <a:t>, S., </a:t>
            </a:r>
            <a:r>
              <a:rPr lang="en-GB" sz="1200" b="0" i="0" kern="1200" dirty="0" err="1">
                <a:solidFill>
                  <a:schemeClr val="tx1"/>
                </a:solidFill>
                <a:effectLst/>
                <a:latin typeface="+mn-lt"/>
                <a:ea typeface="+mn-ea"/>
                <a:cs typeface="+mn-cs"/>
              </a:rPr>
              <a:t>Muchara</a:t>
            </a:r>
            <a:r>
              <a:rPr lang="en-GB" sz="1200" b="0" i="0" kern="1200" dirty="0">
                <a:solidFill>
                  <a:schemeClr val="tx1"/>
                </a:solidFill>
                <a:effectLst/>
                <a:latin typeface="+mn-lt"/>
                <a:ea typeface="+mn-ea"/>
                <a:cs typeface="+mn-cs"/>
              </a:rPr>
              <a:t>, B. and </a:t>
            </a:r>
            <a:r>
              <a:rPr lang="en-GB" sz="1200" b="0" i="0" kern="1200" dirty="0" err="1">
                <a:solidFill>
                  <a:schemeClr val="tx1"/>
                </a:solidFill>
                <a:effectLst/>
                <a:latin typeface="+mn-lt"/>
                <a:ea typeface="+mn-ea"/>
                <a:cs typeface="+mn-cs"/>
              </a:rPr>
              <a:t>Nhlengethwa</a:t>
            </a:r>
            <a:r>
              <a:rPr lang="en-GB" sz="1200" b="0" i="0" kern="1200" dirty="0">
                <a:solidFill>
                  <a:schemeClr val="tx1"/>
                </a:solidFill>
                <a:effectLst/>
                <a:latin typeface="+mn-lt"/>
                <a:ea typeface="+mn-ea"/>
                <a:cs typeface="+mn-cs"/>
              </a:rPr>
              <a:t>, S., 2018. Measuring baseline agriculture-related sustainable development goals index for southern Africa. </a:t>
            </a:r>
            <a:r>
              <a:rPr lang="en-GB" sz="1200" b="0" i="1" kern="1200" dirty="0">
                <a:solidFill>
                  <a:schemeClr val="tx1"/>
                </a:solidFill>
                <a:effectLst/>
                <a:latin typeface="+mn-lt"/>
                <a:ea typeface="+mn-ea"/>
                <a:cs typeface="+mn-cs"/>
              </a:rPr>
              <a:t>Sustainability</a:t>
            </a:r>
            <a:r>
              <a:rPr lang="en-GB" sz="1200" b="0" i="0" kern="1200" dirty="0">
                <a:solidFill>
                  <a:schemeClr val="tx1"/>
                </a:solidFill>
                <a:effectLst/>
                <a:latin typeface="+mn-lt"/>
                <a:ea typeface="+mn-ea"/>
                <a:cs typeface="+mn-cs"/>
              </a:rPr>
              <a:t>, 10 (3), p.849</a:t>
            </a:r>
            <a:endParaRPr lang="en-GB" i="0" dirty="0"/>
          </a:p>
          <a:p>
            <a:pPr marL="0" marR="0" indent="0" algn="l" defTabSz="914400" rtl="0" eaLnBrk="1" fontAlgn="auto" latinLnBrk="0" hangingPunct="1">
              <a:lnSpc>
                <a:spcPct val="100000"/>
              </a:lnSpc>
              <a:spcBef>
                <a:spcPts val="0"/>
              </a:spcBef>
              <a:spcAft>
                <a:spcPts val="0"/>
              </a:spcAft>
              <a:buClrTx/>
              <a:buSzTx/>
              <a:buFontTx/>
              <a:buNone/>
              <a:tabLst/>
              <a:defRPr/>
            </a:pPr>
            <a:endParaRPr lang="mk-MK" i="0" noProof="0" dirty="0"/>
          </a:p>
          <a:p>
            <a:r>
              <a:rPr lang="mk-MK" noProof="0" dirty="0"/>
              <a:t>Извор на сликата</a:t>
            </a:r>
            <a:r>
              <a:rPr lang="mk-MK" baseline="0" noProof="0" dirty="0"/>
              <a:t>: </a:t>
            </a:r>
            <a:r>
              <a:rPr lang="en-GB" dirty="0"/>
              <a:t>The Founder Institute. 2019. UN Sustainable Development Goals. [online] Available at: &lt;https://fi.co/insight/17-companies-helping-meet-the-17-un-sustainable-development-goals&gt; [Accessed 16 April 2020].</a:t>
            </a:r>
          </a:p>
        </p:txBody>
      </p:sp>
      <p:sp>
        <p:nvSpPr>
          <p:cNvPr id="4" name="Foliennummernplatzhalter 3"/>
          <p:cNvSpPr>
            <a:spLocks noGrp="1"/>
          </p:cNvSpPr>
          <p:nvPr>
            <p:ph type="sldNum" sz="quarter" idx="5"/>
          </p:nvPr>
        </p:nvSpPr>
        <p:spPr/>
        <p:txBody>
          <a:bodyPr/>
          <a:lstStyle/>
          <a:p>
            <a:fld id="{F4B9ABF1-A5E8-FF4C-953A-B9DDF0BF59CB}" type="slidenum">
              <a:rPr lang="de-DE" smtClean="0"/>
              <a:t>11</a:t>
            </a:fld>
            <a:endParaRPr lang="de-DE"/>
          </a:p>
        </p:txBody>
      </p:sp>
    </p:spTree>
    <p:extLst>
      <p:ext uri="{BB962C8B-B14F-4D97-AF65-F5344CB8AC3E}">
        <p14:creationId xmlns:p14="http://schemas.microsoft.com/office/powerpoint/2010/main" val="240336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noProof="0" dirty="0"/>
              <a:t>Слајд со пример на производ што го илустрира потенцијалот за нови биопроизводи добиени од земјоделски остатоци.</a:t>
            </a:r>
          </a:p>
          <a:p>
            <a:endParaRPr lang="mk-MK"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mk-MK" noProof="0" dirty="0"/>
              <a:t>Загадувањето со пластика е огромен проблем за нашите океани. </a:t>
            </a:r>
            <a:r>
              <a:rPr lang="mk-MK" dirty="0">
                <a:latin typeface="Trebuchet MS" panose="020B0603020202020204"/>
              </a:rPr>
              <a:t>Секоја година, околу 8 милиони тони пластичен отпад се слева во океаните од крајбрежните нации</a:t>
            </a:r>
            <a:r>
              <a:rPr lang="mk-MK" noProof="0" dirty="0"/>
              <a:t>. Она што го прави ова прашање особено проблематично е фактот дека пластиката добиена од нафта може да опстои стотици години пред да се распадне </a:t>
            </a:r>
            <a:r>
              <a:rPr lang="mk-MK" baseline="0" noProof="0" dirty="0"/>
              <a:t>(</a:t>
            </a:r>
            <a:r>
              <a:rPr lang="mk-MK" b="0" i="0" noProof="0" dirty="0" err="1">
                <a:solidFill>
                  <a:srgbClr val="414242"/>
                </a:solidFill>
                <a:effectLst/>
                <a:latin typeface="Arial" panose="020B0604020202020204" pitchFamily="34" charset="0"/>
              </a:rPr>
              <a:t>Parker</a:t>
            </a:r>
            <a:r>
              <a:rPr lang="mk-MK" b="0" i="0" baseline="0" noProof="0" dirty="0">
                <a:solidFill>
                  <a:srgbClr val="414242"/>
                </a:solidFill>
                <a:effectLst/>
                <a:latin typeface="Arial" panose="020B0604020202020204" pitchFamily="34" charset="0"/>
              </a:rPr>
              <a:t>, </a:t>
            </a:r>
            <a:r>
              <a:rPr lang="mk-MK" b="0" i="0" noProof="0" dirty="0">
                <a:solidFill>
                  <a:srgbClr val="414242"/>
                </a:solidFill>
                <a:effectLst/>
                <a:latin typeface="Arial" panose="020B0604020202020204" pitchFamily="34" charset="0"/>
              </a:rPr>
              <a:t>2019).</a:t>
            </a:r>
          </a:p>
          <a:p>
            <a:endParaRPr lang="mk-MK" b="0" i="0" noProof="0" dirty="0">
              <a:solidFill>
                <a:srgbClr val="414242"/>
              </a:solidFill>
              <a:effectLst/>
              <a:latin typeface="Arial" panose="020B0604020202020204" pitchFamily="34" charset="0"/>
            </a:endParaRPr>
          </a:p>
          <a:p>
            <a:r>
              <a:rPr lang="mk-MK" noProof="0" dirty="0"/>
              <a:t>Биобазираната пластика, како што е таа на тајванската компанија </a:t>
            </a:r>
            <a:r>
              <a:rPr lang="mk-MK" noProof="0" dirty="0" err="1"/>
              <a:t>eTouchic</a:t>
            </a:r>
            <a:r>
              <a:rPr lang="mk-MK" noProof="0" dirty="0"/>
              <a:t> </a:t>
            </a:r>
            <a:r>
              <a:rPr lang="mk-MK" noProof="0" dirty="0" err="1"/>
              <a:t>Innovation</a:t>
            </a:r>
            <a:r>
              <a:rPr lang="mk-MK" noProof="0" dirty="0"/>
              <a:t> </a:t>
            </a:r>
            <a:r>
              <a:rPr lang="mk-MK" noProof="0" dirty="0" err="1"/>
              <a:t>Company</a:t>
            </a:r>
            <a:r>
              <a:rPr lang="mk-MK" noProof="0" dirty="0"/>
              <a:t> </a:t>
            </a:r>
            <a:r>
              <a:rPr lang="mk-MK" noProof="0" dirty="0" err="1"/>
              <a:t>Limited</a:t>
            </a:r>
            <a:r>
              <a:rPr lang="mk-MK" noProof="0" dirty="0"/>
              <a:t> (</a:t>
            </a:r>
            <a:r>
              <a:rPr lang="mk-MK" noProof="0" dirty="0" err="1"/>
              <a:t>eTic</a:t>
            </a:r>
            <a:r>
              <a:rPr lang="mk-MK" noProof="0" dirty="0"/>
              <a:t>) е наменета да ги опфати земјоделските нуспроизводи за да се оддалечи од конвенционалната пластика добиена од нафта (</a:t>
            </a:r>
            <a:r>
              <a:rPr lang="mk-MK" noProof="0" dirty="0" err="1"/>
              <a:t>European</a:t>
            </a:r>
            <a:r>
              <a:rPr lang="mk-MK" noProof="0" dirty="0"/>
              <a:t> </a:t>
            </a:r>
            <a:r>
              <a:rPr lang="mk-MK" noProof="0" dirty="0" err="1"/>
              <a:t>Commission</a:t>
            </a:r>
            <a:r>
              <a:rPr lang="mk-MK" noProof="0" dirty="0"/>
              <a:t>, 2015).</a:t>
            </a:r>
          </a:p>
          <a:p>
            <a:endParaRPr lang="mk-MK" noProof="0" dirty="0"/>
          </a:p>
          <a:p>
            <a:r>
              <a:rPr lang="mk-MK" noProof="0" dirty="0" err="1"/>
              <a:t>eTic</a:t>
            </a:r>
            <a:r>
              <a:rPr lang="mk-MK" noProof="0" dirty="0"/>
              <a:t> ги комбинира лушпите од ориз со еден вид биобазирана смола. Оваа мешавина потоа може да се преработи во композитен градежен материјал од влакна (FPC ™ - </a:t>
            </a:r>
            <a:r>
              <a:rPr lang="mk-MK" noProof="0" dirty="0" err="1"/>
              <a:t>Fiber</a:t>
            </a:r>
            <a:r>
              <a:rPr lang="mk-MK" noProof="0" dirty="0"/>
              <a:t> </a:t>
            </a:r>
            <a:r>
              <a:rPr lang="mk-MK" noProof="0" dirty="0" err="1"/>
              <a:t>Particulate</a:t>
            </a:r>
            <a:r>
              <a:rPr lang="mk-MK" noProof="0" dirty="0"/>
              <a:t> </a:t>
            </a:r>
            <a:r>
              <a:rPr lang="mk-MK" noProof="0" dirty="0" err="1"/>
              <a:t>Composite</a:t>
            </a:r>
            <a:r>
              <a:rPr lang="mk-MK" noProof="0" dirty="0"/>
              <a:t>) кој има слични својства како и конвенционалната пластика добиена од нафта, но е биоразградлив (</a:t>
            </a:r>
            <a:r>
              <a:rPr lang="mk-MK" noProof="0" dirty="0" err="1"/>
              <a:t>eTic</a:t>
            </a:r>
            <a:r>
              <a:rPr lang="mk-MK" noProof="0" dirty="0"/>
              <a:t>, 2020).</a:t>
            </a:r>
          </a:p>
          <a:p>
            <a:endParaRPr lang="mk-MK" noProof="0" dirty="0"/>
          </a:p>
          <a:p>
            <a:r>
              <a:rPr lang="mk-MK" noProof="0" dirty="0"/>
              <a:t>FPC ™ е во форма на пелети, може да се користи </a:t>
            </a:r>
            <a:r>
              <a:rPr lang="mk-MK" dirty="0">
                <a:latin typeface="Trebuchet MS" panose="020B0603020202020204"/>
              </a:rPr>
              <a:t>со тековните методи на обликување на пластика </a:t>
            </a:r>
            <a:r>
              <a:rPr lang="mk-MK" noProof="0" dirty="0"/>
              <a:t>(</a:t>
            </a:r>
            <a:r>
              <a:rPr lang="mk-MK" noProof="0" dirty="0" err="1"/>
              <a:t>eTic</a:t>
            </a:r>
            <a:r>
              <a:rPr lang="mk-MK" noProof="0" dirty="0"/>
              <a:t>, 2020).</a:t>
            </a:r>
          </a:p>
          <a:p>
            <a:endParaRPr lang="mk-MK" noProof="0" dirty="0"/>
          </a:p>
          <a:p>
            <a:r>
              <a:rPr lang="mk-MK" noProof="0" dirty="0"/>
              <a:t>Таквите биохибридни материјали се лесни, цврсти, огноотпорни и имаат одлични изолациски способности, што ги прави да бидат атрактивен зелен градежен материјал (</a:t>
            </a:r>
            <a:r>
              <a:rPr lang="mk-MK" noProof="0" dirty="0" err="1"/>
              <a:t>eTic</a:t>
            </a:r>
            <a:r>
              <a:rPr lang="mk-MK" noProof="0" dirty="0"/>
              <a:t>, 2020).</a:t>
            </a:r>
          </a:p>
          <a:p>
            <a:endParaRPr lang="mk-MK" noProof="0" dirty="0"/>
          </a:p>
          <a:p>
            <a:r>
              <a:rPr lang="mk-MK" noProof="0" dirty="0"/>
              <a:t>FPC™ може да се распадне природно и не испушта никакви стакленички гасови.</a:t>
            </a:r>
          </a:p>
          <a:p>
            <a:endParaRPr lang="mk-MK" noProof="0" dirty="0"/>
          </a:p>
          <a:p>
            <a:r>
              <a:rPr lang="mk-MK" noProof="0" dirty="0"/>
              <a:t>Биопластиката, како што е PLA (</a:t>
            </a:r>
            <a:r>
              <a:rPr lang="mk-MK" noProof="0" dirty="0" err="1"/>
              <a:t>Polylactic</a:t>
            </a:r>
            <a:r>
              <a:rPr lang="mk-MK" noProof="0" dirty="0"/>
              <a:t> </a:t>
            </a:r>
            <a:r>
              <a:rPr lang="mk-MK" noProof="0" dirty="0" err="1"/>
              <a:t>Acid</a:t>
            </a:r>
            <a:r>
              <a:rPr lang="mk-MK" noProof="0" dirty="0"/>
              <a:t> е полимер направен од обновливи извори), се натпреварува за земјиште и вода со биогоривата и земјоделските култури (бидејќи примарна суровина во моментов е пченката). За да се произведат 200.000 тони биопластика како што е PLA, потребни се 250.000-350.000 тони земјоделски култури. Од друга страна, FPC™ користи земјоделски </a:t>
            </a:r>
            <a:r>
              <a:rPr lang="mk-MK" b="1" noProof="0" dirty="0"/>
              <a:t>отпад</a:t>
            </a:r>
            <a:r>
              <a:rPr lang="mk-MK" noProof="0" dirty="0"/>
              <a:t> и затоа неговото производство не се натпреварува со производството на храна (</a:t>
            </a:r>
            <a:r>
              <a:rPr lang="mk-MK" noProof="0" dirty="0" err="1"/>
              <a:t>eTic</a:t>
            </a:r>
            <a:r>
              <a:rPr lang="mk-MK" noProof="0" dirty="0"/>
              <a:t>, 2020).</a:t>
            </a:r>
          </a:p>
          <a:p>
            <a:endParaRPr lang="mk-MK" b="0" i="0" noProof="0" dirty="0">
              <a:solidFill>
                <a:srgbClr val="414242"/>
              </a:solidFill>
              <a:effectLst/>
              <a:latin typeface="Arial" panose="020B0604020202020204" pitchFamily="34" charset="0"/>
            </a:endParaRPr>
          </a:p>
          <a:p>
            <a:r>
              <a:rPr lang="mk-MK" noProof="0" dirty="0"/>
              <a:t>На сликата можеме да видиме различни материјали од кои компанијата создаде FPC. Она што ја чини оваа иновација особено возбудлива е големиот избор на биолошки материјали од кои може да се направи.</a:t>
            </a:r>
          </a:p>
          <a:p>
            <a:endParaRPr lang="mk-MK" noProof="0" dirty="0"/>
          </a:p>
          <a:p>
            <a:endParaRPr lang="mk-MK" b="0" i="0" noProof="0" dirty="0">
              <a:solidFill>
                <a:srgbClr val="414242"/>
              </a:solidFill>
              <a:effectLst/>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mk-MK" b="1" noProof="0" dirty="0"/>
              <a:t>Литература:</a:t>
            </a:r>
          </a:p>
          <a:p>
            <a:endParaRPr lang="mk-MK" b="0" i="0" noProof="0" dirty="0">
              <a:solidFill>
                <a:srgbClr val="414242"/>
              </a:solidFill>
              <a:effectLst/>
              <a:latin typeface="Arial" panose="020B0604020202020204" pitchFamily="34" charset="0"/>
            </a:endParaRPr>
          </a:p>
          <a:p>
            <a:r>
              <a:rPr lang="mk-MK" b="0" i="0" noProof="0" dirty="0" err="1">
                <a:solidFill>
                  <a:srgbClr val="414242"/>
                </a:solidFill>
                <a:effectLst/>
                <a:latin typeface="Arial" panose="020B0604020202020204" pitchFamily="34" charset="0"/>
              </a:rPr>
              <a:t>European</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Commission</a:t>
            </a:r>
            <a:r>
              <a:rPr lang="mk-MK" b="0" i="0" noProof="0" dirty="0">
                <a:solidFill>
                  <a:srgbClr val="414242"/>
                </a:solidFill>
                <a:effectLst/>
                <a:latin typeface="Arial" panose="020B0604020202020204" pitchFamily="34" charset="0"/>
              </a:rPr>
              <a:t> (2015). Bioeconomy </a:t>
            </a:r>
            <a:r>
              <a:rPr lang="mk-MK" b="0" i="0" noProof="0" dirty="0" err="1">
                <a:solidFill>
                  <a:srgbClr val="414242"/>
                </a:solidFill>
                <a:effectLst/>
                <a:latin typeface="Arial" panose="020B0604020202020204" pitchFamily="34" charset="0"/>
              </a:rPr>
              <a:t>in</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everyday</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life</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online</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Brussells</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European</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Commission</a:t>
            </a:r>
            <a:r>
              <a:rPr lang="mk-MK" b="0" i="0" noProof="0" dirty="0">
                <a:solidFill>
                  <a:srgbClr val="414242"/>
                </a:solidFill>
                <a:effectLst/>
                <a:latin typeface="Arial" panose="020B0604020202020204" pitchFamily="34" charset="0"/>
              </a:rPr>
              <a:t>, pp.1–44. https://www.biovale.org/wp-content/uploads/2015/11/Bioeconomy-in-everyday-life-2015.pdf</a:t>
            </a:r>
          </a:p>
          <a:p>
            <a:endParaRPr lang="mk-MK" b="0" i="0" noProof="0" dirty="0">
              <a:solidFill>
                <a:srgbClr val="414242"/>
              </a:solidFill>
              <a:effectLst/>
              <a:latin typeface="Arial" panose="020B0604020202020204" pitchFamily="34" charset="0"/>
            </a:endParaRPr>
          </a:p>
          <a:p>
            <a:r>
              <a:rPr lang="mk-MK" noProof="0" dirty="0" err="1"/>
              <a:t>eTic</a:t>
            </a:r>
            <a:r>
              <a:rPr lang="mk-MK" noProof="0" dirty="0"/>
              <a:t> </a:t>
            </a:r>
            <a:r>
              <a:rPr lang="mk-MK" b="0" i="0" baseline="0" noProof="0" dirty="0">
                <a:solidFill>
                  <a:srgbClr val="414242"/>
                </a:solidFill>
                <a:effectLst/>
                <a:latin typeface="Arial" panose="020B0604020202020204" pitchFamily="34" charset="0"/>
              </a:rPr>
              <a:t>(</a:t>
            </a:r>
            <a:r>
              <a:rPr lang="mk-MK" b="0" i="0" noProof="0" dirty="0">
                <a:solidFill>
                  <a:srgbClr val="414242"/>
                </a:solidFill>
                <a:effectLst/>
                <a:latin typeface="Arial" panose="020B0604020202020204" pitchFamily="34" charset="0"/>
              </a:rPr>
              <a:t>2020) </a:t>
            </a:r>
            <a:r>
              <a:rPr lang="mk-MK" b="0" i="0" noProof="0" dirty="0" err="1">
                <a:solidFill>
                  <a:srgbClr val="414242"/>
                </a:solidFill>
                <a:effectLst/>
                <a:latin typeface="Arial" panose="020B0604020202020204" pitchFamily="34" charset="0"/>
              </a:rPr>
              <a:t>What</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is</a:t>
            </a:r>
            <a:r>
              <a:rPr lang="mk-MK" b="0" i="0" noProof="0" dirty="0">
                <a:solidFill>
                  <a:srgbClr val="414242"/>
                </a:solidFill>
                <a:effectLst/>
                <a:latin typeface="Arial" panose="020B0604020202020204" pitchFamily="34" charset="0"/>
              </a:rPr>
              <a:t> FPC™? </a:t>
            </a:r>
            <a:r>
              <a:rPr lang="mk-MK" b="0" i="0" noProof="0" dirty="0" err="1">
                <a:solidFill>
                  <a:srgbClr val="414242"/>
                </a:solidFill>
                <a:effectLst/>
                <a:latin typeface="Arial" panose="020B0604020202020204" pitchFamily="34" charset="0"/>
              </a:rPr>
              <a:t>eTouchic</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Innovation</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Company</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Limited</a:t>
            </a:r>
            <a:r>
              <a:rPr lang="mk-MK" b="0" i="0" noProof="0" dirty="0">
                <a:solidFill>
                  <a:srgbClr val="414242"/>
                </a:solidFill>
                <a:effectLst/>
                <a:latin typeface="Arial" panose="020B0604020202020204" pitchFamily="34" charset="0"/>
              </a:rPr>
              <a:t> (</a:t>
            </a:r>
            <a:r>
              <a:rPr lang="mk-MK" noProof="0" dirty="0" err="1"/>
              <a:t>eTic</a:t>
            </a:r>
            <a:r>
              <a:rPr lang="mk-MK" noProof="0" dirty="0"/>
              <a:t>)</a:t>
            </a:r>
            <a:r>
              <a:rPr lang="mk-MK" b="0" i="0" noProof="0" dirty="0">
                <a:solidFill>
                  <a:srgbClr val="414242"/>
                </a:solidFill>
                <a:effectLst/>
                <a:latin typeface="Arial" panose="020B0604020202020204" pitchFamily="34" charset="0"/>
              </a:rPr>
              <a:t>. http://www.etouchic.com/en/waste-management</a:t>
            </a:r>
          </a:p>
          <a:p>
            <a:endParaRPr lang="mk-MK" b="0" i="0" noProof="0" dirty="0">
              <a:solidFill>
                <a:srgbClr val="414242"/>
              </a:solidFill>
              <a:effectLst/>
              <a:latin typeface="Arial" panose="020B0604020202020204" pitchFamily="34" charset="0"/>
            </a:endParaRPr>
          </a:p>
          <a:p>
            <a:r>
              <a:rPr lang="mk-MK" b="0" i="0" noProof="0" dirty="0" err="1">
                <a:solidFill>
                  <a:srgbClr val="414242"/>
                </a:solidFill>
                <a:effectLst/>
                <a:latin typeface="Arial" panose="020B0604020202020204" pitchFamily="34" charset="0"/>
              </a:rPr>
              <a:t>Parker</a:t>
            </a:r>
            <a:r>
              <a:rPr lang="mk-MK" b="0" i="0" noProof="0" dirty="0">
                <a:solidFill>
                  <a:srgbClr val="414242"/>
                </a:solidFill>
                <a:effectLst/>
                <a:latin typeface="Arial" panose="020B0604020202020204" pitchFamily="34" charset="0"/>
              </a:rPr>
              <a:t>, L. (2019) </a:t>
            </a:r>
            <a:r>
              <a:rPr lang="mk-MK" b="0" i="0" noProof="0" dirty="0" err="1">
                <a:solidFill>
                  <a:srgbClr val="414242"/>
                </a:solidFill>
                <a:effectLst/>
                <a:latin typeface="Arial" panose="020B0604020202020204" pitchFamily="34" charset="0"/>
              </a:rPr>
              <a:t>The</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World's</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Plastic</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Pollution</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Crisis</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Explained</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National</a:t>
            </a:r>
            <a:r>
              <a:rPr lang="mk-MK" b="0" i="0" noProof="0" dirty="0">
                <a:solidFill>
                  <a:srgbClr val="414242"/>
                </a:solidFill>
                <a:effectLst/>
                <a:latin typeface="Arial" panose="020B0604020202020204" pitchFamily="34" charset="0"/>
              </a:rPr>
              <a:t> </a:t>
            </a:r>
            <a:r>
              <a:rPr lang="mk-MK" b="0" i="0" noProof="0" dirty="0" err="1">
                <a:solidFill>
                  <a:srgbClr val="414242"/>
                </a:solidFill>
                <a:effectLst/>
                <a:latin typeface="Arial" panose="020B0604020202020204" pitchFamily="34" charset="0"/>
              </a:rPr>
              <a:t>Geographic</a:t>
            </a:r>
            <a:r>
              <a:rPr lang="mk-MK" b="0" i="0" noProof="0" dirty="0">
                <a:solidFill>
                  <a:srgbClr val="414242"/>
                </a:solidFill>
                <a:effectLst/>
                <a:latin typeface="Arial" panose="020B0604020202020204" pitchFamily="34" charset="0"/>
              </a:rPr>
              <a:t>,</a:t>
            </a:r>
            <a:r>
              <a:rPr lang="mk-MK" b="0" i="0" baseline="0" noProof="0" dirty="0">
                <a:solidFill>
                  <a:srgbClr val="414242"/>
                </a:solidFill>
                <a:effectLst/>
                <a:latin typeface="Arial" panose="020B0604020202020204" pitchFamily="34" charset="0"/>
              </a:rPr>
              <a:t> 7 </a:t>
            </a:r>
            <a:r>
              <a:rPr lang="mk-MK" b="0" i="0" baseline="0" noProof="0" dirty="0" err="1">
                <a:solidFill>
                  <a:srgbClr val="414242"/>
                </a:solidFill>
                <a:effectLst/>
                <a:latin typeface="Arial" panose="020B0604020202020204" pitchFamily="34" charset="0"/>
              </a:rPr>
              <a:t>June</a:t>
            </a:r>
            <a:r>
              <a:rPr lang="mk-MK" b="0" i="0" baseline="0" noProof="0" dirty="0">
                <a:solidFill>
                  <a:srgbClr val="414242"/>
                </a:solidFill>
                <a:effectLst/>
                <a:latin typeface="Arial" panose="020B0604020202020204" pitchFamily="34" charset="0"/>
              </a:rPr>
              <a:t> 2019. </a:t>
            </a:r>
            <a:r>
              <a:rPr lang="mk-MK" b="0" i="0" noProof="0" dirty="0">
                <a:solidFill>
                  <a:srgbClr val="414242"/>
                </a:solidFill>
                <a:effectLst/>
                <a:latin typeface="Arial" panose="020B0604020202020204" pitchFamily="34" charset="0"/>
              </a:rPr>
              <a:t>https://www.nationalgeographic.com/environment/habitats/plastic-pollution/</a:t>
            </a:r>
          </a:p>
          <a:p>
            <a:endParaRPr lang="mk-MK" noProof="0" dirty="0"/>
          </a:p>
        </p:txBody>
      </p:sp>
      <p:sp>
        <p:nvSpPr>
          <p:cNvPr id="4" name="Foliennummernplatzhalter 3"/>
          <p:cNvSpPr>
            <a:spLocks noGrp="1"/>
          </p:cNvSpPr>
          <p:nvPr>
            <p:ph type="sldNum" sz="quarter" idx="5"/>
          </p:nvPr>
        </p:nvSpPr>
        <p:spPr/>
        <p:txBody>
          <a:bodyPr/>
          <a:lstStyle/>
          <a:p>
            <a:fld id="{F4B9ABF1-A5E8-FF4C-953A-B9DDF0BF59CB}" type="slidenum">
              <a:rPr lang="de-DE" smtClean="0"/>
              <a:t>12</a:t>
            </a:fld>
            <a:endParaRPr lang="de-DE"/>
          </a:p>
        </p:txBody>
      </p:sp>
    </p:spTree>
    <p:extLst>
      <p:ext uri="{BB962C8B-B14F-4D97-AF65-F5344CB8AC3E}">
        <p14:creationId xmlns:p14="http://schemas.microsoft.com/office/powerpoint/2010/main" val="182864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noProof="0" dirty="0"/>
              <a:t>Континуираната употреба на фосилни горива базирани на јаглерод е една од главните причини за климатските промени предизвикани од човекот.  Доколку сакаме да постигнеме климатски цели како што се утврдени во ЦОР, мора да инвестираме во алтернативни горива што се помалку штетни за животната средина. Биогоривата добиени од обработливи култури не се нова иновација, но </a:t>
            </a:r>
            <a:r>
              <a:rPr lang="mk-MK" noProof="0" dirty="0" err="1"/>
              <a:t>Sunliquid</a:t>
            </a:r>
            <a:r>
              <a:rPr lang="mk-MK" noProof="0" dirty="0"/>
              <a:t> </a:t>
            </a:r>
            <a:r>
              <a:rPr lang="mk-MK" noProof="0" dirty="0" err="1"/>
              <a:t>Biofuel</a:t>
            </a:r>
            <a:r>
              <a:rPr lang="mk-MK" noProof="0" dirty="0"/>
              <a:t> се разликува по тоа што се добива исклучиво од </a:t>
            </a:r>
            <a:r>
              <a:rPr lang="mk-MK" b="1" noProof="0" dirty="0"/>
              <a:t>остатоци</a:t>
            </a:r>
            <a:r>
              <a:rPr lang="mk-MK" noProof="0" dirty="0"/>
              <a:t> од пченична слама.</a:t>
            </a:r>
          </a:p>
          <a:p>
            <a:endParaRPr lang="mk-MK" noProof="0" dirty="0"/>
          </a:p>
          <a:p>
            <a:r>
              <a:rPr lang="mk-MK" noProof="0" dirty="0"/>
              <a:t>Швајцарската хемиска компанија </a:t>
            </a:r>
            <a:r>
              <a:rPr lang="mk-MK" noProof="0" dirty="0" err="1"/>
              <a:t>Clariant</a:t>
            </a:r>
            <a:r>
              <a:rPr lang="mk-MK" noProof="0" dirty="0"/>
              <a:t> основа пилот биорафинерија, во која се произведува биоетанол од пченична слама. Лигноцелулозата се распаѓа со помош на ензими и се преработува од растителните</a:t>
            </a:r>
            <a:r>
              <a:rPr lang="mk-MK" baseline="0" noProof="0" dirty="0"/>
              <a:t> </a:t>
            </a:r>
            <a:r>
              <a:rPr lang="mk-MK" noProof="0" dirty="0"/>
              <a:t>влакна во нивните  одделни компоненти. Молекули на шеќер што произлегуваат од овој процес служат како храна за квасецот, а габите ги ферментираат во алкохол. Ова потоа може да се додаде </a:t>
            </a:r>
            <a:r>
              <a:rPr lang="mk-MK" b="0" noProof="0" dirty="0"/>
              <a:t>на </a:t>
            </a:r>
            <a:r>
              <a:rPr lang="mk-MK" sz="1200" b="0" i="0" kern="1200" dirty="0">
                <a:solidFill>
                  <a:schemeClr val="tx1"/>
                </a:solidFill>
                <a:effectLst/>
                <a:latin typeface="+mn-lt"/>
                <a:ea typeface="+mn-ea"/>
                <a:cs typeface="+mn-cs"/>
              </a:rPr>
              <a:t>високо октански бен</a:t>
            </a:r>
            <a:r>
              <a:rPr lang="mk-MK" b="0" noProof="0" dirty="0"/>
              <a:t>зини </a:t>
            </a:r>
            <a:r>
              <a:rPr lang="mk-MK" noProof="0" dirty="0"/>
              <a:t>за бензински мотори (</a:t>
            </a:r>
            <a:r>
              <a:rPr lang="mk-MK" noProof="0" dirty="0" err="1"/>
              <a:t>Clariant</a:t>
            </a:r>
            <a:r>
              <a:rPr lang="mk-MK" noProof="0" dirty="0"/>
              <a:t>, 2020).</a:t>
            </a:r>
          </a:p>
          <a:p>
            <a:endParaRPr lang="mk-MK" noProof="0" dirty="0"/>
          </a:p>
          <a:p>
            <a:r>
              <a:rPr lang="mk-MK" noProof="0" dirty="0"/>
              <a:t>Веќе некое време многу компании покажуваат зголемен интерес за производство на етанол од обновливи лигноцелулозни ресурси, како што се земјоделските остатоци. Овие ресурси не се конкурентни со земјоделските култури за храна и добиточна храна, туку се создаваат во доволни количини ширум светот како нуспроизвод од тековните земјоделски практики, како во случајот на слама што останува од производството на житни култури (</a:t>
            </a:r>
            <a:r>
              <a:rPr lang="mk-MK" noProof="0" dirty="0" err="1"/>
              <a:t>Clariant</a:t>
            </a:r>
            <a:r>
              <a:rPr lang="mk-MK" noProof="0" dirty="0"/>
              <a:t>,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mk-MK"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mk-MK" noProof="0" dirty="0"/>
              <a:t>Околу 240 милиони тони житна слама се произведуваат секоја година како земјоделски нуспроизвод само во ЕУ. Само мал дел од неа се користи во моментов. Долгорочните студии покажуваат дека до 60% може да се земе од полето и како таква е достапна за понатамошна употреба. Со процесирање на овие количества слама, околу 25% од предвидената побарувачка на ЕУ за бензин може да се замени со целулозен етанол во 2020 година, исклучиво од одвишен материјал. Ова значи дека целулозниот етанол може да игра значајна улога на патот на Европа кон одржлив и климатски поволен патен транспорт (</a:t>
            </a:r>
            <a:r>
              <a:rPr lang="mk-MK" noProof="0" dirty="0" err="1"/>
              <a:t>Clariant</a:t>
            </a:r>
            <a:r>
              <a:rPr lang="mk-MK" noProof="0" dirty="0"/>
              <a:t>, 2020).</a:t>
            </a:r>
          </a:p>
          <a:p>
            <a:endParaRPr lang="mk-MK" noProof="0" dirty="0"/>
          </a:p>
          <a:p>
            <a:endParaRPr lang="mk-MK"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mk-MK" b="1" noProof="0" dirty="0"/>
              <a:t>Литература:</a:t>
            </a:r>
          </a:p>
          <a:p>
            <a:endParaRPr lang="mk-MK" noProof="0" dirty="0"/>
          </a:p>
          <a:p>
            <a:r>
              <a:rPr lang="mk-MK" noProof="0" dirty="0" err="1"/>
              <a:t>Clariant</a:t>
            </a:r>
            <a:r>
              <a:rPr lang="mk-MK" noProof="0" dirty="0"/>
              <a:t>. 2020. </a:t>
            </a:r>
            <a:r>
              <a:rPr lang="mk-MK" noProof="0" dirty="0" err="1"/>
              <a:t>Sunliquid</a:t>
            </a:r>
            <a:r>
              <a:rPr lang="mk-MK" noProof="0" dirty="0"/>
              <a:t>.</a:t>
            </a:r>
            <a:r>
              <a:rPr lang="mk-MK" baseline="0" noProof="0" dirty="0"/>
              <a:t> </a:t>
            </a:r>
            <a:r>
              <a:rPr lang="mk-MK" noProof="0" dirty="0"/>
              <a:t>https://www.clariant.com/en/Business-Units/New-Businesses/Biotech-and-Biobased-Chemicals/Sunliquid</a:t>
            </a:r>
          </a:p>
        </p:txBody>
      </p:sp>
      <p:sp>
        <p:nvSpPr>
          <p:cNvPr id="4" name="Slide Number Placeholder 3"/>
          <p:cNvSpPr>
            <a:spLocks noGrp="1"/>
          </p:cNvSpPr>
          <p:nvPr>
            <p:ph type="sldNum" sz="quarter" idx="5"/>
          </p:nvPr>
        </p:nvSpPr>
        <p:spPr/>
        <p:txBody>
          <a:bodyPr/>
          <a:lstStyle/>
          <a:p>
            <a:fld id="{F4B9ABF1-A5E8-FF4C-953A-B9DDF0BF59CB}" type="slidenum">
              <a:rPr lang="de-DE" smtClean="0"/>
              <a:t>13</a:t>
            </a:fld>
            <a:endParaRPr lang="de-DE"/>
          </a:p>
        </p:txBody>
      </p:sp>
    </p:spTree>
    <p:extLst>
      <p:ext uri="{BB962C8B-B14F-4D97-AF65-F5344CB8AC3E}">
        <p14:creationId xmlns:p14="http://schemas.microsoft.com/office/powerpoint/2010/main" val="75944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noProof="0" dirty="0"/>
              <a:t>1,3 милијарди тони храна се фрла на депонии, каде испушта 3,3 милијарди тони стакленички гасови. Од нив, 128 милиони тони млеко се фрлаат на глобално ниво секоја година (</a:t>
            </a:r>
            <a:r>
              <a:rPr lang="tr-TR" noProof="0" dirty="0"/>
              <a:t>Mi Terro</a:t>
            </a:r>
            <a:r>
              <a:rPr lang="mk-MK" noProof="0" dirty="0"/>
              <a:t>, 2020).</a:t>
            </a:r>
          </a:p>
          <a:p>
            <a:endParaRPr lang="mk-MK" noProof="0" dirty="0"/>
          </a:p>
          <a:p>
            <a:r>
              <a:rPr lang="mk-MK" noProof="0" dirty="0"/>
              <a:t>Производителот на облека од Лос Анџелес има тим научници кои работат на технологија што им овозможува да создадат влакна од отпадно млеко кои се меки, удобни и еколошки (</a:t>
            </a:r>
            <a:r>
              <a:rPr lang="tr-TR" noProof="0" dirty="0"/>
              <a:t>Mi Terro</a:t>
            </a:r>
            <a:r>
              <a:rPr lang="mk-MK" noProof="0" dirty="0"/>
              <a:t>, 2020).</a:t>
            </a:r>
          </a:p>
          <a:p>
            <a:endParaRPr lang="mk-MK" noProof="0" dirty="0"/>
          </a:p>
          <a:p>
            <a:r>
              <a:rPr lang="mk-MK" noProof="0" dirty="0"/>
              <a:t>Процесот започнува со добивање на отпадно млеко кое се ферментира, а потоа се обезмастува. Потоа се одводнува, при што се добива млеко во прав коешто се прочистува за да се отстранат сите други супстанции освен протеинот познат како казеин, којшто се јавува природно. Казеинот во прав потоа се потопува во алкали, правејќи раствор што се пропушта низ ситна метална решетка за да се создадат влакна. За да се отстранат </a:t>
            </a:r>
            <a:r>
              <a:rPr lang="mk-MK" noProof="0" dirty="0" err="1"/>
              <a:t>алкалите</a:t>
            </a:r>
            <a:r>
              <a:rPr lang="mk-MK" noProof="0" dirty="0"/>
              <a:t> од влакната се користи сулфурна киселина, а влакната на крајот се истегнуваат и се прави предиво (</a:t>
            </a:r>
            <a:r>
              <a:rPr lang="tr-TR" noProof="0" dirty="0"/>
              <a:t>Mi Terro</a:t>
            </a:r>
            <a:r>
              <a:rPr lang="mk-MK" noProof="0" dirty="0"/>
              <a:t>, 2020).</a:t>
            </a:r>
          </a:p>
          <a:p>
            <a:endParaRPr lang="mk-MK" noProof="0" dirty="0"/>
          </a:p>
          <a:p>
            <a:r>
              <a:rPr lang="mk-MK" noProof="0" dirty="0"/>
              <a:t>Со оглед на огромните количества млеко што се фрла секоја година на глобално ниво, заедно со огромното влијание на модната индустрија врз нашата животна средина, користењето на отпадни производи на таков начин е возбудлив и иновативен начин да се создаде вредност за земјоделците, а истовремено помага и да се заузда нашето штетно влијание врз животната средина.</a:t>
            </a:r>
          </a:p>
          <a:p>
            <a:endParaRPr lang="mk-MK" noProof="0" dirty="0"/>
          </a:p>
          <a:p>
            <a:endParaRPr lang="mk-MK" noProof="0" dirty="0"/>
          </a:p>
          <a:p>
            <a:r>
              <a:rPr lang="mk-MK" b="1" noProof="0" dirty="0"/>
              <a:t>Литература:</a:t>
            </a:r>
          </a:p>
          <a:p>
            <a:r>
              <a:rPr lang="mk-MK" noProof="0" dirty="0" err="1"/>
              <a:t>Gross</a:t>
            </a:r>
            <a:r>
              <a:rPr lang="mk-MK" noProof="0" dirty="0"/>
              <a:t>, A. S., 2018. </a:t>
            </a:r>
            <a:r>
              <a:rPr lang="mk-MK" noProof="0" dirty="0" err="1"/>
              <a:t>One</a:t>
            </a:r>
            <a:r>
              <a:rPr lang="mk-MK" noProof="0" dirty="0"/>
              <a:t> </a:t>
            </a:r>
            <a:r>
              <a:rPr lang="mk-MK" noProof="0" dirty="0" err="1"/>
              <a:t>in</a:t>
            </a:r>
            <a:r>
              <a:rPr lang="mk-MK" noProof="0" dirty="0"/>
              <a:t> </a:t>
            </a:r>
            <a:r>
              <a:rPr lang="mk-MK" noProof="0" dirty="0" err="1"/>
              <a:t>six</a:t>
            </a:r>
            <a:r>
              <a:rPr lang="mk-MK" noProof="0" dirty="0"/>
              <a:t> </a:t>
            </a:r>
            <a:r>
              <a:rPr lang="mk-MK" noProof="0" dirty="0" err="1"/>
              <a:t>pints</a:t>
            </a:r>
            <a:r>
              <a:rPr lang="mk-MK" noProof="0" dirty="0"/>
              <a:t> </a:t>
            </a:r>
            <a:r>
              <a:rPr lang="mk-MK" noProof="0" dirty="0" err="1"/>
              <a:t>of</a:t>
            </a:r>
            <a:r>
              <a:rPr lang="mk-MK" noProof="0" dirty="0"/>
              <a:t> </a:t>
            </a:r>
            <a:r>
              <a:rPr lang="mk-MK" noProof="0" dirty="0" err="1"/>
              <a:t>milk</a:t>
            </a:r>
            <a:r>
              <a:rPr lang="mk-MK" noProof="0" dirty="0"/>
              <a:t> </a:t>
            </a:r>
            <a:r>
              <a:rPr lang="mk-MK" noProof="0" dirty="0" err="1"/>
              <a:t>thrown</a:t>
            </a:r>
            <a:r>
              <a:rPr lang="mk-MK" noProof="0" dirty="0"/>
              <a:t> </a:t>
            </a:r>
            <a:r>
              <a:rPr lang="mk-MK" noProof="0" dirty="0" err="1"/>
              <a:t>away</a:t>
            </a:r>
            <a:r>
              <a:rPr lang="mk-MK" noProof="0" dirty="0"/>
              <a:t> </a:t>
            </a:r>
            <a:r>
              <a:rPr lang="mk-MK" noProof="0" dirty="0" err="1"/>
              <a:t>each</a:t>
            </a:r>
            <a:r>
              <a:rPr lang="mk-MK" noProof="0" dirty="0"/>
              <a:t> </a:t>
            </a:r>
            <a:r>
              <a:rPr lang="mk-MK" noProof="0" dirty="0" err="1"/>
              <a:t>year</a:t>
            </a:r>
            <a:r>
              <a:rPr lang="mk-MK" noProof="0" dirty="0"/>
              <a:t>, </a:t>
            </a:r>
            <a:r>
              <a:rPr lang="mk-MK" noProof="0" dirty="0" err="1"/>
              <a:t>study</a:t>
            </a:r>
            <a:r>
              <a:rPr lang="mk-MK" noProof="0" dirty="0"/>
              <a:t> </a:t>
            </a:r>
            <a:r>
              <a:rPr lang="mk-MK" noProof="0" dirty="0" err="1"/>
              <a:t>shows</a:t>
            </a:r>
            <a:r>
              <a:rPr lang="mk-MK" noProof="0" dirty="0"/>
              <a:t>. </a:t>
            </a:r>
            <a:r>
              <a:rPr lang="mk-MK" i="1" noProof="0" dirty="0" err="1"/>
              <a:t>The</a:t>
            </a:r>
            <a:r>
              <a:rPr lang="mk-MK" i="1" noProof="0" dirty="0"/>
              <a:t> </a:t>
            </a:r>
            <a:r>
              <a:rPr lang="mk-MK" i="1" noProof="0" dirty="0" err="1"/>
              <a:t>Guardian</a:t>
            </a:r>
            <a:r>
              <a:rPr lang="mk-MK" noProof="0" dirty="0"/>
              <a:t>,</a:t>
            </a:r>
            <a:r>
              <a:rPr lang="mk-MK" baseline="0" noProof="0" dirty="0"/>
              <a:t> </a:t>
            </a:r>
            <a:r>
              <a:rPr lang="mk-MK" noProof="0" dirty="0"/>
              <a:t>28 </a:t>
            </a:r>
            <a:r>
              <a:rPr lang="mk-MK" noProof="0" dirty="0" err="1"/>
              <a:t>Nov</a:t>
            </a:r>
            <a:r>
              <a:rPr lang="mk-MK" noProof="0" dirty="0"/>
              <a:t> 2018. https://www.theguardian.com/environment/2018/nov/28/one-in-six-pints-of-milk-thrown-away-each-year-study-shows</a:t>
            </a:r>
          </a:p>
          <a:p>
            <a:endParaRPr lang="mk-MK" noProof="0" dirty="0"/>
          </a:p>
          <a:p>
            <a:r>
              <a:rPr lang="mk-MK" noProof="0" dirty="0" err="1"/>
              <a:t>McFall-Johnsen</a:t>
            </a:r>
            <a:r>
              <a:rPr lang="mk-MK" noProof="0" dirty="0"/>
              <a:t>, M., 2019. </a:t>
            </a:r>
            <a:r>
              <a:rPr lang="mk-MK" noProof="0" dirty="0" err="1"/>
              <a:t>The</a:t>
            </a:r>
            <a:r>
              <a:rPr lang="mk-MK" noProof="0" dirty="0"/>
              <a:t> </a:t>
            </a:r>
            <a:r>
              <a:rPr lang="mk-MK" noProof="0" dirty="0" err="1"/>
              <a:t>fashion</a:t>
            </a:r>
            <a:r>
              <a:rPr lang="mk-MK" noProof="0" dirty="0"/>
              <a:t> </a:t>
            </a:r>
            <a:r>
              <a:rPr lang="mk-MK" noProof="0" dirty="0" err="1"/>
              <a:t>industry</a:t>
            </a:r>
            <a:r>
              <a:rPr lang="mk-MK" noProof="0" dirty="0"/>
              <a:t> </a:t>
            </a:r>
            <a:r>
              <a:rPr lang="mk-MK" noProof="0" dirty="0" err="1"/>
              <a:t>emits</a:t>
            </a:r>
            <a:r>
              <a:rPr lang="mk-MK" noProof="0" dirty="0"/>
              <a:t> </a:t>
            </a:r>
            <a:r>
              <a:rPr lang="mk-MK" noProof="0" dirty="0" err="1"/>
              <a:t>more</a:t>
            </a:r>
            <a:r>
              <a:rPr lang="mk-MK" noProof="0" dirty="0"/>
              <a:t> </a:t>
            </a:r>
            <a:r>
              <a:rPr lang="mk-MK" noProof="0" dirty="0" err="1"/>
              <a:t>carbon</a:t>
            </a:r>
            <a:r>
              <a:rPr lang="mk-MK" noProof="0" dirty="0"/>
              <a:t> </a:t>
            </a:r>
            <a:r>
              <a:rPr lang="mk-MK" noProof="0" dirty="0" err="1"/>
              <a:t>than</a:t>
            </a:r>
            <a:r>
              <a:rPr lang="mk-MK" noProof="0" dirty="0"/>
              <a:t> </a:t>
            </a:r>
            <a:r>
              <a:rPr lang="mk-MK" noProof="0" dirty="0" err="1"/>
              <a:t>international</a:t>
            </a:r>
            <a:r>
              <a:rPr lang="mk-MK" noProof="0" dirty="0"/>
              <a:t> </a:t>
            </a:r>
            <a:r>
              <a:rPr lang="mk-MK" noProof="0" dirty="0" err="1"/>
              <a:t>flights</a:t>
            </a:r>
            <a:r>
              <a:rPr lang="mk-MK" noProof="0" dirty="0"/>
              <a:t> </a:t>
            </a:r>
            <a:r>
              <a:rPr lang="mk-MK" noProof="0" dirty="0" err="1"/>
              <a:t>and</a:t>
            </a:r>
            <a:r>
              <a:rPr lang="mk-MK" noProof="0" dirty="0"/>
              <a:t> </a:t>
            </a:r>
            <a:r>
              <a:rPr lang="mk-MK" noProof="0" dirty="0" err="1"/>
              <a:t>maritime</a:t>
            </a:r>
            <a:r>
              <a:rPr lang="mk-MK" noProof="0" dirty="0"/>
              <a:t> </a:t>
            </a:r>
            <a:r>
              <a:rPr lang="mk-MK" noProof="0" dirty="0" err="1"/>
              <a:t>shipping</a:t>
            </a:r>
            <a:r>
              <a:rPr lang="mk-MK" noProof="0" dirty="0"/>
              <a:t> </a:t>
            </a:r>
            <a:r>
              <a:rPr lang="mk-MK" noProof="0" dirty="0" err="1"/>
              <a:t>combined</a:t>
            </a:r>
            <a:r>
              <a:rPr lang="mk-MK" noProof="0" dirty="0"/>
              <a:t>. </a:t>
            </a:r>
            <a:r>
              <a:rPr lang="mk-MK" noProof="0" dirty="0" err="1"/>
              <a:t>Here</a:t>
            </a:r>
            <a:r>
              <a:rPr lang="mk-MK" noProof="0" dirty="0"/>
              <a:t> </a:t>
            </a:r>
            <a:r>
              <a:rPr lang="mk-MK" noProof="0" dirty="0" err="1"/>
              <a:t>are</a:t>
            </a:r>
            <a:r>
              <a:rPr lang="mk-MK" noProof="0" dirty="0"/>
              <a:t> </a:t>
            </a:r>
            <a:r>
              <a:rPr lang="mk-MK" noProof="0" dirty="0" err="1"/>
              <a:t>the</a:t>
            </a:r>
            <a:r>
              <a:rPr lang="mk-MK" noProof="0" dirty="0"/>
              <a:t> </a:t>
            </a:r>
            <a:r>
              <a:rPr lang="mk-MK" noProof="0" dirty="0" err="1"/>
              <a:t>biggest</a:t>
            </a:r>
            <a:r>
              <a:rPr lang="mk-MK" noProof="0" dirty="0"/>
              <a:t> </a:t>
            </a:r>
            <a:r>
              <a:rPr lang="mk-MK" noProof="0" dirty="0" err="1"/>
              <a:t>ways</a:t>
            </a:r>
            <a:r>
              <a:rPr lang="mk-MK" noProof="0" dirty="0"/>
              <a:t> </a:t>
            </a:r>
            <a:r>
              <a:rPr lang="mk-MK" noProof="0" dirty="0" err="1"/>
              <a:t>it</a:t>
            </a:r>
            <a:r>
              <a:rPr lang="mk-MK" noProof="0" dirty="0"/>
              <a:t> </a:t>
            </a:r>
            <a:r>
              <a:rPr lang="mk-MK" noProof="0" dirty="0" err="1"/>
              <a:t>impacts</a:t>
            </a:r>
            <a:r>
              <a:rPr lang="mk-MK" noProof="0" dirty="0"/>
              <a:t> </a:t>
            </a:r>
            <a:r>
              <a:rPr lang="mk-MK" noProof="0" dirty="0" err="1"/>
              <a:t>the</a:t>
            </a:r>
            <a:r>
              <a:rPr lang="mk-MK" baseline="0" noProof="0" dirty="0"/>
              <a:t> </a:t>
            </a:r>
            <a:r>
              <a:rPr lang="mk-MK" baseline="0" noProof="0" dirty="0" err="1"/>
              <a:t>p</a:t>
            </a:r>
            <a:r>
              <a:rPr lang="mk-MK" noProof="0" dirty="0" err="1"/>
              <a:t>lanet</a:t>
            </a:r>
            <a:r>
              <a:rPr lang="mk-MK" noProof="0" dirty="0"/>
              <a:t>. </a:t>
            </a:r>
            <a:r>
              <a:rPr lang="mk-MK" i="1" noProof="0" dirty="0" err="1"/>
              <a:t>Business</a:t>
            </a:r>
            <a:r>
              <a:rPr lang="mk-MK" i="1" noProof="0" dirty="0"/>
              <a:t> </a:t>
            </a:r>
            <a:r>
              <a:rPr lang="mk-MK" i="1" noProof="0" dirty="0" err="1"/>
              <a:t>Insider</a:t>
            </a:r>
            <a:r>
              <a:rPr lang="mk-MK" noProof="0" dirty="0"/>
              <a:t>,</a:t>
            </a:r>
            <a:r>
              <a:rPr lang="mk-MK" baseline="0" noProof="0" dirty="0"/>
              <a:t> 21 </a:t>
            </a:r>
            <a:r>
              <a:rPr lang="mk-MK" baseline="0" noProof="0" dirty="0" err="1"/>
              <a:t>October</a:t>
            </a:r>
            <a:r>
              <a:rPr lang="mk-MK" baseline="0" noProof="0" dirty="0"/>
              <a:t> 2019. </a:t>
            </a:r>
            <a:r>
              <a:rPr lang="mk-MK" noProof="0" dirty="0"/>
              <a:t>https://www.businessinsider.com/fast-fashion-environmental-impact-pollution-emissions-waste-water-2019-10</a:t>
            </a:r>
          </a:p>
          <a:p>
            <a:endParaRPr lang="mk-MK" noProof="0" dirty="0"/>
          </a:p>
          <a:p>
            <a:r>
              <a:rPr lang="mk-MK" noProof="0" dirty="0" err="1"/>
              <a:t>Mi</a:t>
            </a:r>
            <a:r>
              <a:rPr lang="mk-MK" noProof="0" dirty="0"/>
              <a:t> </a:t>
            </a:r>
            <a:r>
              <a:rPr lang="mk-MK" noProof="0" dirty="0" err="1"/>
              <a:t>Terro</a:t>
            </a:r>
            <a:r>
              <a:rPr lang="mk-MK" noProof="0" dirty="0"/>
              <a:t>. 2020. </a:t>
            </a:r>
            <a:r>
              <a:rPr lang="mk-MK" noProof="0" dirty="0" err="1"/>
              <a:t>Mission</a:t>
            </a:r>
            <a:r>
              <a:rPr lang="mk-MK" noProof="0" dirty="0"/>
              <a:t>. https://www.miterro.com/pages/mission</a:t>
            </a:r>
          </a:p>
        </p:txBody>
      </p:sp>
      <p:sp>
        <p:nvSpPr>
          <p:cNvPr id="4" name="Slide Number Placeholder 3"/>
          <p:cNvSpPr>
            <a:spLocks noGrp="1"/>
          </p:cNvSpPr>
          <p:nvPr>
            <p:ph type="sldNum" sz="quarter" idx="5"/>
          </p:nvPr>
        </p:nvSpPr>
        <p:spPr/>
        <p:txBody>
          <a:bodyPr/>
          <a:lstStyle/>
          <a:p>
            <a:fld id="{F4B9ABF1-A5E8-FF4C-953A-B9DDF0BF59CB}" type="slidenum">
              <a:rPr lang="de-DE" smtClean="0"/>
              <a:t>14</a:t>
            </a:fld>
            <a:endParaRPr lang="de-DE"/>
          </a:p>
        </p:txBody>
      </p:sp>
    </p:spTree>
    <p:extLst>
      <p:ext uri="{BB962C8B-B14F-4D97-AF65-F5344CB8AC3E}">
        <p14:creationId xmlns:p14="http://schemas.microsoft.com/office/powerpoint/2010/main" val="60551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noProof="0" dirty="0"/>
              <a:t>Чоколадото е деликатес што се консумира во целиот свет. Според </a:t>
            </a:r>
            <a:r>
              <a:rPr lang="mk-MK" noProof="0" dirty="0" err="1"/>
              <a:t>International</a:t>
            </a:r>
            <a:r>
              <a:rPr lang="mk-MK" noProof="0" dirty="0"/>
              <a:t> </a:t>
            </a:r>
            <a:r>
              <a:rPr lang="mk-MK" noProof="0" dirty="0" err="1"/>
              <a:t>Cocoa</a:t>
            </a:r>
            <a:r>
              <a:rPr lang="mk-MK" noProof="0" dirty="0"/>
              <a:t> </a:t>
            </a:r>
            <a:r>
              <a:rPr lang="mk-MK" noProof="0" dirty="0" err="1"/>
              <a:t>Organisation</a:t>
            </a:r>
            <a:r>
              <a:rPr lang="mk-MK" noProof="0" dirty="0"/>
              <a:t>, во 2016 година биле произведени 4,25 милиони тони зрна какао (</a:t>
            </a:r>
            <a:r>
              <a:rPr lang="mk-MK" noProof="0" dirty="0" err="1"/>
              <a:t>The</a:t>
            </a:r>
            <a:r>
              <a:rPr lang="mk-MK" noProof="0" dirty="0"/>
              <a:t> </a:t>
            </a:r>
            <a:r>
              <a:rPr lang="mk-MK" noProof="0" dirty="0" err="1"/>
              <a:t>Economic</a:t>
            </a:r>
            <a:r>
              <a:rPr lang="mk-MK" noProof="0" dirty="0"/>
              <a:t> </a:t>
            </a:r>
            <a:r>
              <a:rPr lang="mk-MK" noProof="0" dirty="0" err="1"/>
              <a:t>Times</a:t>
            </a:r>
            <a:r>
              <a:rPr lang="mk-MK" noProof="0" dirty="0"/>
              <a:t>, 2018).</a:t>
            </a:r>
          </a:p>
          <a:p>
            <a:endParaRPr lang="mk-MK" noProof="0" dirty="0"/>
          </a:p>
          <a:p>
            <a:pPr lvl="0">
              <a:buClr>
                <a:srgbClr val="90C226"/>
              </a:buClr>
              <a:defRPr/>
            </a:pPr>
            <a:r>
              <a:rPr lang="mk-MK" dirty="0">
                <a:solidFill>
                  <a:sysClr val="windowText" lastClr="000000">
                    <a:lumMod val="75000"/>
                    <a:lumOff val="25000"/>
                  </a:sysClr>
                </a:solidFill>
                <a:latin typeface="Trebuchet MS" panose="020B0603020202020204"/>
              </a:rPr>
              <a:t>За секој килограм зрна какао, земјоделците произведуваат  25 пати повеќе биомаса (</a:t>
            </a:r>
            <a:r>
              <a:rPr lang="mk-MK" dirty="0" err="1">
                <a:solidFill>
                  <a:sysClr val="windowText" lastClr="000000">
                    <a:lumMod val="75000"/>
                    <a:lumOff val="25000"/>
                  </a:sysClr>
                </a:solidFill>
                <a:latin typeface="Trebuchet MS" panose="020B0603020202020204"/>
              </a:rPr>
              <a:t>Wright</a:t>
            </a:r>
            <a:r>
              <a:rPr lang="mk-MK" dirty="0">
                <a:solidFill>
                  <a:sysClr val="windowText" lastClr="000000">
                    <a:lumMod val="75000"/>
                    <a:lumOff val="25000"/>
                  </a:sysClr>
                </a:solidFill>
                <a:latin typeface="Trebuchet MS" panose="020B0603020202020204"/>
              </a:rPr>
              <a:t>, 2019).</a:t>
            </a:r>
          </a:p>
          <a:p>
            <a:endParaRPr lang="mk-MK" noProof="0" dirty="0"/>
          </a:p>
          <a:p>
            <a:r>
              <a:rPr lang="mk-MK" noProof="0" dirty="0"/>
              <a:t>Британскиот производител </a:t>
            </a:r>
            <a:r>
              <a:rPr lang="mk-MK" noProof="0" dirty="0" err="1"/>
              <a:t>Џејмс</a:t>
            </a:r>
            <a:r>
              <a:rPr lang="mk-MK" noProof="0" dirty="0"/>
              <a:t> </a:t>
            </a:r>
            <a:r>
              <a:rPr lang="mk-MK" noProof="0" dirty="0" err="1"/>
              <a:t>Кропер</a:t>
            </a:r>
            <a:r>
              <a:rPr lang="mk-MK" noProof="0" dirty="0"/>
              <a:t> е пионер во технологијата што ги претвора лушпите од зрна какао во хартија. „Решение за биорециклирање, кое за разлика од другите процеси на рециклирање на какао не бара горење или постепено деградирање на влакната на лушпата од какао. Готовата светло-кафеава хартија го користи какаото како природен колорант, со што се избегнува потребата од вештачки бои. ” (</a:t>
            </a:r>
            <a:r>
              <a:rPr lang="mk-MK" noProof="0" dirty="0" err="1"/>
              <a:t>James</a:t>
            </a:r>
            <a:r>
              <a:rPr lang="mk-MK" noProof="0" dirty="0"/>
              <a:t> </a:t>
            </a:r>
            <a:r>
              <a:rPr lang="mk-MK" noProof="0" dirty="0" err="1"/>
              <a:t>Cropper</a:t>
            </a:r>
            <a:r>
              <a:rPr lang="mk-MK" noProof="0" dirty="0"/>
              <a:t> </a:t>
            </a:r>
            <a:r>
              <a:rPr lang="mk-MK" noProof="0" dirty="0" err="1"/>
              <a:t>plc</a:t>
            </a:r>
            <a:r>
              <a:rPr lang="mk-MK" noProof="0" dirty="0"/>
              <a:t>, 2014).</a:t>
            </a:r>
          </a:p>
          <a:p>
            <a:endParaRPr lang="mk-MK"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mk-MK" noProof="0" dirty="0"/>
              <a:t>„Лушпата на зрната</a:t>
            </a:r>
            <a:r>
              <a:rPr lang="mk-MK" baseline="0" noProof="0" dirty="0"/>
              <a:t> </a:t>
            </a:r>
            <a:r>
              <a:rPr lang="mk-MK" noProof="0" dirty="0"/>
              <a:t>какао претставува околу 12% од самиот плод, што го прави производството на разноврсна хартија од остатоците од процесот на производство на чоколадо потенцијално значајно достигнување во индустријата за храна и пакување“ (</a:t>
            </a:r>
            <a:r>
              <a:rPr lang="mk-MK" noProof="0" dirty="0" err="1"/>
              <a:t>James</a:t>
            </a:r>
            <a:r>
              <a:rPr lang="mk-MK" noProof="0" dirty="0"/>
              <a:t> </a:t>
            </a:r>
            <a:r>
              <a:rPr lang="mk-MK" noProof="0" dirty="0" err="1"/>
              <a:t>Cropper</a:t>
            </a:r>
            <a:r>
              <a:rPr lang="mk-MK" noProof="0" dirty="0"/>
              <a:t> </a:t>
            </a:r>
            <a:r>
              <a:rPr lang="mk-MK" noProof="0" dirty="0" err="1"/>
              <a:t>pls</a:t>
            </a:r>
            <a:r>
              <a:rPr lang="mk-MK" noProof="0" dirty="0"/>
              <a:t>, 2014)</a:t>
            </a:r>
          </a:p>
          <a:p>
            <a:endParaRPr lang="mk-MK" noProof="0" dirty="0"/>
          </a:p>
          <a:p>
            <a:r>
              <a:rPr lang="mk-MK" noProof="0" dirty="0"/>
              <a:t>Со оглед на огромната количина на чоколадо што се продава секоја година низ целиот свет и нашите навики да ги фрламе малите обвивки, со промената на користење на остатоците и создавањето амбалажа што може да се распадне, може да се постигне огромен напредок во борбата против проблемот со пластика за еднократна употреба во природата.</a:t>
            </a:r>
          </a:p>
          <a:p>
            <a:endParaRPr lang="mk-MK" noProof="0" dirty="0"/>
          </a:p>
          <a:p>
            <a:r>
              <a:rPr lang="mk-MK" noProof="0" dirty="0"/>
              <a:t>Се наведува дека одгледувачите на какао заработуваат само 52 денари на ден, значително пониско од светската екстремна граница на сиромаштија (</a:t>
            </a:r>
            <a:r>
              <a:rPr lang="mk-MK" noProof="0" dirty="0" err="1"/>
              <a:t>Von</a:t>
            </a:r>
            <a:r>
              <a:rPr lang="mk-MK" noProof="0" dirty="0"/>
              <a:t> </a:t>
            </a:r>
            <a:r>
              <a:rPr lang="mk-MK" noProof="0" dirty="0" err="1"/>
              <a:t>Dacre</a:t>
            </a:r>
            <a:r>
              <a:rPr lang="mk-MK" noProof="0" dirty="0"/>
              <a:t>, 2019). Овој проблем е поголем од проблемот на подобра употреба на остатоците од зрна какао. Овозможувајќи им на земјоделците да ја зголемат сумата на пари што можат да ја заработат од своите растенија, исто така е можно да се обидат да се извлечат овие одгледувачи на какао од сиромаштија.</a:t>
            </a:r>
          </a:p>
          <a:p>
            <a:endParaRPr lang="mk-MK" noProof="0" dirty="0"/>
          </a:p>
          <a:p>
            <a:r>
              <a:rPr lang="mk-MK" baseline="0" noProof="0" dirty="0"/>
              <a:t> </a:t>
            </a:r>
            <a:r>
              <a:rPr lang="mk-MK" b="1" noProof="0" dirty="0"/>
              <a:t>Литература:</a:t>
            </a:r>
          </a:p>
          <a:p>
            <a:endParaRPr lang="mk-MK" noProof="0" dirty="0"/>
          </a:p>
          <a:p>
            <a:r>
              <a:rPr lang="mk-MK" noProof="0" dirty="0" err="1"/>
              <a:t>The</a:t>
            </a:r>
            <a:r>
              <a:rPr lang="mk-MK" noProof="0" dirty="0"/>
              <a:t> </a:t>
            </a:r>
            <a:r>
              <a:rPr lang="mk-MK" noProof="0" dirty="0" err="1"/>
              <a:t>Economic</a:t>
            </a:r>
            <a:r>
              <a:rPr lang="mk-MK" noProof="0" dirty="0"/>
              <a:t> </a:t>
            </a:r>
            <a:r>
              <a:rPr lang="mk-MK" noProof="0" dirty="0" err="1"/>
              <a:t>Times</a:t>
            </a:r>
            <a:r>
              <a:rPr lang="mk-MK" noProof="0" dirty="0"/>
              <a:t> 2018. </a:t>
            </a:r>
            <a:r>
              <a:rPr lang="mk-MK" noProof="0" dirty="0" err="1"/>
              <a:t>Chocolate</a:t>
            </a:r>
            <a:r>
              <a:rPr lang="mk-MK" noProof="0" dirty="0"/>
              <a:t> </a:t>
            </a:r>
            <a:r>
              <a:rPr lang="mk-MK" noProof="0" dirty="0" err="1"/>
              <a:t>production</a:t>
            </a:r>
            <a:r>
              <a:rPr lang="mk-MK" noProof="0" dirty="0"/>
              <a:t> </a:t>
            </a:r>
            <a:r>
              <a:rPr lang="mk-MK" noProof="0" dirty="0" err="1"/>
              <a:t>may</a:t>
            </a:r>
            <a:r>
              <a:rPr lang="mk-MK" noProof="0" dirty="0"/>
              <a:t> </a:t>
            </a:r>
            <a:r>
              <a:rPr lang="mk-MK" noProof="0" dirty="0" err="1"/>
              <a:t>be</a:t>
            </a:r>
            <a:r>
              <a:rPr lang="mk-MK" noProof="0" dirty="0"/>
              <a:t> </a:t>
            </a:r>
            <a:r>
              <a:rPr lang="mk-MK" noProof="0" dirty="0" err="1"/>
              <a:t>harming</a:t>
            </a:r>
            <a:r>
              <a:rPr lang="mk-MK" noProof="0" dirty="0"/>
              <a:t> </a:t>
            </a:r>
            <a:r>
              <a:rPr lang="mk-MK" noProof="0" dirty="0" err="1"/>
              <a:t>environment</a:t>
            </a:r>
            <a:r>
              <a:rPr lang="mk-MK" noProof="0" dirty="0"/>
              <a:t>: </a:t>
            </a:r>
            <a:r>
              <a:rPr lang="mk-MK" noProof="0" dirty="0" err="1"/>
              <a:t>Study</a:t>
            </a:r>
            <a:r>
              <a:rPr lang="mk-MK" noProof="0" dirty="0"/>
              <a:t>. </a:t>
            </a:r>
            <a:r>
              <a:rPr lang="mk-MK" i="1" noProof="0" dirty="0" err="1"/>
              <a:t>The</a:t>
            </a:r>
            <a:r>
              <a:rPr lang="mk-MK" i="1" noProof="0" dirty="0"/>
              <a:t> </a:t>
            </a:r>
            <a:r>
              <a:rPr lang="mk-MK" i="1" noProof="0" dirty="0" err="1"/>
              <a:t>Economic</a:t>
            </a:r>
            <a:r>
              <a:rPr lang="mk-MK" i="1" noProof="0" dirty="0"/>
              <a:t> </a:t>
            </a:r>
            <a:r>
              <a:rPr lang="mk-MK" i="1" noProof="0" dirty="0" err="1"/>
              <a:t>Times</a:t>
            </a:r>
            <a:r>
              <a:rPr lang="mk-MK" noProof="0" dirty="0"/>
              <a:t>, 2 </a:t>
            </a:r>
            <a:r>
              <a:rPr lang="mk-MK" noProof="0" dirty="0" err="1"/>
              <a:t>April</a:t>
            </a:r>
            <a:r>
              <a:rPr lang="mk-MK" noProof="0" dirty="0"/>
              <a:t> 2018. https://economictimes.indiatimes.com/news/science/chocolate-production-may-be-harming-environment-study/articleshow/63577769.cms?from=mdr</a:t>
            </a:r>
          </a:p>
          <a:p>
            <a:endParaRPr lang="mk-MK" noProof="0" dirty="0"/>
          </a:p>
          <a:p>
            <a:r>
              <a:rPr lang="mk-MK" noProof="0" dirty="0" err="1"/>
              <a:t>James</a:t>
            </a:r>
            <a:r>
              <a:rPr lang="mk-MK" noProof="0" dirty="0"/>
              <a:t> </a:t>
            </a:r>
            <a:r>
              <a:rPr lang="mk-MK" noProof="0" dirty="0" err="1"/>
              <a:t>Cropper</a:t>
            </a:r>
            <a:r>
              <a:rPr lang="mk-MK" noProof="0" dirty="0"/>
              <a:t> </a:t>
            </a:r>
            <a:r>
              <a:rPr lang="mk-MK" noProof="0" dirty="0" err="1"/>
              <a:t>plc</a:t>
            </a:r>
            <a:r>
              <a:rPr lang="mk-MK" noProof="0" dirty="0"/>
              <a:t>. 2014. </a:t>
            </a:r>
            <a:r>
              <a:rPr lang="mk-MK" noProof="0" dirty="0" err="1"/>
              <a:t>Sweet</a:t>
            </a:r>
            <a:r>
              <a:rPr lang="mk-MK" noProof="0" dirty="0"/>
              <a:t> </a:t>
            </a:r>
            <a:r>
              <a:rPr lang="mk-MK" noProof="0" dirty="0" err="1"/>
              <a:t>innovation</a:t>
            </a:r>
            <a:r>
              <a:rPr lang="mk-MK" noProof="0" dirty="0"/>
              <a:t> </a:t>
            </a:r>
            <a:r>
              <a:rPr lang="mk-MK" noProof="0" dirty="0" err="1"/>
              <a:t>as</a:t>
            </a:r>
            <a:r>
              <a:rPr lang="mk-MK" noProof="0" dirty="0"/>
              <a:t> </a:t>
            </a:r>
            <a:r>
              <a:rPr lang="mk-MK" noProof="0" dirty="0" err="1"/>
              <a:t>cocoa</a:t>
            </a:r>
            <a:r>
              <a:rPr lang="mk-MK" noProof="0" dirty="0"/>
              <a:t> </a:t>
            </a:r>
            <a:r>
              <a:rPr lang="mk-MK" noProof="0" dirty="0" err="1"/>
              <a:t>waste</a:t>
            </a:r>
            <a:r>
              <a:rPr lang="mk-MK" noProof="0" dirty="0"/>
              <a:t> </a:t>
            </a:r>
            <a:r>
              <a:rPr lang="mk-MK" noProof="0" dirty="0" err="1"/>
              <a:t>is</a:t>
            </a:r>
            <a:r>
              <a:rPr lang="mk-MK" noProof="0" dirty="0"/>
              <a:t> </a:t>
            </a:r>
            <a:r>
              <a:rPr lang="mk-MK" noProof="0" dirty="0" err="1"/>
              <a:t>transformed</a:t>
            </a:r>
            <a:r>
              <a:rPr lang="mk-MK" noProof="0" dirty="0"/>
              <a:t>.</a:t>
            </a:r>
            <a:r>
              <a:rPr lang="mk-MK" baseline="0" noProof="0" dirty="0"/>
              <a:t> </a:t>
            </a:r>
            <a:r>
              <a:rPr lang="mk-MK" noProof="0" dirty="0"/>
              <a:t>https://www.jamescropper.com/news/2014-01-17-sweet-innovation-as-cocoa-waste-is-transformed.</a:t>
            </a:r>
          </a:p>
          <a:p>
            <a:endParaRPr lang="mk-MK" noProof="0" dirty="0"/>
          </a:p>
          <a:p>
            <a:r>
              <a:rPr lang="mk-MK" noProof="0" dirty="0" err="1"/>
              <a:t>Von</a:t>
            </a:r>
            <a:r>
              <a:rPr lang="mk-MK" noProof="0" dirty="0"/>
              <a:t> </a:t>
            </a:r>
            <a:r>
              <a:rPr lang="mk-MK" noProof="0" dirty="0" err="1"/>
              <a:t>Dacre</a:t>
            </a:r>
            <a:r>
              <a:rPr lang="mk-MK" noProof="0" dirty="0"/>
              <a:t>, J. S., 2019. </a:t>
            </a:r>
            <a:r>
              <a:rPr lang="mk-MK" noProof="0" dirty="0" err="1"/>
              <a:t>How</a:t>
            </a:r>
            <a:r>
              <a:rPr lang="mk-MK" noProof="0" dirty="0"/>
              <a:t> </a:t>
            </a:r>
            <a:r>
              <a:rPr lang="mk-MK" noProof="0" dirty="0" err="1"/>
              <a:t>your</a:t>
            </a:r>
            <a:r>
              <a:rPr lang="mk-MK" noProof="0" dirty="0"/>
              <a:t> </a:t>
            </a:r>
            <a:r>
              <a:rPr lang="mk-MK" noProof="0" dirty="0" err="1"/>
              <a:t>chocolate</a:t>
            </a:r>
            <a:r>
              <a:rPr lang="mk-MK" noProof="0" dirty="0"/>
              <a:t> </a:t>
            </a:r>
            <a:r>
              <a:rPr lang="mk-MK" noProof="0" dirty="0" err="1"/>
              <a:t>addiction</a:t>
            </a:r>
            <a:r>
              <a:rPr lang="mk-MK" noProof="0" dirty="0"/>
              <a:t> </a:t>
            </a:r>
            <a:r>
              <a:rPr lang="mk-MK" noProof="0" dirty="0" err="1"/>
              <a:t>traps</a:t>
            </a:r>
            <a:r>
              <a:rPr lang="mk-MK" noProof="0" dirty="0"/>
              <a:t> </a:t>
            </a:r>
            <a:r>
              <a:rPr lang="mk-MK" noProof="0" dirty="0" err="1"/>
              <a:t>cocoa</a:t>
            </a:r>
            <a:r>
              <a:rPr lang="mk-MK" noProof="0" dirty="0"/>
              <a:t> </a:t>
            </a:r>
            <a:r>
              <a:rPr lang="mk-MK" noProof="0" dirty="0" err="1"/>
              <a:t>farmers</a:t>
            </a:r>
            <a:r>
              <a:rPr lang="mk-MK" noProof="0" dirty="0"/>
              <a:t> </a:t>
            </a:r>
            <a:r>
              <a:rPr lang="mk-MK" noProof="0" dirty="0" err="1"/>
              <a:t>in</a:t>
            </a:r>
            <a:r>
              <a:rPr lang="mk-MK" baseline="0" noProof="0" dirty="0"/>
              <a:t> </a:t>
            </a:r>
            <a:r>
              <a:rPr lang="mk-MK" baseline="0" noProof="0" dirty="0" err="1"/>
              <a:t>p</a:t>
            </a:r>
            <a:r>
              <a:rPr lang="mk-MK" noProof="0" dirty="0" err="1"/>
              <a:t>overty</a:t>
            </a:r>
            <a:r>
              <a:rPr lang="mk-MK" noProof="0" dirty="0"/>
              <a:t>. </a:t>
            </a:r>
            <a:r>
              <a:rPr lang="mk-MK" noProof="0" dirty="0" err="1"/>
              <a:t>Inside</a:t>
            </a:r>
            <a:r>
              <a:rPr lang="mk-MK" noProof="0" dirty="0"/>
              <a:t> </a:t>
            </a:r>
            <a:r>
              <a:rPr lang="mk-MK" noProof="0" dirty="0" err="1"/>
              <a:t>Over</a:t>
            </a:r>
            <a:r>
              <a:rPr lang="mk-MK" noProof="0" dirty="0"/>
              <a:t>,</a:t>
            </a:r>
            <a:r>
              <a:rPr lang="mk-MK" baseline="0" noProof="0" dirty="0"/>
              <a:t> 7 </a:t>
            </a:r>
            <a:r>
              <a:rPr lang="mk-MK" baseline="0" noProof="0" dirty="0" err="1"/>
              <a:t>November</a:t>
            </a:r>
            <a:r>
              <a:rPr lang="mk-MK" baseline="0" noProof="0" dirty="0"/>
              <a:t> 2019.</a:t>
            </a:r>
            <a:r>
              <a:rPr lang="mk-MK" noProof="0" dirty="0"/>
              <a:t> https://www.insideover.com/society/how-your-chocolate-addiction-traps-cocoa-farmers-in-poverty.html.</a:t>
            </a:r>
          </a:p>
          <a:p>
            <a:endParaRPr lang="mk-MK" noProof="0" dirty="0"/>
          </a:p>
          <a:p>
            <a:r>
              <a:rPr lang="mk-MK" noProof="0" dirty="0" err="1"/>
              <a:t>Nirvana</a:t>
            </a:r>
            <a:r>
              <a:rPr lang="mk-MK" noProof="0" dirty="0"/>
              <a:t> </a:t>
            </a:r>
            <a:r>
              <a:rPr lang="mk-MK" noProof="0" dirty="0" err="1"/>
              <a:t>Creative</a:t>
            </a:r>
            <a:r>
              <a:rPr lang="mk-MK" noProof="0" dirty="0"/>
              <a:t> </a:t>
            </a:r>
            <a:r>
              <a:rPr lang="mk-MK" noProof="0" dirty="0" err="1"/>
              <a:t>Production</a:t>
            </a:r>
            <a:r>
              <a:rPr lang="mk-MK" noProof="0" dirty="0"/>
              <a:t> </a:t>
            </a:r>
            <a:r>
              <a:rPr lang="mk-MK" noProof="0" dirty="0" err="1"/>
              <a:t>House</a:t>
            </a:r>
            <a:r>
              <a:rPr lang="mk-MK" baseline="0" noProof="0" dirty="0"/>
              <a:t> (</a:t>
            </a:r>
            <a:r>
              <a:rPr lang="mk-MK" noProof="0" dirty="0"/>
              <a:t>2015) </a:t>
            </a:r>
            <a:r>
              <a:rPr lang="mk-MK" noProof="0" dirty="0" err="1"/>
              <a:t>Material</a:t>
            </a:r>
            <a:r>
              <a:rPr lang="mk-MK" noProof="0" dirty="0"/>
              <a:t> </a:t>
            </a:r>
            <a:r>
              <a:rPr lang="mk-MK" noProof="0" dirty="0" err="1"/>
              <a:t>of</a:t>
            </a:r>
            <a:r>
              <a:rPr lang="mk-MK" noProof="0" dirty="0"/>
              <a:t> </a:t>
            </a:r>
            <a:r>
              <a:rPr lang="mk-MK" noProof="0" dirty="0" err="1"/>
              <a:t>the</a:t>
            </a:r>
            <a:r>
              <a:rPr lang="mk-MK" noProof="0" dirty="0"/>
              <a:t> </a:t>
            </a:r>
            <a:r>
              <a:rPr lang="mk-MK" noProof="0" dirty="0" err="1"/>
              <a:t>month</a:t>
            </a:r>
            <a:r>
              <a:rPr lang="mk-MK" noProof="0" dirty="0"/>
              <a:t>, </a:t>
            </a:r>
            <a:r>
              <a:rPr lang="mk-MK" noProof="0" dirty="0" err="1"/>
              <a:t>June</a:t>
            </a:r>
            <a:r>
              <a:rPr lang="mk-MK" noProof="0" dirty="0"/>
              <a:t> 2015: </a:t>
            </a:r>
            <a:r>
              <a:rPr lang="mk-MK" noProof="0" dirty="0" err="1"/>
              <a:t>Cacao</a:t>
            </a:r>
            <a:r>
              <a:rPr lang="mk-MK" noProof="0" dirty="0"/>
              <a:t> </a:t>
            </a:r>
            <a:r>
              <a:rPr lang="mk-MK" noProof="0" dirty="0" err="1"/>
              <a:t>Paper</a:t>
            </a:r>
            <a:r>
              <a:rPr lang="mk-MK" noProof="0" dirty="0"/>
              <a:t>. </a:t>
            </a:r>
            <a:r>
              <a:rPr lang="mk-MK" noProof="0" dirty="0" err="1"/>
              <a:t>Nirvana</a:t>
            </a:r>
            <a:r>
              <a:rPr lang="mk-MK" noProof="0" dirty="0"/>
              <a:t> </a:t>
            </a:r>
            <a:r>
              <a:rPr lang="mk-MK" noProof="0" dirty="0" err="1"/>
              <a:t>Creative</a:t>
            </a:r>
            <a:r>
              <a:rPr lang="mk-MK" noProof="0" dirty="0"/>
              <a:t> </a:t>
            </a:r>
            <a:r>
              <a:rPr lang="mk-MK" noProof="0" dirty="0" err="1"/>
              <a:t>Production</a:t>
            </a:r>
            <a:r>
              <a:rPr lang="mk-MK" noProof="0" dirty="0"/>
              <a:t> </a:t>
            </a:r>
            <a:r>
              <a:rPr lang="mk-MK" noProof="0" dirty="0" err="1"/>
              <a:t>House</a:t>
            </a:r>
            <a:r>
              <a:rPr lang="mk-MK" noProof="0" dirty="0"/>
              <a:t>,</a:t>
            </a:r>
            <a:r>
              <a:rPr lang="mk-MK" baseline="0" noProof="0" dirty="0"/>
              <a:t> </a:t>
            </a:r>
            <a:r>
              <a:rPr lang="mk-MK" noProof="0" dirty="0"/>
              <a:t>29 </a:t>
            </a:r>
            <a:r>
              <a:rPr lang="mk-MK" noProof="0" dirty="0" err="1"/>
              <a:t>May</a:t>
            </a:r>
            <a:r>
              <a:rPr lang="mk-MK" noProof="0" dirty="0"/>
              <a:t> 2015.</a:t>
            </a:r>
            <a:r>
              <a:rPr lang="mk-MK" baseline="0" noProof="0" dirty="0"/>
              <a:t> </a:t>
            </a:r>
            <a:r>
              <a:rPr lang="mk-MK" noProof="0" dirty="0"/>
              <a:t>https://nirvanacph.com/2015/05/cacao-paper/</a:t>
            </a:r>
          </a:p>
          <a:p>
            <a:endParaRPr lang="mk-MK" noProof="0" dirty="0"/>
          </a:p>
          <a:p>
            <a:r>
              <a:rPr lang="mk-MK" noProof="0" dirty="0" err="1"/>
              <a:t>Wright</a:t>
            </a:r>
            <a:r>
              <a:rPr lang="mk-MK" noProof="0" dirty="0"/>
              <a:t>, A., 2019. </a:t>
            </a:r>
            <a:r>
              <a:rPr lang="mk-MK" noProof="0" dirty="0" err="1"/>
              <a:t>Scientists</a:t>
            </a:r>
            <a:r>
              <a:rPr lang="mk-MK" noProof="0" dirty="0"/>
              <a:t> </a:t>
            </a:r>
            <a:r>
              <a:rPr lang="mk-MK" noProof="0" dirty="0" err="1"/>
              <a:t>around</a:t>
            </a:r>
            <a:r>
              <a:rPr lang="mk-MK" noProof="0" dirty="0"/>
              <a:t> </a:t>
            </a:r>
            <a:r>
              <a:rPr lang="mk-MK" noProof="0" dirty="0" err="1"/>
              <a:t>the</a:t>
            </a:r>
            <a:r>
              <a:rPr lang="mk-MK" noProof="0" dirty="0"/>
              <a:t> </a:t>
            </a:r>
            <a:r>
              <a:rPr lang="mk-MK" noProof="0" dirty="0" err="1"/>
              <a:t>world</a:t>
            </a:r>
            <a:r>
              <a:rPr lang="mk-MK" noProof="0" dirty="0"/>
              <a:t> </a:t>
            </a:r>
            <a:r>
              <a:rPr lang="mk-MK" noProof="0" dirty="0" err="1"/>
              <a:t>are</a:t>
            </a:r>
            <a:r>
              <a:rPr lang="mk-MK" noProof="0" dirty="0"/>
              <a:t> </a:t>
            </a:r>
            <a:r>
              <a:rPr lang="mk-MK" noProof="0" dirty="0" err="1"/>
              <a:t>turning</a:t>
            </a:r>
            <a:r>
              <a:rPr lang="mk-MK" noProof="0" dirty="0"/>
              <a:t> </a:t>
            </a:r>
            <a:r>
              <a:rPr lang="mk-MK" noProof="0" dirty="0" err="1"/>
              <a:t>agricultural</a:t>
            </a:r>
            <a:r>
              <a:rPr lang="mk-MK" noProof="0" dirty="0"/>
              <a:t> </a:t>
            </a:r>
            <a:r>
              <a:rPr lang="mk-MK" noProof="0" dirty="0" err="1"/>
              <a:t>waste</a:t>
            </a:r>
            <a:r>
              <a:rPr lang="mk-MK" noProof="0" dirty="0"/>
              <a:t> </a:t>
            </a:r>
            <a:r>
              <a:rPr lang="mk-MK" noProof="0" dirty="0" err="1"/>
              <a:t>into</a:t>
            </a:r>
            <a:r>
              <a:rPr lang="mk-MK" noProof="0" dirty="0"/>
              <a:t> </a:t>
            </a:r>
            <a:r>
              <a:rPr lang="mk-MK" noProof="0" dirty="0" err="1"/>
              <a:t>food</a:t>
            </a:r>
            <a:r>
              <a:rPr lang="mk-MK" noProof="0" dirty="0"/>
              <a:t>, </a:t>
            </a:r>
            <a:r>
              <a:rPr lang="mk-MK" noProof="0" dirty="0" err="1"/>
              <a:t>packaging</a:t>
            </a:r>
            <a:r>
              <a:rPr lang="mk-MK" noProof="0" dirty="0"/>
              <a:t> </a:t>
            </a:r>
            <a:r>
              <a:rPr lang="mk-MK" noProof="0" dirty="0" err="1"/>
              <a:t>and</a:t>
            </a:r>
            <a:r>
              <a:rPr lang="mk-MK" noProof="0" dirty="0"/>
              <a:t> </a:t>
            </a:r>
            <a:r>
              <a:rPr lang="mk-MK" noProof="0" dirty="0" err="1"/>
              <a:t>skincare</a:t>
            </a:r>
            <a:r>
              <a:rPr lang="mk-MK" noProof="0" dirty="0"/>
              <a:t> </a:t>
            </a:r>
            <a:r>
              <a:rPr lang="mk-MK" noProof="0" dirty="0" err="1"/>
              <a:t>products</a:t>
            </a:r>
            <a:r>
              <a:rPr lang="mk-MK" noProof="0" dirty="0"/>
              <a:t>. </a:t>
            </a:r>
            <a:r>
              <a:rPr lang="mk-MK" noProof="0" dirty="0" err="1"/>
              <a:t>GreenBiz</a:t>
            </a:r>
            <a:r>
              <a:rPr lang="mk-MK" noProof="0" dirty="0"/>
              <a:t>. https://www.greenbiz.com/article/scientists-around-world-are-turning-agricultural-waste-food-packaging-and-skincare-products</a:t>
            </a:r>
          </a:p>
          <a:p>
            <a:endParaRPr lang="mk-MK"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mk-MK" sz="1200" kern="1200" noProof="0" dirty="0" err="1">
                <a:solidFill>
                  <a:schemeClr val="tx1"/>
                </a:solidFill>
                <a:effectLst/>
                <a:latin typeface="+mn-lt"/>
                <a:ea typeface="+mn-ea"/>
                <a:cs typeface="+mn-cs"/>
              </a:rPr>
              <a:t>Konstantas</a:t>
            </a:r>
            <a:r>
              <a:rPr lang="mk-MK" sz="1200" kern="1200" noProof="0" dirty="0">
                <a:solidFill>
                  <a:schemeClr val="tx1"/>
                </a:solidFill>
                <a:effectLst/>
                <a:latin typeface="+mn-lt"/>
                <a:ea typeface="+mn-ea"/>
                <a:cs typeface="+mn-cs"/>
              </a:rPr>
              <a:t>, A., </a:t>
            </a:r>
            <a:r>
              <a:rPr lang="mk-MK" sz="1200" kern="1200" noProof="0" dirty="0" err="1">
                <a:solidFill>
                  <a:schemeClr val="tx1"/>
                </a:solidFill>
                <a:effectLst/>
                <a:latin typeface="+mn-lt"/>
                <a:ea typeface="+mn-ea"/>
                <a:cs typeface="+mn-cs"/>
              </a:rPr>
              <a:t>Jeswani</a:t>
            </a:r>
            <a:r>
              <a:rPr lang="mk-MK" sz="1200" kern="1200" noProof="0" dirty="0">
                <a:solidFill>
                  <a:schemeClr val="tx1"/>
                </a:solidFill>
                <a:effectLst/>
                <a:latin typeface="+mn-lt"/>
                <a:ea typeface="+mn-ea"/>
                <a:cs typeface="+mn-cs"/>
              </a:rPr>
              <a:t>, H., </a:t>
            </a:r>
            <a:r>
              <a:rPr lang="mk-MK" sz="1200" kern="1200" noProof="0" dirty="0" err="1">
                <a:solidFill>
                  <a:schemeClr val="tx1"/>
                </a:solidFill>
                <a:effectLst/>
                <a:latin typeface="+mn-lt"/>
                <a:ea typeface="+mn-ea"/>
                <a:cs typeface="+mn-cs"/>
              </a:rPr>
              <a:t>Stamford</a:t>
            </a:r>
            <a:r>
              <a:rPr lang="mk-MK" sz="1200" kern="1200" noProof="0" dirty="0">
                <a:solidFill>
                  <a:schemeClr val="tx1"/>
                </a:solidFill>
                <a:effectLst/>
                <a:latin typeface="+mn-lt"/>
                <a:ea typeface="+mn-ea"/>
                <a:cs typeface="+mn-cs"/>
              </a:rPr>
              <a:t>, L., &amp; </a:t>
            </a:r>
            <a:r>
              <a:rPr lang="mk-MK" sz="1200" kern="1200" noProof="0" dirty="0" err="1">
                <a:solidFill>
                  <a:schemeClr val="tx1"/>
                </a:solidFill>
                <a:effectLst/>
                <a:latin typeface="+mn-lt"/>
                <a:ea typeface="+mn-ea"/>
                <a:cs typeface="+mn-cs"/>
              </a:rPr>
              <a:t>Azapagic</a:t>
            </a:r>
            <a:r>
              <a:rPr lang="mk-MK" sz="1200" kern="1200" noProof="0" dirty="0">
                <a:solidFill>
                  <a:schemeClr val="tx1"/>
                </a:solidFill>
                <a:effectLst/>
                <a:latin typeface="+mn-lt"/>
                <a:ea typeface="+mn-ea"/>
                <a:cs typeface="+mn-cs"/>
              </a:rPr>
              <a:t>, A. (2018). </a:t>
            </a:r>
            <a:r>
              <a:rPr lang="mk-MK" sz="1200" kern="1200" noProof="0" dirty="0" err="1">
                <a:solidFill>
                  <a:schemeClr val="tx1"/>
                </a:solidFill>
                <a:effectLst/>
                <a:latin typeface="+mn-lt"/>
                <a:ea typeface="+mn-ea"/>
                <a:cs typeface="+mn-cs"/>
              </a:rPr>
              <a:t>Environmental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impacts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of</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chocolate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production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consumption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in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UK. </a:t>
            </a:r>
            <a:r>
              <a:rPr lang="mk-MK" sz="1200" i="1" kern="1200" noProof="0" dirty="0" err="1">
                <a:solidFill>
                  <a:schemeClr val="tx1"/>
                </a:solidFill>
                <a:effectLst/>
                <a:latin typeface="+mn-lt"/>
                <a:ea typeface="+mn-ea"/>
                <a:cs typeface="+mn-cs"/>
              </a:rPr>
              <a:t>Food</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Research</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International</a:t>
            </a:r>
            <a:r>
              <a:rPr lang="mk-MK" sz="1200" i="0" kern="1200" noProof="0" dirty="0">
                <a:solidFill>
                  <a:schemeClr val="tx1"/>
                </a:solidFill>
                <a:effectLst/>
                <a:latin typeface="+mn-lt"/>
                <a:ea typeface="+mn-ea"/>
                <a:cs typeface="+mn-cs"/>
              </a:rPr>
              <a:t>,</a:t>
            </a:r>
            <a:r>
              <a:rPr lang="mk-MK" sz="1200" i="0" kern="1200" baseline="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106:</a:t>
            </a:r>
            <a:r>
              <a:rPr lang="mk-MK" sz="1200" kern="1200" baseline="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1012-1025.</a:t>
            </a:r>
            <a:endParaRPr lang="mk-MK" noProof="0" dirty="0"/>
          </a:p>
          <a:p>
            <a:endParaRPr lang="mk-MK" noProof="0" dirty="0"/>
          </a:p>
          <a:p>
            <a:endParaRPr lang="mk-MK" noProof="0" dirty="0"/>
          </a:p>
        </p:txBody>
      </p:sp>
      <p:sp>
        <p:nvSpPr>
          <p:cNvPr id="4" name="Slide Number Placeholder 3"/>
          <p:cNvSpPr>
            <a:spLocks noGrp="1"/>
          </p:cNvSpPr>
          <p:nvPr>
            <p:ph type="sldNum" sz="quarter" idx="5"/>
          </p:nvPr>
        </p:nvSpPr>
        <p:spPr/>
        <p:txBody>
          <a:bodyPr/>
          <a:lstStyle/>
          <a:p>
            <a:fld id="{F4B9ABF1-A5E8-FF4C-953A-B9DDF0BF59CB}" type="slidenum">
              <a:rPr lang="de-DE" smtClean="0"/>
              <a:t>15</a:t>
            </a:fld>
            <a:endParaRPr lang="de-DE"/>
          </a:p>
        </p:txBody>
      </p:sp>
    </p:spTree>
    <p:extLst>
      <p:ext uri="{BB962C8B-B14F-4D97-AF65-F5344CB8AC3E}">
        <p14:creationId xmlns:p14="http://schemas.microsoft.com/office/powerpoint/2010/main" val="303276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noProof="0" dirty="0"/>
              <a:t>Позната по својот препознатлив воздушен зелен пејзаж, повеќе од 67% од површината на Ирска е покриена со пасишта. Ова ѝ дава на земјата огромно изобилство од корисни земјоделски остатоци, трева, која се користи најмногу за пасење и одгледување добиток.</a:t>
            </a:r>
          </a:p>
          <a:p>
            <a:endParaRPr lang="mk-MK" noProof="0" dirty="0"/>
          </a:p>
          <a:p>
            <a:r>
              <a:rPr lang="mk-MK" noProof="0" dirty="0"/>
              <a:t>Истражувачите на Универзитетот </a:t>
            </a:r>
            <a:r>
              <a:rPr lang="mk-MK" noProof="0" dirty="0" err="1"/>
              <a:t>Tralee</a:t>
            </a:r>
            <a:r>
              <a:rPr lang="mk-MK" noProof="0" dirty="0"/>
              <a:t> ја создадоа првата ирска биорафинерија која преработува трева, а која има за цел да ги разгледа опциите за биоекономија базирана на трева во Ирска.</a:t>
            </a:r>
          </a:p>
          <a:p>
            <a:endParaRPr lang="mk-MK" noProof="0" dirty="0"/>
          </a:p>
          <a:p>
            <a:r>
              <a:rPr lang="mk-MK" noProof="0" dirty="0"/>
              <a:t>Оваа подвижна биорафинерија ја дели тревата на сок и влакна. „Сокот се претвора во сув колач богат со протеини, </a:t>
            </a:r>
            <a:r>
              <a:rPr lang="mk-MK" dirty="0">
                <a:solidFill>
                  <a:schemeClr val="tx1"/>
                </a:solidFill>
                <a:latin typeface="Arial" charset="0"/>
                <a:ea typeface="Arial" charset="0"/>
                <a:cs typeface="Arial" charset="0"/>
              </a:rPr>
              <a:t>кој кравите можат полесно да го апсорбираат</a:t>
            </a:r>
            <a:r>
              <a:rPr lang="mk-MK" noProof="0" dirty="0"/>
              <a:t>, така што се создаваат</a:t>
            </a:r>
            <a:r>
              <a:rPr lang="mk-MK" baseline="0" noProof="0" dirty="0"/>
              <a:t> </a:t>
            </a:r>
            <a:r>
              <a:rPr lang="mk-MK" noProof="0" dirty="0"/>
              <a:t>помалку емисии од нивниот процес на варење или од хранење со друга храна, како што е сојата“ (</a:t>
            </a:r>
            <a:r>
              <a:rPr lang="mk-MK" noProof="0" dirty="0" err="1"/>
              <a:t>Phys.org</a:t>
            </a:r>
            <a:r>
              <a:rPr lang="mk-MK" noProof="0" dirty="0"/>
              <a:t>, 2019).</a:t>
            </a:r>
          </a:p>
          <a:p>
            <a:endParaRPr lang="mk-MK" noProof="0" dirty="0"/>
          </a:p>
          <a:p>
            <a:r>
              <a:rPr lang="mk-MK" noProof="0" dirty="0"/>
              <a:t>„</a:t>
            </a:r>
            <a:r>
              <a:rPr lang="mk-MK" dirty="0">
                <a:solidFill>
                  <a:schemeClr val="tx1"/>
                </a:solidFill>
                <a:latin typeface="Arial" charset="0"/>
                <a:ea typeface="Arial" charset="0"/>
                <a:cs typeface="Arial" charset="0"/>
              </a:rPr>
              <a:t>Останатите влакна можат да се преработат во одржлива замена за синтетичкото ѓубриво или да се користат како поефикасно снабдување со гориво за постројки со анаеробна дигестија</a:t>
            </a:r>
            <a:r>
              <a:rPr lang="mk-MK" noProof="0" dirty="0"/>
              <a:t>, кои</a:t>
            </a:r>
            <a:r>
              <a:rPr lang="mk-MK" baseline="0" noProof="0" dirty="0"/>
              <a:t> г</a:t>
            </a:r>
            <a:r>
              <a:rPr lang="mk-MK" noProof="0" dirty="0"/>
              <a:t>о распаѓаат биолошкиот материјал и го претвораат во природен гас“ (</a:t>
            </a:r>
            <a:r>
              <a:rPr lang="mk-MK" noProof="0" dirty="0" err="1"/>
              <a:t>Phys.org</a:t>
            </a:r>
            <a:r>
              <a:rPr lang="mk-MK" noProof="0" dirty="0"/>
              <a:t>, 2019).</a:t>
            </a:r>
          </a:p>
          <a:p>
            <a:endParaRPr lang="mk-MK" noProof="0" dirty="0"/>
          </a:p>
          <a:p>
            <a:r>
              <a:rPr lang="mk-MK" noProof="0" dirty="0"/>
              <a:t>Надежта</a:t>
            </a:r>
            <a:r>
              <a:rPr lang="mk-MK" baseline="0" noProof="0" dirty="0"/>
              <a:t> за о</a:t>
            </a:r>
            <a:r>
              <a:rPr lang="mk-MK" noProof="0" dirty="0"/>
              <a:t>ваа технологија е дека ќе ги намали емисиите и ќе ја направи Ирска помалку зависна од увоз на протеини.</a:t>
            </a:r>
          </a:p>
          <a:p>
            <a:r>
              <a:rPr lang="mk-MK" noProof="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mk-MK" b="1" noProof="0" dirty="0"/>
              <a:t>Литература:</a:t>
            </a:r>
          </a:p>
          <a:p>
            <a:endParaRPr lang="mk-MK" noProof="0" dirty="0"/>
          </a:p>
          <a:p>
            <a:r>
              <a:rPr lang="mk-MK" noProof="0" dirty="0" err="1"/>
              <a:t>Finn</a:t>
            </a:r>
            <a:r>
              <a:rPr lang="mk-MK" noProof="0" dirty="0"/>
              <a:t>, C. (2013) </a:t>
            </a:r>
            <a:r>
              <a:rPr lang="mk-MK" noProof="0" dirty="0" err="1"/>
              <a:t>Ireland</a:t>
            </a:r>
            <a:r>
              <a:rPr lang="mk-MK" noProof="0" dirty="0"/>
              <a:t> </a:t>
            </a:r>
            <a:r>
              <a:rPr lang="mk-MK" noProof="0" dirty="0" err="1"/>
              <a:t>really</a:t>
            </a:r>
            <a:r>
              <a:rPr lang="mk-MK" noProof="0" dirty="0"/>
              <a:t> </a:t>
            </a:r>
            <a:r>
              <a:rPr lang="mk-MK" noProof="0" dirty="0" err="1"/>
              <a:t>is</a:t>
            </a:r>
            <a:r>
              <a:rPr lang="mk-MK" noProof="0" dirty="0"/>
              <a:t> </a:t>
            </a:r>
            <a:r>
              <a:rPr lang="mk-MK" noProof="0" dirty="0" err="1"/>
              <a:t>the</a:t>
            </a:r>
            <a:r>
              <a:rPr lang="mk-MK" noProof="0" dirty="0"/>
              <a:t> </a:t>
            </a:r>
            <a:r>
              <a:rPr lang="mk-MK" noProof="0" dirty="0" err="1"/>
              <a:t>garden</a:t>
            </a:r>
            <a:r>
              <a:rPr lang="mk-MK" noProof="0" dirty="0"/>
              <a:t> </a:t>
            </a:r>
            <a:r>
              <a:rPr lang="mk-MK" noProof="0" dirty="0" err="1"/>
              <a:t>of</a:t>
            </a:r>
            <a:r>
              <a:rPr lang="mk-MK" noProof="0" dirty="0"/>
              <a:t> </a:t>
            </a:r>
            <a:r>
              <a:rPr lang="mk-MK" noProof="0" dirty="0" err="1"/>
              <a:t>Europe</a:t>
            </a:r>
            <a:r>
              <a:rPr lang="mk-MK" noProof="0" dirty="0"/>
              <a:t>, </a:t>
            </a:r>
            <a:r>
              <a:rPr lang="mk-MK" noProof="0" dirty="0" err="1"/>
              <a:t>survey</a:t>
            </a:r>
            <a:r>
              <a:rPr lang="mk-MK" noProof="0" dirty="0"/>
              <a:t> </a:t>
            </a:r>
            <a:r>
              <a:rPr lang="mk-MK" noProof="0" dirty="0" err="1"/>
              <a:t>finds</a:t>
            </a:r>
            <a:r>
              <a:rPr lang="mk-MK" noProof="0" dirty="0"/>
              <a:t>. </a:t>
            </a:r>
            <a:r>
              <a:rPr lang="mk-MK" sz="1200" b="0" i="1" u="none" strike="noStrike" kern="1200" noProof="0" dirty="0" err="1">
                <a:solidFill>
                  <a:schemeClr val="tx1"/>
                </a:solidFill>
                <a:effectLst/>
                <a:latin typeface="+mn-lt"/>
                <a:ea typeface="+mn-ea"/>
                <a:cs typeface="+mn-cs"/>
              </a:rPr>
              <a:t>TheJournal.ie</a:t>
            </a:r>
            <a:r>
              <a:rPr lang="mk-MK" noProof="0" dirty="0"/>
              <a:t>,</a:t>
            </a:r>
            <a:r>
              <a:rPr lang="mk-MK" baseline="0" noProof="0" dirty="0"/>
              <a:t> 26 </a:t>
            </a:r>
            <a:r>
              <a:rPr lang="mk-MK" baseline="0" noProof="0" dirty="0" err="1"/>
              <a:t>October</a:t>
            </a:r>
            <a:r>
              <a:rPr lang="mk-MK" baseline="0" noProof="0" dirty="0"/>
              <a:t> 2013.</a:t>
            </a:r>
            <a:r>
              <a:rPr lang="mk-MK" noProof="0" dirty="0"/>
              <a:t> https://www.thejournal.ie/eurostat-ireland-covered-by-the-most-grasslands-in-europe-1148673-Oct2013/</a:t>
            </a:r>
          </a:p>
          <a:p>
            <a:endParaRPr lang="mk-MK" noProof="0" dirty="0"/>
          </a:p>
          <a:p>
            <a:r>
              <a:rPr lang="mk-MK" noProof="0" dirty="0" err="1"/>
              <a:t>Phys.org</a:t>
            </a:r>
            <a:r>
              <a:rPr lang="mk-MK" noProof="0" dirty="0"/>
              <a:t> (2019) </a:t>
            </a:r>
            <a:r>
              <a:rPr lang="mk-MK" noProof="0" dirty="0" err="1"/>
              <a:t>Ireland’s</a:t>
            </a:r>
            <a:r>
              <a:rPr lang="mk-MK" baseline="0" noProof="0" dirty="0"/>
              <a:t> </a:t>
            </a:r>
            <a:r>
              <a:rPr lang="mk-MK" baseline="0" noProof="0" dirty="0" err="1"/>
              <a:t>f</a:t>
            </a:r>
            <a:r>
              <a:rPr lang="mk-MK" noProof="0" dirty="0" err="1"/>
              <a:t>irst</a:t>
            </a:r>
            <a:r>
              <a:rPr lang="mk-MK" noProof="0" dirty="0"/>
              <a:t> </a:t>
            </a:r>
            <a:r>
              <a:rPr lang="mk-MK" noProof="0" dirty="0" err="1"/>
              <a:t>grass-fed</a:t>
            </a:r>
            <a:r>
              <a:rPr lang="mk-MK" noProof="0" dirty="0"/>
              <a:t> </a:t>
            </a:r>
            <a:r>
              <a:rPr lang="mk-MK" noProof="0" dirty="0" err="1"/>
              <a:t>biorefinery</a:t>
            </a:r>
            <a:r>
              <a:rPr lang="mk-MK" noProof="0" dirty="0"/>
              <a:t>. </a:t>
            </a:r>
            <a:r>
              <a:rPr lang="mk-MK" i="1" noProof="0" dirty="0" err="1"/>
              <a:t>Phys.org</a:t>
            </a:r>
            <a:r>
              <a:rPr lang="mk-MK" noProof="0" dirty="0"/>
              <a:t>, 15 </a:t>
            </a:r>
            <a:r>
              <a:rPr lang="mk-MK" noProof="0" dirty="0" err="1"/>
              <a:t>May</a:t>
            </a:r>
            <a:r>
              <a:rPr lang="mk-MK" noProof="0" dirty="0"/>
              <a:t> 2019. https://phys.org/news/2019-05-ireland-grass-fed-biorefinery-road-farmers.html</a:t>
            </a:r>
          </a:p>
        </p:txBody>
      </p:sp>
      <p:sp>
        <p:nvSpPr>
          <p:cNvPr id="4" name="Slide Number Placeholder 3"/>
          <p:cNvSpPr>
            <a:spLocks noGrp="1"/>
          </p:cNvSpPr>
          <p:nvPr>
            <p:ph type="sldNum" sz="quarter" idx="5"/>
          </p:nvPr>
        </p:nvSpPr>
        <p:spPr/>
        <p:txBody>
          <a:bodyPr/>
          <a:lstStyle/>
          <a:p>
            <a:fld id="{F4B9ABF1-A5E8-FF4C-953A-B9DDF0BF59CB}" type="slidenum">
              <a:rPr lang="de-DE" smtClean="0"/>
              <a:t>16</a:t>
            </a:fld>
            <a:endParaRPr lang="de-DE"/>
          </a:p>
        </p:txBody>
      </p:sp>
    </p:spTree>
    <p:extLst>
      <p:ext uri="{BB962C8B-B14F-4D97-AF65-F5344CB8AC3E}">
        <p14:creationId xmlns:p14="http://schemas.microsoft.com/office/powerpoint/2010/main" val="3571306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Многу е важно да се земат предвид влијанијата на биогоривата </a:t>
            </a:r>
            <a:r>
              <a:rPr lang="mk-MK" sz="1200" b="0" dirty="0">
                <a:solidFill>
                  <a:schemeClr val="accent1">
                    <a:lumMod val="75000"/>
                  </a:schemeClr>
                </a:solidFill>
                <a:latin typeface="Calibri Light" charset="0"/>
                <a:ea typeface="Times New Roman" charset="0"/>
                <a:cs typeface="Times New Roman" charset="0"/>
              </a:rPr>
              <a:t>– во зависност дали биогоривата се  од 1., 2. или 3. генерација.</a:t>
            </a:r>
            <a:endParaRPr lang="ru-RU" sz="1200" b="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Главна литература:</a:t>
            </a:r>
          </a:p>
          <a:p>
            <a:pPr>
              <a:spcAft>
                <a:spcPts val="0"/>
              </a:spcAft>
            </a:pPr>
            <a:r>
              <a:rPr lang="en-GB" dirty="0" err="1">
                <a:solidFill>
                  <a:srgbClr val="323232"/>
                </a:solidFill>
                <a:latin typeface="Georgia" charset="0"/>
                <a:ea typeface="Times New Roman" charset="0"/>
              </a:rPr>
              <a:t>Immerzeel</a:t>
            </a:r>
            <a:r>
              <a:rPr lang="en-GB" dirty="0">
                <a:solidFill>
                  <a:srgbClr val="323232"/>
                </a:solidFill>
                <a:latin typeface="Georgia" charset="0"/>
                <a:ea typeface="Times New Roman" charset="0"/>
              </a:rPr>
              <a:t>, D.J.,</a:t>
            </a:r>
            <a:r>
              <a:rPr lang="en-GB" baseline="0" dirty="0">
                <a:solidFill>
                  <a:srgbClr val="323232"/>
                </a:solidFill>
                <a:latin typeface="Georgia" charset="0"/>
                <a:ea typeface="Times New Roman" charset="0"/>
              </a:rPr>
              <a:t> </a:t>
            </a:r>
            <a:r>
              <a:rPr lang="en-GB" dirty="0" err="1">
                <a:solidFill>
                  <a:srgbClr val="323232"/>
                </a:solidFill>
                <a:latin typeface="Georgia" charset="0"/>
                <a:ea typeface="Times New Roman" charset="0"/>
              </a:rPr>
              <a:t>Verweij</a:t>
            </a:r>
            <a:r>
              <a:rPr lang="en-GB" dirty="0">
                <a:solidFill>
                  <a:srgbClr val="323232"/>
                </a:solidFill>
                <a:latin typeface="Georgia" charset="0"/>
                <a:ea typeface="Times New Roman" charset="0"/>
              </a:rPr>
              <a:t>, P.,</a:t>
            </a:r>
            <a:r>
              <a:rPr lang="en-GB" baseline="0" dirty="0">
                <a:solidFill>
                  <a:srgbClr val="323232"/>
                </a:solidFill>
                <a:latin typeface="Georgia" charset="0"/>
                <a:ea typeface="Times New Roman" charset="0"/>
              </a:rPr>
              <a:t> </a:t>
            </a:r>
            <a:r>
              <a:rPr lang="en-GB" dirty="0" err="1">
                <a:solidFill>
                  <a:srgbClr val="323232"/>
                </a:solidFill>
                <a:latin typeface="Georgia" charset="0"/>
                <a:ea typeface="Times New Roman" charset="0"/>
              </a:rPr>
              <a:t>Hilst</a:t>
            </a:r>
            <a:r>
              <a:rPr lang="en-GB" dirty="0">
                <a:solidFill>
                  <a:srgbClr val="323232"/>
                </a:solidFill>
                <a:latin typeface="Georgia" charset="0"/>
                <a:ea typeface="Times New Roman" charset="0"/>
              </a:rPr>
              <a:t>, F. and </a:t>
            </a:r>
            <a:r>
              <a:rPr lang="en-GB" dirty="0" err="1">
                <a:solidFill>
                  <a:srgbClr val="323232"/>
                </a:solidFill>
                <a:latin typeface="Georgia" charset="0"/>
                <a:ea typeface="Times New Roman" charset="0"/>
              </a:rPr>
              <a:t>Faaij</a:t>
            </a:r>
            <a:r>
              <a:rPr lang="en-GB" dirty="0">
                <a:solidFill>
                  <a:srgbClr val="323232"/>
                </a:solidFill>
                <a:latin typeface="Georgia" charset="0"/>
                <a:ea typeface="Times New Roman" charset="0"/>
              </a:rPr>
              <a:t>, A.P. (2014),  </a:t>
            </a:r>
            <a:r>
              <a:rPr lang="en-GB" b="0" dirty="0">
                <a:solidFill>
                  <a:srgbClr val="323232"/>
                </a:solidFill>
                <a:latin typeface="Georgia" charset="0"/>
                <a:ea typeface="Times New Roman" charset="0"/>
              </a:rPr>
              <a:t>Biodiversity impacts of bioenergy crop production: a state</a:t>
            </a:r>
            <a:r>
              <a:rPr lang="en-GB" b="0" dirty="0">
                <a:solidFill>
                  <a:srgbClr val="323232"/>
                </a:solidFill>
                <a:latin typeface="Calibri" charset="0"/>
                <a:ea typeface="Calibri" charset="0"/>
                <a:cs typeface="Calibri" charset="0"/>
              </a:rPr>
              <a:t>‐</a:t>
            </a:r>
            <a:r>
              <a:rPr lang="en-GB" b="0" dirty="0">
                <a:solidFill>
                  <a:srgbClr val="323232"/>
                </a:solidFill>
                <a:latin typeface="Georgia" charset="0"/>
                <a:ea typeface="Times New Roman" charset="0"/>
              </a:rPr>
              <a:t>of</a:t>
            </a:r>
            <a:r>
              <a:rPr lang="en-GB" b="0" dirty="0">
                <a:solidFill>
                  <a:srgbClr val="323232"/>
                </a:solidFill>
                <a:latin typeface="Calibri" charset="0"/>
                <a:ea typeface="Calibri" charset="0"/>
                <a:cs typeface="Calibri" charset="0"/>
              </a:rPr>
              <a:t>‐</a:t>
            </a:r>
            <a:r>
              <a:rPr lang="en-GB" b="0" dirty="0">
                <a:solidFill>
                  <a:srgbClr val="323232"/>
                </a:solidFill>
                <a:latin typeface="Georgia" charset="0"/>
                <a:ea typeface="Times New Roman" charset="0"/>
              </a:rPr>
              <a:t>the</a:t>
            </a:r>
            <a:r>
              <a:rPr lang="en-GB" b="0" dirty="0">
                <a:solidFill>
                  <a:srgbClr val="323232"/>
                </a:solidFill>
                <a:latin typeface="Calibri" charset="0"/>
                <a:ea typeface="Calibri" charset="0"/>
                <a:cs typeface="Calibri" charset="0"/>
              </a:rPr>
              <a:t>‐</a:t>
            </a:r>
            <a:r>
              <a:rPr lang="en-GB" b="0" dirty="0">
                <a:solidFill>
                  <a:srgbClr val="323232"/>
                </a:solidFill>
                <a:latin typeface="Georgia" charset="0"/>
                <a:ea typeface="Times New Roman" charset="0"/>
              </a:rPr>
              <a:t>art review</a:t>
            </a:r>
            <a:r>
              <a:rPr lang="en-GB" b="0" dirty="0">
                <a:solidFill>
                  <a:schemeClr val="tx1"/>
                </a:solidFill>
                <a:latin typeface="Times New Roman" charset="0"/>
                <a:ea typeface="Calibri" charset="0"/>
              </a:rPr>
              <a:t>.</a:t>
            </a:r>
            <a:r>
              <a:rPr lang="en-GB" b="0" baseline="0" dirty="0">
                <a:solidFill>
                  <a:schemeClr val="tx1"/>
                </a:solidFill>
                <a:latin typeface="Times New Roman" charset="0"/>
                <a:ea typeface="Calibri" charset="0"/>
              </a:rPr>
              <a:t> </a:t>
            </a:r>
            <a:r>
              <a:rPr lang="en-GB" i="1" dirty="0">
                <a:solidFill>
                  <a:srgbClr val="323232"/>
                </a:solidFill>
                <a:latin typeface="Georgia" charset="0"/>
                <a:ea typeface="Times New Roman" charset="0"/>
              </a:rPr>
              <a:t>GCB Bioenergy</a:t>
            </a:r>
            <a:r>
              <a:rPr lang="en-GB" dirty="0">
                <a:solidFill>
                  <a:srgbClr val="323232"/>
                </a:solidFill>
                <a:latin typeface="Georgia" charset="0"/>
                <a:ea typeface="Times New Roman" charset="0"/>
              </a:rPr>
              <a:t>, 6:183-209</a:t>
            </a:r>
            <a:endParaRPr lang="en-GB" dirty="0">
              <a:latin typeface="Times New Roman" charset="0"/>
              <a:ea typeface="Calibri" charset="0"/>
            </a:endParaRPr>
          </a:p>
          <a:p>
            <a:pPr>
              <a:spcAft>
                <a:spcPts val="0"/>
              </a:spcAft>
            </a:pPr>
            <a:r>
              <a:rPr lang="en-GB" dirty="0">
                <a:latin typeface="Times New Roman" charset="0"/>
                <a:ea typeface="Calibri" charset="0"/>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17</a:t>
            </a:fld>
            <a:endParaRPr lang="de-DE"/>
          </a:p>
        </p:txBody>
      </p:sp>
    </p:spTree>
    <p:extLst>
      <p:ext uri="{BB962C8B-B14F-4D97-AF65-F5344CB8AC3E}">
        <p14:creationId xmlns:p14="http://schemas.microsoft.com/office/powerpoint/2010/main" val="975479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kern="1200" noProof="0" dirty="0">
                <a:solidFill>
                  <a:schemeClr val="tx1"/>
                </a:solidFill>
                <a:effectLst/>
                <a:latin typeface="+mn-lt"/>
                <a:ea typeface="+mn-ea"/>
                <a:cs typeface="+mn-cs"/>
              </a:rPr>
              <a:t>Главна литература: </a:t>
            </a:r>
          </a:p>
          <a:p>
            <a:pPr marL="0" marR="0" indent="0" algn="l" defTabSz="914400" rtl="0" eaLnBrk="1" fontAlgn="auto" latinLnBrk="0" hangingPunct="1">
              <a:lnSpc>
                <a:spcPct val="100000"/>
              </a:lnSpc>
              <a:spcBef>
                <a:spcPts val="0"/>
              </a:spcBef>
              <a:spcAft>
                <a:spcPts val="0"/>
              </a:spcAft>
              <a:buClrTx/>
              <a:buSzTx/>
              <a:buFontTx/>
              <a:buNone/>
              <a:tabLst/>
              <a:defRPr/>
            </a:pPr>
            <a:r>
              <a:rPr lang="mk-MK" sz="1200" kern="1200" noProof="0" dirty="0" err="1">
                <a:solidFill>
                  <a:schemeClr val="tx1"/>
                </a:solidFill>
                <a:effectLst/>
                <a:latin typeface="+mn-lt"/>
                <a:ea typeface="+mn-ea"/>
                <a:cs typeface="+mn-cs"/>
              </a:rPr>
              <a:t>Correa</a:t>
            </a:r>
            <a:r>
              <a:rPr lang="mk-MK" sz="1200" kern="1200" noProof="0" dirty="0">
                <a:solidFill>
                  <a:schemeClr val="tx1"/>
                </a:solidFill>
                <a:effectLst/>
                <a:latin typeface="+mn-lt"/>
                <a:ea typeface="+mn-ea"/>
                <a:cs typeface="+mn-cs"/>
              </a:rPr>
              <a:t>, D., </a:t>
            </a:r>
            <a:r>
              <a:rPr lang="mk-MK" sz="1200" kern="1200" noProof="0" dirty="0" err="1">
                <a:solidFill>
                  <a:schemeClr val="tx1"/>
                </a:solidFill>
                <a:effectLst/>
                <a:latin typeface="+mn-lt"/>
                <a:ea typeface="+mn-ea"/>
                <a:cs typeface="+mn-cs"/>
              </a:rPr>
              <a:t>Hawthorne</a:t>
            </a:r>
            <a:r>
              <a:rPr lang="mk-MK" sz="1200" kern="1200" noProof="0" dirty="0">
                <a:solidFill>
                  <a:schemeClr val="tx1"/>
                </a:solidFill>
                <a:effectLst/>
                <a:latin typeface="+mn-lt"/>
                <a:ea typeface="+mn-ea"/>
                <a:cs typeface="+mn-cs"/>
              </a:rPr>
              <a:t>, B., </a:t>
            </a:r>
            <a:r>
              <a:rPr lang="mk-MK" sz="1200" kern="1200" noProof="0" dirty="0" err="1">
                <a:solidFill>
                  <a:schemeClr val="tx1"/>
                </a:solidFill>
                <a:effectLst/>
                <a:latin typeface="+mn-lt"/>
                <a:ea typeface="+mn-ea"/>
                <a:cs typeface="+mn-cs"/>
              </a:rPr>
              <a:t>Fargione</a:t>
            </a:r>
            <a:r>
              <a:rPr lang="mk-MK" sz="1200" kern="1200" noProof="0" dirty="0">
                <a:solidFill>
                  <a:schemeClr val="tx1"/>
                </a:solidFill>
                <a:effectLst/>
                <a:latin typeface="+mn-lt"/>
                <a:ea typeface="+mn-ea"/>
                <a:cs typeface="+mn-cs"/>
              </a:rPr>
              <a:t>, J., </a:t>
            </a:r>
            <a:r>
              <a:rPr lang="mk-MK" sz="1200" kern="1200" noProof="0" dirty="0" err="1">
                <a:solidFill>
                  <a:schemeClr val="tx1"/>
                </a:solidFill>
                <a:effectLst/>
                <a:latin typeface="+mn-lt"/>
                <a:ea typeface="+mn-ea"/>
                <a:cs typeface="+mn-cs"/>
              </a:rPr>
              <a:t>Hill</a:t>
            </a:r>
            <a:r>
              <a:rPr lang="mk-MK" sz="1200" kern="1200" noProof="0" dirty="0">
                <a:solidFill>
                  <a:schemeClr val="tx1"/>
                </a:solidFill>
                <a:effectLst/>
                <a:latin typeface="+mn-lt"/>
                <a:ea typeface="+mn-ea"/>
                <a:cs typeface="+mn-cs"/>
              </a:rPr>
              <a:t>, J., </a:t>
            </a:r>
            <a:r>
              <a:rPr lang="mk-MK" sz="1200" kern="1200" noProof="0" dirty="0" err="1">
                <a:solidFill>
                  <a:schemeClr val="tx1"/>
                </a:solidFill>
                <a:effectLst/>
                <a:latin typeface="+mn-lt"/>
                <a:ea typeface="+mn-ea"/>
                <a:cs typeface="+mn-cs"/>
              </a:rPr>
              <a:t>Possingham</a:t>
            </a:r>
            <a:r>
              <a:rPr lang="mk-MK" sz="1200" kern="1200" noProof="0" dirty="0">
                <a:solidFill>
                  <a:schemeClr val="tx1"/>
                </a:solidFill>
                <a:effectLst/>
                <a:latin typeface="+mn-lt"/>
                <a:ea typeface="+mn-ea"/>
                <a:cs typeface="+mn-cs"/>
              </a:rPr>
              <a:t>, H., </a:t>
            </a:r>
            <a:r>
              <a:rPr lang="mk-MK" sz="1200" kern="1200" noProof="0" dirty="0" err="1">
                <a:solidFill>
                  <a:schemeClr val="tx1"/>
                </a:solidFill>
                <a:effectLst/>
                <a:latin typeface="+mn-lt"/>
                <a:ea typeface="+mn-ea"/>
                <a:cs typeface="+mn-cs"/>
              </a:rPr>
              <a:t>Thomas-Hall</a:t>
            </a:r>
            <a:r>
              <a:rPr lang="mk-MK" sz="1200" kern="1200" noProof="0" dirty="0">
                <a:solidFill>
                  <a:schemeClr val="tx1"/>
                </a:solidFill>
                <a:effectLst/>
                <a:latin typeface="+mn-lt"/>
                <a:ea typeface="+mn-ea"/>
                <a:cs typeface="+mn-cs"/>
              </a:rPr>
              <a:t>, S.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Schenk</a:t>
            </a:r>
            <a:r>
              <a:rPr lang="mk-MK" sz="1200" kern="1200" noProof="0" dirty="0">
                <a:solidFill>
                  <a:schemeClr val="tx1"/>
                </a:solidFill>
                <a:effectLst/>
                <a:latin typeface="+mn-lt"/>
                <a:ea typeface="+mn-ea"/>
                <a:cs typeface="+mn-cs"/>
              </a:rPr>
              <a:t>, P. (2019). </a:t>
            </a:r>
            <a:r>
              <a:rPr lang="mk-MK" sz="1200" kern="1200" noProof="0" dirty="0" err="1">
                <a:solidFill>
                  <a:schemeClr val="tx1"/>
                </a:solidFill>
                <a:effectLst/>
                <a:latin typeface="+mn-lt"/>
                <a:ea typeface="+mn-ea"/>
                <a:cs typeface="+mn-cs"/>
              </a:rPr>
              <a:t>Towards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implementation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of</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sustainable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biofuel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production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systems</a:t>
            </a:r>
            <a:r>
              <a:rPr lang="mk-MK" sz="1200"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Renewable</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and</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Sustainable</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Energy</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Reviews</a:t>
            </a:r>
            <a:r>
              <a:rPr lang="mk-MK" sz="1200" kern="1200" noProof="0" dirty="0">
                <a:solidFill>
                  <a:schemeClr val="tx1"/>
                </a:solidFill>
                <a:effectLst/>
                <a:latin typeface="+mn-lt"/>
                <a:ea typeface="+mn-ea"/>
                <a:cs typeface="+mn-cs"/>
              </a:rPr>
              <a:t>, 107: 250-263.</a:t>
            </a:r>
          </a:p>
          <a:p>
            <a:pPr>
              <a:spcAft>
                <a:spcPts val="0"/>
              </a:spcAft>
            </a:pPr>
            <a:endParaRPr lang="mk-MK" noProof="0" dirty="0">
              <a:solidFill>
                <a:srgbClr val="323232"/>
              </a:solidFill>
              <a:latin typeface="Georgia" charset="0"/>
              <a:ea typeface="Times New Roman" charset="0"/>
            </a:endParaRPr>
          </a:p>
          <a:p>
            <a:pPr>
              <a:spcAft>
                <a:spcPts val="0"/>
              </a:spcAft>
            </a:pPr>
            <a:r>
              <a:rPr lang="mk-MK" noProof="0" dirty="0" err="1">
                <a:solidFill>
                  <a:srgbClr val="323232"/>
                </a:solidFill>
                <a:latin typeface="Georgia" charset="0"/>
                <a:ea typeface="Times New Roman" charset="0"/>
              </a:rPr>
              <a:t>Oregan</a:t>
            </a:r>
            <a:r>
              <a:rPr lang="mk-MK" noProof="0" dirty="0">
                <a:solidFill>
                  <a:srgbClr val="323232"/>
                </a:solidFill>
                <a:latin typeface="Georgia" charset="0"/>
                <a:ea typeface="Times New Roman" charset="0"/>
              </a:rPr>
              <a:t> </a:t>
            </a:r>
            <a:r>
              <a:rPr lang="mk-MK" noProof="0" dirty="0" err="1">
                <a:solidFill>
                  <a:srgbClr val="323232"/>
                </a:solidFill>
                <a:latin typeface="Georgia" charset="0"/>
                <a:ea typeface="Times New Roman" charset="0"/>
              </a:rPr>
              <a:t>State</a:t>
            </a:r>
            <a:r>
              <a:rPr lang="mk-MK" noProof="0" dirty="0">
                <a:solidFill>
                  <a:srgbClr val="323232"/>
                </a:solidFill>
                <a:latin typeface="Georgia" charset="0"/>
                <a:ea typeface="Times New Roman" charset="0"/>
              </a:rPr>
              <a:t> </a:t>
            </a:r>
            <a:r>
              <a:rPr lang="mk-MK" noProof="0" dirty="0" err="1">
                <a:solidFill>
                  <a:srgbClr val="323232"/>
                </a:solidFill>
                <a:latin typeface="Georgia" charset="0"/>
                <a:ea typeface="Times New Roman" charset="0"/>
              </a:rPr>
              <a:t>University</a:t>
            </a:r>
            <a:r>
              <a:rPr lang="mk-MK" noProof="0" dirty="0">
                <a:solidFill>
                  <a:srgbClr val="323232"/>
                </a:solidFill>
                <a:latin typeface="Georgia" charset="0"/>
                <a:ea typeface="Times New Roman" charset="0"/>
              </a:rPr>
              <a:t> (</a:t>
            </a:r>
            <a:r>
              <a:rPr lang="mk-MK" noProof="0" dirty="0" err="1">
                <a:solidFill>
                  <a:srgbClr val="323232"/>
                </a:solidFill>
                <a:latin typeface="Georgia" charset="0"/>
                <a:ea typeface="Times New Roman" charset="0"/>
              </a:rPr>
              <a:t>n.d</a:t>
            </a:r>
            <a:r>
              <a:rPr lang="mk-MK" noProof="0" dirty="0">
                <a:solidFill>
                  <a:srgbClr val="323232"/>
                </a:solidFill>
                <a:latin typeface="Georgia" charset="0"/>
                <a:ea typeface="Times New Roman" charset="0"/>
              </a:rPr>
              <a:t>.), </a:t>
            </a:r>
            <a:r>
              <a:rPr lang="mk-MK" noProof="0" dirty="0" err="1">
                <a:solidFill>
                  <a:srgbClr val="323232"/>
                </a:solidFill>
                <a:latin typeface="Georgia" charset="0"/>
                <a:ea typeface="Times New Roman" charset="0"/>
              </a:rPr>
              <a:t>Bioenergy</a:t>
            </a:r>
            <a:r>
              <a:rPr lang="mk-MK" noProof="0" dirty="0">
                <a:solidFill>
                  <a:srgbClr val="323232"/>
                </a:solidFill>
                <a:latin typeface="Georgia" charset="0"/>
                <a:ea typeface="Times New Roman" charset="0"/>
              </a:rPr>
              <a:t> </a:t>
            </a:r>
            <a:r>
              <a:rPr lang="mk-MK" noProof="0" dirty="0" err="1">
                <a:solidFill>
                  <a:srgbClr val="323232"/>
                </a:solidFill>
                <a:latin typeface="Georgia" charset="0"/>
                <a:ea typeface="Times New Roman" charset="0"/>
              </a:rPr>
              <a:t>Education</a:t>
            </a:r>
            <a:r>
              <a:rPr lang="mk-MK" noProof="0" dirty="0">
                <a:solidFill>
                  <a:srgbClr val="323232"/>
                </a:solidFill>
                <a:latin typeface="Georgia" charset="0"/>
                <a:ea typeface="Times New Roman" charset="0"/>
              </a:rPr>
              <a:t> </a:t>
            </a:r>
            <a:r>
              <a:rPr lang="mk-MK" noProof="0" dirty="0" err="1">
                <a:solidFill>
                  <a:srgbClr val="323232"/>
                </a:solidFill>
                <a:latin typeface="Georgia" charset="0"/>
                <a:ea typeface="Times New Roman" charset="0"/>
              </a:rPr>
              <a:t>Initiative</a:t>
            </a:r>
            <a:r>
              <a:rPr lang="mk-MK" noProof="0" dirty="0">
                <a:solidFill>
                  <a:srgbClr val="323232"/>
                </a:solidFill>
                <a:latin typeface="Georgia" charset="0"/>
                <a:ea typeface="Times New Roman" charset="0"/>
              </a:rPr>
              <a:t>. https://agsci.oregonstate.edu/sites/agsci.oregonstate.edu/files/bioenergy/generations-of-biofuels-v1.3.pdf </a:t>
            </a:r>
            <a:endParaRPr lang="mk-MK" noProof="0" dirty="0"/>
          </a:p>
        </p:txBody>
      </p:sp>
      <p:sp>
        <p:nvSpPr>
          <p:cNvPr id="4" name="Foliennummernplatzhalter 3"/>
          <p:cNvSpPr>
            <a:spLocks noGrp="1"/>
          </p:cNvSpPr>
          <p:nvPr>
            <p:ph type="sldNum" sz="quarter" idx="5"/>
          </p:nvPr>
        </p:nvSpPr>
        <p:spPr/>
        <p:txBody>
          <a:bodyPr/>
          <a:lstStyle/>
          <a:p>
            <a:fld id="{F4B9ABF1-A5E8-FF4C-953A-B9DDF0BF59CB}" type="slidenum">
              <a:rPr lang="de-DE" smtClean="0"/>
              <a:t>18</a:t>
            </a:fld>
            <a:endParaRPr lang="de-DE"/>
          </a:p>
        </p:txBody>
      </p:sp>
    </p:spTree>
    <p:extLst>
      <p:ext uri="{BB962C8B-B14F-4D97-AF65-F5344CB8AC3E}">
        <p14:creationId xmlns:p14="http://schemas.microsoft.com/office/powerpoint/2010/main" val="1131322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noProof="0" dirty="0"/>
              <a:t>Ова видео е одлично објаснување на биоекономијата во рурален амбиент. Објаснува како фокусирањето на биоресурсите, како што се тие што се наоѓаат во земјоделските средини, може да ги подобри заедниците и животот на луѓето кои живеат во областите каде што се наоѓаат ресурсите, но во исто време ги решаваат и еколошките проблеми. Видеото може да биде добар начин да се резимира презентацијата и, исто така, да се започне дискусија.</a:t>
            </a:r>
          </a:p>
          <a:p>
            <a:endParaRPr lang="mk-MK" noProof="0" dirty="0"/>
          </a:p>
          <a:p>
            <a:r>
              <a:rPr lang="mk-MK" noProof="0" dirty="0" err="1"/>
              <a:t>Matís</a:t>
            </a:r>
            <a:r>
              <a:rPr lang="mk-MK" noProof="0" dirty="0"/>
              <a:t> </a:t>
            </a:r>
            <a:r>
              <a:rPr lang="mk-MK" noProof="0" dirty="0" err="1"/>
              <a:t>Iceland</a:t>
            </a:r>
            <a:r>
              <a:rPr lang="mk-MK" baseline="0" noProof="0" dirty="0"/>
              <a:t> (</a:t>
            </a:r>
            <a:r>
              <a:rPr lang="mk-MK" noProof="0" dirty="0"/>
              <a:t>2017), </a:t>
            </a:r>
            <a:r>
              <a:rPr lang="mk-MK" noProof="0" dirty="0" err="1"/>
              <a:t>The</a:t>
            </a:r>
            <a:r>
              <a:rPr lang="mk-MK" noProof="0" dirty="0"/>
              <a:t> Bioeconomy – A </a:t>
            </a:r>
            <a:r>
              <a:rPr lang="mk-MK" noProof="0" dirty="0" err="1"/>
              <a:t>rural</a:t>
            </a:r>
            <a:r>
              <a:rPr lang="mk-MK" noProof="0" dirty="0"/>
              <a:t> </a:t>
            </a:r>
            <a:r>
              <a:rPr lang="mk-MK" noProof="0" dirty="0" err="1"/>
              <a:t>area</a:t>
            </a:r>
            <a:r>
              <a:rPr lang="mk-MK" noProof="0" dirty="0"/>
              <a:t> </a:t>
            </a:r>
            <a:r>
              <a:rPr lang="mk-MK" noProof="0" dirty="0" err="1"/>
              <a:t>approach</a:t>
            </a:r>
            <a:r>
              <a:rPr lang="mk-MK" noProof="0" dirty="0"/>
              <a:t>. https://youtu.be/JfLNRr2lFcg?list=UUY-frt3uTqgVZW-DLjoo5bA</a:t>
            </a:r>
          </a:p>
          <a:p>
            <a:pPr marL="0" marR="0" lvl="0" indent="0" algn="l" defTabSz="914400" rtl="0" eaLnBrk="1" fontAlgn="auto" latinLnBrk="0" hangingPunct="1">
              <a:lnSpc>
                <a:spcPct val="100000"/>
              </a:lnSpc>
              <a:spcBef>
                <a:spcPts val="0"/>
              </a:spcBef>
              <a:spcAft>
                <a:spcPts val="0"/>
              </a:spcAft>
              <a:buClrTx/>
              <a:buSzTx/>
              <a:buFontTx/>
              <a:buNone/>
              <a:tabLst/>
              <a:defRPr/>
            </a:pPr>
            <a:r>
              <a:rPr lang="mk-MK" b="1" noProof="0" dirty="0"/>
              <a:t>Видеото има превод на следниве јазици: </a:t>
            </a:r>
            <a:r>
              <a:rPr lang="mk-MK" noProof="0" dirty="0"/>
              <a:t>бугарски, латвиски, македонски, полски и романски јазик </a:t>
            </a:r>
          </a:p>
          <a:p>
            <a:endParaRPr lang="mk-MK" noProof="0" dirty="0"/>
          </a:p>
          <a:p>
            <a:endParaRPr lang="mk-MK" noProof="0" dirty="0"/>
          </a:p>
        </p:txBody>
      </p:sp>
      <p:sp>
        <p:nvSpPr>
          <p:cNvPr id="4" name="Slide Number Placeholder 3"/>
          <p:cNvSpPr>
            <a:spLocks noGrp="1"/>
          </p:cNvSpPr>
          <p:nvPr>
            <p:ph type="sldNum" sz="quarter" idx="5"/>
          </p:nvPr>
        </p:nvSpPr>
        <p:spPr/>
        <p:txBody>
          <a:bodyPr/>
          <a:lstStyle/>
          <a:p>
            <a:fld id="{F4B9ABF1-A5E8-FF4C-953A-B9DDF0BF59CB}" type="slidenum">
              <a:rPr lang="de-DE" smtClean="0"/>
              <a:t>19</a:t>
            </a:fld>
            <a:endParaRPr lang="de-DE"/>
          </a:p>
        </p:txBody>
      </p:sp>
    </p:spTree>
    <p:extLst>
      <p:ext uri="{BB962C8B-B14F-4D97-AF65-F5344CB8AC3E}">
        <p14:creationId xmlns:p14="http://schemas.microsoft.com/office/powerpoint/2010/main" val="292502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Белешки за наставникот</a:t>
            </a:r>
            <a:r>
              <a:rPr lang="en-GB" sz="1200" kern="1200" dirty="0">
                <a:solidFill>
                  <a:schemeClr val="tx1"/>
                </a:solidFill>
                <a:effectLst/>
                <a:latin typeface="+mn-lt"/>
                <a:ea typeface="+mn-ea"/>
                <a:cs typeface="+mn-cs"/>
              </a:rPr>
              <a:t>: </a:t>
            </a:r>
            <a:r>
              <a:rPr lang="mk-MK" sz="1200" kern="1200" dirty="0">
                <a:solidFill>
                  <a:schemeClr val="tx1"/>
                </a:solidFill>
                <a:effectLst/>
                <a:latin typeface="+mn-lt"/>
                <a:ea typeface="+mn-ea"/>
                <a:cs typeface="+mn-cs"/>
              </a:rPr>
              <a:t>Погледнете ги н</a:t>
            </a:r>
            <a:r>
              <a:rPr lang="ru-RU" sz="1200" kern="1200" dirty="0">
                <a:solidFill>
                  <a:schemeClr val="tx1"/>
                </a:solidFill>
                <a:effectLst/>
                <a:latin typeface="+mn-lt"/>
                <a:ea typeface="+mn-ea"/>
                <a:cs typeface="+mn-cs"/>
              </a:rPr>
              <a:t>акусо темите за кои ќе се зборува во оваа презентација, како што е прикажано на слајдот.</a:t>
            </a:r>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2</a:t>
            </a:fld>
            <a:endParaRPr lang="de-DE"/>
          </a:p>
        </p:txBody>
      </p:sp>
    </p:spTree>
    <p:extLst>
      <p:ext uri="{BB962C8B-B14F-4D97-AF65-F5344CB8AC3E}">
        <p14:creationId xmlns:p14="http://schemas.microsoft.com/office/powerpoint/2010/main" val="1785610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508000"/>
            <a:ext cx="5486400" cy="3086100"/>
          </a:xfrm>
        </p:spPr>
      </p:sp>
      <p:sp>
        <p:nvSpPr>
          <p:cNvPr id="3" name="Notizenplatzhalter 2"/>
          <p:cNvSpPr>
            <a:spLocks noGrp="1"/>
          </p:cNvSpPr>
          <p:nvPr>
            <p:ph type="body" idx="1"/>
          </p:nvPr>
        </p:nvSpPr>
        <p:spPr/>
        <p:txBody>
          <a:bodyPr/>
          <a:lstStyle/>
          <a:p>
            <a:r>
              <a:rPr lang="ru-RU" sz="1200" b="1" kern="1200" dirty="0">
                <a:solidFill>
                  <a:schemeClr val="tx1"/>
                </a:solidFill>
                <a:effectLst/>
                <a:latin typeface="+mn-lt"/>
                <a:ea typeface="+mn-ea"/>
                <a:cs typeface="+mn-cs"/>
              </a:rPr>
              <a:t>Белешки за наставникот</a:t>
            </a:r>
            <a:r>
              <a:rPr lang="en-GB" sz="1200" kern="1200" dirty="0">
                <a:solidFill>
                  <a:schemeClr val="tx1"/>
                </a:solidFill>
                <a:effectLst/>
                <a:latin typeface="+mn-lt"/>
                <a:ea typeface="+mn-ea"/>
                <a:cs typeface="+mn-cs"/>
              </a:rPr>
              <a:t>: </a:t>
            </a:r>
            <a:r>
              <a:rPr lang="ru-RU" sz="1200" kern="1200" baseline="0" dirty="0">
                <a:solidFill>
                  <a:schemeClr val="tx1"/>
                </a:solidFill>
                <a:effectLst/>
                <a:latin typeface="+mn-lt"/>
                <a:ea typeface="+mn-ea"/>
                <a:cs typeface="+mn-cs"/>
              </a:rPr>
              <a:t>Името на наставникот треба да стои во долниот лев дел на слајдот</a:t>
            </a:r>
            <a:r>
              <a:rPr lang="ru-RU" sz="1200" kern="1200" dirty="0">
                <a:solidFill>
                  <a:schemeClr val="tx1"/>
                </a:solidFill>
                <a:effectLst/>
                <a:latin typeface="+mn-lt"/>
                <a:ea typeface="+mn-ea"/>
                <a:cs typeface="+mn-cs"/>
              </a:rPr>
              <a:t>. Ова е последниот слајд во презентацијата. Дајте им време на студентите / учесниците да постават прашања.</a:t>
            </a:r>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20</a:t>
            </a:fld>
            <a:endParaRPr lang="de-DE"/>
          </a:p>
        </p:txBody>
      </p:sp>
    </p:spTree>
    <p:extLst>
      <p:ext uri="{BB962C8B-B14F-4D97-AF65-F5344CB8AC3E}">
        <p14:creationId xmlns:p14="http://schemas.microsoft.com/office/powerpoint/2010/main" val="889071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mk-MK" sz="1200" b="1" i="0" u="none" strike="noStrike" kern="1200" dirty="0">
                <a:solidFill>
                  <a:schemeClr val="tx1"/>
                </a:solidFill>
                <a:effectLst/>
              </a:rPr>
              <a:t>BE-Rural има пет иновациски региони</a:t>
            </a:r>
          </a:p>
          <a:p>
            <a:pPr fontAlgn="base"/>
            <a:r>
              <a:rPr lang="mk-MK" sz="1200" b="0" i="0" u="none" strike="noStrike" kern="1200" dirty="0">
                <a:solidFill>
                  <a:schemeClr val="tx1"/>
                </a:solidFill>
                <a:effectLst/>
              </a:rPr>
              <a:t>BE-Rural ќе создаде пет регионални </a:t>
            </a:r>
            <a:r>
              <a:rPr lang="mk-MK" sz="1200" b="1" i="0" u="none" strike="noStrike" kern="1200" dirty="0">
                <a:solidFill>
                  <a:schemeClr val="tx1"/>
                </a:solidFill>
                <a:effectLst/>
              </a:rPr>
              <a:t>Платформи за отворени иновации (</a:t>
            </a:r>
            <a:r>
              <a:rPr lang="mk-MK" sz="1200" b="1" kern="1200" dirty="0">
                <a:solidFill>
                  <a:schemeClr val="tx1"/>
                </a:solidFill>
                <a:effectLst/>
              </a:rPr>
              <a:t>ПОИ</a:t>
            </a:r>
            <a:r>
              <a:rPr lang="mk-MK" sz="1200" b="1" i="0" u="none" strike="noStrike" kern="1200" dirty="0">
                <a:solidFill>
                  <a:schemeClr val="tx1"/>
                </a:solidFill>
                <a:effectLst/>
              </a:rPr>
              <a:t>) </a:t>
            </a:r>
            <a:r>
              <a:rPr lang="mk-MK" sz="1200" b="0" i="0" u="none" strike="noStrike" kern="1200" dirty="0">
                <a:solidFill>
                  <a:schemeClr val="tx1"/>
                </a:solidFill>
                <a:effectLst/>
              </a:rPr>
              <a:t>за партиципативен развој на </a:t>
            </a:r>
            <a:r>
              <a:rPr lang="mk-MK" sz="1200" kern="1200" dirty="0">
                <a:solidFill>
                  <a:schemeClr val="tx1"/>
                </a:solidFill>
                <a:effectLst/>
              </a:rPr>
              <a:t>биоекономски </a:t>
            </a:r>
            <a:r>
              <a:rPr lang="mk-MK" sz="1200" b="0" i="0" u="none" strike="noStrike" kern="1200" dirty="0">
                <a:solidFill>
                  <a:schemeClr val="tx1"/>
                </a:solidFill>
                <a:effectLst/>
              </a:rPr>
              <a:t>стратегии и патокази. </a:t>
            </a:r>
            <a:r>
              <a:rPr lang="mk-MK" sz="1200" kern="1200" dirty="0">
                <a:solidFill>
                  <a:schemeClr val="tx1"/>
                </a:solidFill>
                <a:effectLst/>
              </a:rPr>
              <a:t>ПОИ</a:t>
            </a:r>
            <a:r>
              <a:rPr lang="mk-MK" sz="1200" b="0" i="0" u="none" strike="noStrike" kern="1200" dirty="0">
                <a:solidFill>
                  <a:schemeClr val="tx1"/>
                </a:solidFill>
                <a:effectLst/>
              </a:rPr>
              <a:t> на BE-Rural ќе бидат воспоставени во пет региони во ЕУ со различни потенцијали за биомаса и ќе бидат засновани на регионалните работни групи на чинители (РГЧ). Во рамките на ОИП, главната задача на РГЧ ќе биде да формулираат конкретни стратегии или документи со насоки преку соработка со различни актери и отворање на платформата за широк спектар на чинители во регионот, вклучително и граѓански организации и граѓани.</a:t>
            </a:r>
          </a:p>
          <a:p>
            <a:pPr fontAlgn="base"/>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Стара </a:t>
            </a:r>
            <a:r>
              <a:rPr lang="mk-MK" sz="1200" b="1" i="0" u="none" strike="noStrike" kern="1200" dirty="0" err="1">
                <a:solidFill>
                  <a:schemeClr val="tx1"/>
                </a:solidFill>
                <a:effectLst/>
              </a:rPr>
              <a:t>Загора</a:t>
            </a:r>
            <a:r>
              <a:rPr lang="mk-MK" sz="1200" b="1" i="0" u="none" strike="noStrike" kern="1200" dirty="0">
                <a:solidFill>
                  <a:schemeClr val="tx1"/>
                </a:solidFill>
                <a:effectLst/>
              </a:rPr>
              <a:t>, Бугарија:</a:t>
            </a:r>
            <a:r>
              <a:rPr lang="mk-MK" sz="1200" b="0" i="0" u="none" strike="noStrike" kern="1200" dirty="0">
                <a:solidFill>
                  <a:schemeClr val="tx1"/>
                </a:solidFill>
                <a:effectLst/>
              </a:rPr>
              <a:t> Овој иновациски регион ќе се фокусира на барање нови технологии за примена на есенцијални масла и билки во козметичката и фармацевтската индустрија. Малото производство во оваа област ќе биде комбинирано со активности поврзани со туризмот за проширување на постојниот бизнис статус </a:t>
            </a:r>
            <a:r>
              <a:rPr lang="mk-MK" sz="1200" b="0" i="0" u="none" strike="noStrike" kern="1200" dirty="0" err="1">
                <a:solidFill>
                  <a:schemeClr val="tx1"/>
                </a:solidFill>
                <a:effectLst/>
              </a:rPr>
              <a:t>кво</a:t>
            </a:r>
            <a:r>
              <a:rPr lang="mk-MK" sz="1200" b="0" i="0" u="none" strike="noStrike" kern="1200" dirty="0">
                <a:solidFill>
                  <a:schemeClr val="tx1"/>
                </a:solidFill>
                <a:effectLst/>
              </a:rPr>
              <a:t> и на потенцијалот. Понатаму, регионот ќе воспостави поблиски односи и вмрежување на компаниите. Регионален партнер: </a:t>
            </a:r>
            <a:r>
              <a:rPr lang="en-US" dirty="0"/>
              <a:t>Bulgarian Industrial Association (BIA)</a:t>
            </a:r>
          </a:p>
          <a:p>
            <a:pPr fontAlgn="base"/>
            <a:r>
              <a:rPr lang="mk-MK" sz="1200" b="1" i="0" u="none" strike="noStrike" kern="1200" dirty="0" err="1">
                <a:solidFill>
                  <a:schemeClr val="tx1"/>
                </a:solidFill>
                <a:effectLst/>
              </a:rPr>
              <a:t>Виѕеме</a:t>
            </a:r>
            <a:r>
              <a:rPr lang="mk-MK" sz="1200" b="1" i="0" u="none" strike="noStrike" kern="1200" dirty="0">
                <a:solidFill>
                  <a:schemeClr val="tx1"/>
                </a:solidFill>
                <a:effectLst/>
              </a:rPr>
              <a:t> и </a:t>
            </a:r>
            <a:r>
              <a:rPr lang="mk-MK" sz="1200" b="1" i="0" u="none" strike="noStrike" kern="1200" dirty="0" err="1">
                <a:solidFill>
                  <a:schemeClr val="tx1"/>
                </a:solidFill>
                <a:effectLst/>
              </a:rPr>
              <a:t>Курземе</a:t>
            </a:r>
            <a:r>
              <a:rPr lang="mk-MK" sz="1200" b="1" i="0" u="none" strike="noStrike" kern="1200" dirty="0">
                <a:solidFill>
                  <a:schemeClr val="tx1"/>
                </a:solidFill>
                <a:effectLst/>
              </a:rPr>
              <a:t>, Латвија: </a:t>
            </a:r>
            <a:r>
              <a:rPr lang="mk-MK" sz="1200" b="0" i="0" u="none" strike="noStrike" kern="1200" dirty="0">
                <a:solidFill>
                  <a:schemeClr val="tx1"/>
                </a:solidFill>
                <a:effectLst/>
              </a:rPr>
              <a:t>Овој регион ќе се фокусира на потенцијалот на нуспроизводи од управувањето со шумите </a:t>
            </a:r>
            <a:r>
              <a:rPr lang="mk-MK" sz="1200" kern="1200" dirty="0">
                <a:solidFill>
                  <a:schemeClr val="tx1"/>
                </a:solidFill>
                <a:effectLst/>
              </a:rPr>
              <a:t>(т.е. од разретчување на младите шуми, насади</a:t>
            </a:r>
            <a:r>
              <a:rPr lang="mk-MK" sz="1200" kern="1200" baseline="0" dirty="0">
                <a:solidFill>
                  <a:schemeClr val="tx1"/>
                </a:solidFill>
                <a:effectLst/>
              </a:rPr>
              <a:t> со </a:t>
            </a:r>
            <a:r>
              <a:rPr lang="mk-MK" sz="1200" kern="1200" dirty="0">
                <a:solidFill>
                  <a:schemeClr val="tx1"/>
                </a:solidFill>
                <a:effectLst/>
              </a:rPr>
              <a:t>кратко ротирачки дрвенести растенија и шумарство </a:t>
            </a:r>
            <a:r>
              <a:rPr lang="mk-MK" sz="1200" b="0" i="0" u="none" strike="noStrike" kern="1200" dirty="0">
                <a:solidFill>
                  <a:schemeClr val="tx1"/>
                </a:solidFill>
                <a:effectLst/>
              </a:rPr>
              <a:t>(SRC/SRF)</a:t>
            </a:r>
            <a:r>
              <a:rPr lang="mk-MK" sz="1200" kern="1200" dirty="0">
                <a:solidFill>
                  <a:schemeClr val="tx1"/>
                </a:solidFill>
                <a:effectLst/>
              </a:rPr>
              <a:t>, отстранување на прекумерно обраснување на напуштени земјоделски земјишта</a:t>
            </a:r>
            <a:r>
              <a:rPr lang="mk-MK" sz="1200" b="0" i="0" u="none" strike="noStrike" kern="1200" dirty="0">
                <a:solidFill>
                  <a:schemeClr val="tx1"/>
                </a:solidFill>
                <a:effectLst/>
              </a:rPr>
              <a:t> и повеќегодишни треви ) како извор на биоенергија или биорафинерија. Регионот ќе ја испита вредноста на агрошумарските системи на повеќегодишни треви и </a:t>
            </a:r>
            <a:r>
              <a:rPr lang="mk-MK" sz="1200" kern="1200" dirty="0">
                <a:solidFill>
                  <a:schemeClr val="tx1"/>
                </a:solidFill>
                <a:effectLst/>
              </a:rPr>
              <a:t>кратко ротирачки дрвенести растенија </a:t>
            </a:r>
            <a:r>
              <a:rPr lang="mk-MK" sz="1200" b="0" i="0" u="none" strike="noStrike" kern="1200" dirty="0">
                <a:solidFill>
                  <a:schemeClr val="tx1"/>
                </a:solidFill>
                <a:effectLst/>
              </a:rPr>
              <a:t>(SRC) </a:t>
            </a:r>
            <a:r>
              <a:rPr lang="mk-MK" sz="1200" kern="1200" dirty="0">
                <a:solidFill>
                  <a:schemeClr val="tx1"/>
                </a:solidFill>
                <a:effectLst/>
              </a:rPr>
              <a:t>или </a:t>
            </a:r>
            <a:r>
              <a:rPr lang="mk-MK" sz="1200" b="0" i="0" u="none" strike="noStrike" kern="1200" dirty="0">
                <a:solidFill>
                  <a:schemeClr val="tx1"/>
                </a:solidFill>
                <a:effectLst/>
              </a:rPr>
              <a:t>SRF дрвјата како пасишта, и производството на сено или семиња од трева. Ќе се истражи потенцијалната паметна употреба на градежното дрво од </a:t>
            </a:r>
            <a:r>
              <a:rPr lang="mk-MK" sz="1200" kern="1200" dirty="0">
                <a:solidFill>
                  <a:schemeClr val="tx1"/>
                </a:solidFill>
                <a:effectLst/>
              </a:rPr>
              <a:t>разретчувањето на младите шуми</a:t>
            </a:r>
            <a:r>
              <a:rPr lang="mk-MK" sz="1200" b="0" i="0" u="none" strike="noStrike" kern="1200" dirty="0">
                <a:solidFill>
                  <a:schemeClr val="tx1"/>
                </a:solidFill>
                <a:effectLst/>
              </a:rPr>
              <a:t>. Регионален партнер: </a:t>
            </a:r>
            <a:r>
              <a:rPr lang="en-US" dirty="0"/>
              <a:t>Latvian State Forest Research Institute (SILAVA)</a:t>
            </a:r>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Струмица, Северна Македонија: </a:t>
            </a:r>
            <a:r>
              <a:rPr lang="mk-MK" sz="1200" b="0" i="0" u="none" strike="noStrike" kern="1200" dirty="0">
                <a:solidFill>
                  <a:schemeClr val="tx1"/>
                </a:solidFill>
                <a:effectLst/>
              </a:rPr>
              <a:t>Регионот ќе се фокусира на искористување на земјоделските остатоци, поточно на </a:t>
            </a:r>
            <a:r>
              <a:rPr lang="mk-MK" sz="1200" b="0" i="0" u="none" strike="noStrike" kern="1200" dirty="0" err="1">
                <a:solidFill>
                  <a:schemeClr val="tx1"/>
                </a:solidFill>
                <a:effectLst/>
              </a:rPr>
              <a:t>нуспроизводство</a:t>
            </a:r>
            <a:r>
              <a:rPr lang="mk-MK" sz="1200" b="0" i="0" u="none" strike="noStrike" kern="1200" dirty="0">
                <a:solidFill>
                  <a:schemeClr val="tx1"/>
                </a:solidFill>
                <a:effectLst/>
              </a:rPr>
              <a:t> на органски материјали од земјоделски активности, како извор на енергија за домашни и индустриски цели. Регионот ќе ги испита технолошките опции за енергетска конверзија на материјалите од биомаса што се создаваат на земјоделски полиња или фарми (остатоци од земјоделство), како и на оние што се создаваат во текот на преработката на земјоделските производи (остатоци од преработка). Регионален партнер: </a:t>
            </a:r>
            <a:r>
              <a:rPr lang="en-US" dirty="0"/>
              <a:t>International Centre for Sustainable Development of Energy, Water and Environment Systems (SDEWES-Skopje)</a:t>
            </a:r>
          </a:p>
          <a:p>
            <a:pPr fontAlgn="base"/>
            <a:r>
              <a:rPr lang="mk-MK" sz="1200" b="1" kern="1200" dirty="0">
                <a:solidFill>
                  <a:schemeClr val="tx1"/>
                </a:solidFill>
                <a:effectLst/>
              </a:rPr>
              <a:t>Заливите </a:t>
            </a:r>
            <a:r>
              <a:rPr lang="mk-MK" sz="1200" b="1" kern="1200" dirty="0" err="1">
                <a:solidFill>
                  <a:schemeClr val="tx1"/>
                </a:solidFill>
                <a:effectLst/>
              </a:rPr>
              <a:t>Штетин</a:t>
            </a:r>
            <a:r>
              <a:rPr lang="mk-MK" sz="1200" b="1" kern="1200" dirty="0">
                <a:solidFill>
                  <a:schemeClr val="tx1"/>
                </a:solidFill>
                <a:effectLst/>
              </a:rPr>
              <a:t> и </a:t>
            </a:r>
            <a:r>
              <a:rPr lang="mk-MK" sz="1200" b="1" kern="1200" dirty="0" err="1">
                <a:solidFill>
                  <a:schemeClr val="tx1"/>
                </a:solidFill>
                <a:effectLst/>
              </a:rPr>
              <a:t>Висла</a:t>
            </a:r>
            <a:r>
              <a:rPr lang="mk-MK" sz="1200" b="1" i="0" u="none" strike="noStrike" kern="1200" dirty="0">
                <a:solidFill>
                  <a:schemeClr val="tx1"/>
                </a:solidFill>
                <a:effectLst/>
              </a:rPr>
              <a:t>, Полска: </a:t>
            </a:r>
            <a:r>
              <a:rPr lang="mk-MK" sz="1200" b="0" i="0" u="none" strike="noStrike" kern="1200" dirty="0">
                <a:solidFill>
                  <a:schemeClr val="tx1"/>
                </a:solidFill>
                <a:effectLst/>
              </a:rPr>
              <a:t>Овој регион ќе се фокусира на рибарство од мал обем, особено на одржливата употреба на тековно недоволно искористени риби и видови риби со ниска вредност во двата залива. Регионот ќе ги испита технолошките опции за мал</a:t>
            </a:r>
            <a:r>
              <a:rPr lang="mk-MK" sz="1200" b="0" i="0" u="none" strike="noStrike" kern="1200" baseline="0" dirty="0">
                <a:solidFill>
                  <a:schemeClr val="tx1"/>
                </a:solidFill>
                <a:effectLst/>
              </a:rPr>
              <a:t> обем </a:t>
            </a:r>
            <a:r>
              <a:rPr lang="mk-MK" sz="1200" b="0" i="0" u="none" strike="noStrike" kern="1200" dirty="0">
                <a:solidFill>
                  <a:schemeClr val="tx1"/>
                </a:solidFill>
                <a:effectLst/>
              </a:rPr>
              <a:t>што можат да се применат за да се користат риби со ниска вредност како производи за исхрана на луѓето. Регионален партнер: </a:t>
            </a:r>
            <a:r>
              <a:rPr lang="en-US" dirty="0"/>
              <a:t>National Marine Fisheries Research Institute (NMFRI)</a:t>
            </a:r>
          </a:p>
          <a:p>
            <a:pPr fontAlgn="base"/>
            <a:r>
              <a:rPr lang="mk-MK" sz="1200" b="1" i="0" u="none" strike="noStrike" kern="1200" dirty="0" err="1">
                <a:solidFill>
                  <a:schemeClr val="tx1"/>
                </a:solidFill>
                <a:effectLst/>
              </a:rPr>
              <a:t>Ковасна</a:t>
            </a:r>
            <a:r>
              <a:rPr lang="mk-MK" sz="1200" b="1" i="0" u="none" strike="noStrike" kern="1200" dirty="0">
                <a:solidFill>
                  <a:schemeClr val="tx1"/>
                </a:solidFill>
                <a:effectLst/>
              </a:rPr>
              <a:t>, Романија: </a:t>
            </a:r>
            <a:r>
              <a:rPr lang="mk-MK" sz="1200" b="0" i="0" u="none" strike="noStrike" kern="1200" dirty="0">
                <a:solidFill>
                  <a:schemeClr val="tx1"/>
                </a:solidFill>
                <a:effectLst/>
              </a:rPr>
              <a:t>Регионот ќе се фокусира на фрагментирани синџири на вредности и имплементација на концептот на циркуларна економија во индустриските сектори на округот (т.е. дрво и мебел, текстил, </a:t>
            </a:r>
            <a:r>
              <a:rPr lang="mk-MK" sz="1200" kern="1200" dirty="0">
                <a:solidFill>
                  <a:schemeClr val="tx1"/>
                </a:solidFill>
                <a:effectLst/>
              </a:rPr>
              <a:t>агро-прехрамбен сектор</a:t>
            </a:r>
            <a:r>
              <a:rPr lang="mk-MK" sz="1200" b="0" i="0" u="none" strike="noStrike" kern="1200" dirty="0">
                <a:solidFill>
                  <a:schemeClr val="tx1"/>
                </a:solidFill>
                <a:effectLst/>
              </a:rPr>
              <a:t>, машинско инженерство, зелена енергија). Регионот ќе го испита развојниот потенцијал на недоволно искористената биомаса (растителна материја и отпад од дрво) и импликацијата врз општествените предизвици (пр.  рурална невработеност или маргинализирани заедници). Ова ќе се направи во рамките на бизнис моделот за локален развој заснован на технолошки опции за мал</a:t>
            </a:r>
            <a:r>
              <a:rPr lang="mk-MK" sz="1200" b="0" i="0" u="none" strike="noStrike" kern="1200" baseline="0" dirty="0">
                <a:solidFill>
                  <a:schemeClr val="tx1"/>
                </a:solidFill>
                <a:effectLst/>
              </a:rPr>
              <a:t> обем </a:t>
            </a:r>
            <a:r>
              <a:rPr lang="mk-MK" sz="1200" b="0" i="0" u="none" strike="noStrike" kern="1200" dirty="0">
                <a:solidFill>
                  <a:schemeClr val="tx1"/>
                </a:solidFill>
                <a:effectLst/>
              </a:rPr>
              <a:t>што обезбедува автономно снабдување со енергија за граѓански и индустриски потреби. Регионален партнер: </a:t>
            </a:r>
            <a:r>
              <a:rPr lang="en-US" dirty="0"/>
              <a:t>Institute for Economic Forecasting (IPE)</a:t>
            </a:r>
          </a:p>
          <a:p>
            <a:pPr fontAlgn="base"/>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Извор: </a:t>
            </a:r>
            <a:r>
              <a:rPr lang="mk-MK" sz="1200" kern="1200" dirty="0">
                <a:solidFill>
                  <a:schemeClr val="tx1"/>
                </a:solidFill>
                <a:effectLst/>
              </a:rPr>
              <a:t>BE-Rural (2020), </a:t>
            </a:r>
            <a:r>
              <a:rPr lang="mk-MK" sz="1200" i="1" kern="1200" dirty="0" err="1">
                <a:solidFill>
                  <a:schemeClr val="tx1"/>
                </a:solidFill>
                <a:effectLst/>
              </a:rPr>
              <a:t>Innovation</a:t>
            </a:r>
            <a:r>
              <a:rPr lang="mk-MK" sz="1200" i="1" kern="1200" dirty="0">
                <a:solidFill>
                  <a:schemeClr val="tx1"/>
                </a:solidFill>
                <a:effectLst/>
              </a:rPr>
              <a:t> </a:t>
            </a:r>
            <a:r>
              <a:rPr lang="mk-MK" sz="1200" i="1" kern="1200" dirty="0" err="1">
                <a:solidFill>
                  <a:schemeClr val="tx1"/>
                </a:solidFill>
                <a:effectLst/>
              </a:rPr>
              <a:t>regions</a:t>
            </a:r>
            <a:r>
              <a:rPr lang="mk-MK" sz="1200" kern="1200" dirty="0">
                <a:solidFill>
                  <a:schemeClr val="tx1"/>
                </a:solidFill>
                <a:effectLst/>
              </a:rPr>
              <a:t>, </a:t>
            </a:r>
            <a:r>
              <a:rPr lang="mk-MK" sz="1200" kern="1200" dirty="0" err="1">
                <a:solidFill>
                  <a:schemeClr val="tx1"/>
                </a:solidFill>
                <a:effectLst/>
              </a:rPr>
              <a:t>available</a:t>
            </a:r>
            <a:r>
              <a:rPr lang="mk-MK" sz="1200" kern="1200" dirty="0">
                <a:solidFill>
                  <a:schemeClr val="tx1"/>
                </a:solidFill>
                <a:effectLst/>
              </a:rPr>
              <a:t> </a:t>
            </a:r>
            <a:r>
              <a:rPr lang="mk-MK" sz="1200" kern="1200" dirty="0" err="1">
                <a:solidFill>
                  <a:schemeClr val="tx1"/>
                </a:solidFill>
                <a:effectLst/>
              </a:rPr>
              <a:t>at</a:t>
            </a:r>
            <a:r>
              <a:rPr lang="mk-MK" sz="1200" kern="1200" dirty="0">
                <a:solidFill>
                  <a:schemeClr val="tx1"/>
                </a:solidFill>
                <a:effectLst/>
              </a:rPr>
              <a:t>: https://be-rural.eu/innovation-regions/</a:t>
            </a:r>
            <a:endParaRPr lang="mk-MK" dirty="0"/>
          </a:p>
        </p:txBody>
      </p:sp>
      <p:sp>
        <p:nvSpPr>
          <p:cNvPr id="4" name="Slide Number Placeholder 3"/>
          <p:cNvSpPr>
            <a:spLocks noGrp="1"/>
          </p:cNvSpPr>
          <p:nvPr>
            <p:ph type="sldNum" sz="quarter" idx="5"/>
          </p:nvPr>
        </p:nvSpPr>
        <p:spPr/>
        <p:txBody>
          <a:bodyPr/>
          <a:lstStyle/>
          <a:p>
            <a:fld id="{F4B9ABF1-A5E8-FF4C-953A-B9DDF0BF59CB}" type="slidenum">
              <a:rPr lang="de-DE" smtClean="0"/>
              <a:t>21</a:t>
            </a:fld>
            <a:endParaRPr lang="de-DE" dirty="0"/>
          </a:p>
        </p:txBody>
      </p:sp>
    </p:spTree>
    <p:extLst>
      <p:ext uri="{BB962C8B-B14F-4D97-AF65-F5344CB8AC3E}">
        <p14:creationId xmlns:p14="http://schemas.microsoft.com/office/powerpoint/2010/main" val="28229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k-MK" sz="1200" b="1" kern="1200" dirty="0">
                <a:solidFill>
                  <a:schemeClr val="tx1"/>
                </a:solidFill>
                <a:effectLst/>
              </a:rPr>
              <a:t> Белешки за наставникот:</a:t>
            </a:r>
            <a:r>
              <a:rPr lang="mk-MK" sz="1200" kern="1200" dirty="0">
                <a:solidFill>
                  <a:schemeClr val="tx1"/>
                </a:solidFill>
                <a:effectLst/>
              </a:rPr>
              <a:t> </a:t>
            </a:r>
            <a:r>
              <a:rPr lang="mk-MK" dirty="0"/>
              <a:t>Објаснете им на слушателите дека за да се преземат чекори кон одржливост и да се избегне достигнување до еколошките граници, биоекономијата е многу важна. Биоекономијата претставува производство на стоки, услуги или енергија од биолошки материјал како главен ресурс. Ова е тесно поврзано со одржливоста бидејќи често се користат биоразградливи ресурси, а отпадот често се планира воопшто да не влегува во системот. Со тоа може да се избегне исцрпување на ресурсите за идните генерации и да се заштити стабилноста на планетата. Европската Комисија презема чекори кон одржлива биоекономија.</a:t>
            </a:r>
            <a:r>
              <a:rPr lang="mk-MK" sz="1200" kern="1200" dirty="0">
                <a:solidFill>
                  <a:schemeClr val="tx1"/>
                </a:solidFill>
                <a:effectLst/>
              </a:rPr>
              <a:t>  </a:t>
            </a:r>
            <a:r>
              <a:rPr lang="mk-MK" dirty="0"/>
              <a:t>Претворање на отпадот во вредни ресурси и поттикнување на трговците на мало и потрошувачите да го намалат отпадот од храна. Европската Комисија има стратегија за биоекономија за промовирање на биоекономијата и за избегнување да се стаса до еколошките граници.</a:t>
            </a:r>
          </a:p>
          <a:p>
            <a:pPr algn="just"/>
            <a:endParaRPr lang="mk-MK" dirty="0"/>
          </a:p>
          <a:p>
            <a:pPr algn="just"/>
            <a:r>
              <a:rPr lang="mk-MK" dirty="0" err="1"/>
              <a:t>European</a:t>
            </a:r>
            <a:r>
              <a:rPr lang="mk-MK" dirty="0"/>
              <a:t> </a:t>
            </a:r>
            <a:r>
              <a:rPr lang="mk-MK" dirty="0" err="1"/>
              <a:t>Commission</a:t>
            </a:r>
            <a:r>
              <a:rPr lang="mk-MK" dirty="0"/>
              <a:t> (2018), A </a:t>
            </a:r>
            <a:r>
              <a:rPr lang="mk-MK" dirty="0" err="1"/>
              <a:t>sustainable</a:t>
            </a:r>
            <a:r>
              <a:rPr lang="mk-MK" dirty="0"/>
              <a:t> Bioeconomy </a:t>
            </a:r>
            <a:r>
              <a:rPr lang="mk-MK" dirty="0" err="1"/>
              <a:t>for</a:t>
            </a:r>
            <a:r>
              <a:rPr lang="mk-MK" dirty="0"/>
              <a:t> </a:t>
            </a:r>
            <a:r>
              <a:rPr lang="mk-MK" dirty="0" err="1"/>
              <a:t>Europe</a:t>
            </a:r>
            <a:r>
              <a:rPr lang="mk-MK" dirty="0"/>
              <a:t>: </a:t>
            </a:r>
            <a:r>
              <a:rPr lang="mk-MK" dirty="0" err="1"/>
              <a:t>strengthening</a:t>
            </a:r>
            <a:r>
              <a:rPr lang="mk-MK" dirty="0"/>
              <a:t> </a:t>
            </a:r>
            <a:r>
              <a:rPr lang="mk-MK" dirty="0" err="1"/>
              <a:t>the</a:t>
            </a:r>
            <a:r>
              <a:rPr lang="mk-MK" dirty="0"/>
              <a:t> </a:t>
            </a:r>
            <a:r>
              <a:rPr lang="mk-MK" dirty="0" err="1"/>
              <a:t>connection</a:t>
            </a:r>
            <a:r>
              <a:rPr lang="mk-MK" dirty="0"/>
              <a:t> </a:t>
            </a:r>
            <a:r>
              <a:rPr lang="mk-MK" dirty="0" err="1"/>
              <a:t>between</a:t>
            </a:r>
            <a:r>
              <a:rPr lang="mk-MK" dirty="0"/>
              <a:t> </a:t>
            </a:r>
            <a:r>
              <a:rPr lang="mk-MK" dirty="0" err="1"/>
              <a:t>economy</a:t>
            </a:r>
            <a:r>
              <a:rPr lang="mk-MK" dirty="0"/>
              <a:t>, </a:t>
            </a:r>
            <a:r>
              <a:rPr lang="mk-MK" dirty="0" err="1"/>
              <a:t>society</a:t>
            </a:r>
            <a:r>
              <a:rPr lang="mk-MK" dirty="0"/>
              <a:t> </a:t>
            </a:r>
            <a:r>
              <a:rPr lang="mk-MK" dirty="0" err="1"/>
              <a:t>and</a:t>
            </a:r>
            <a:r>
              <a:rPr lang="mk-MK" dirty="0"/>
              <a:t> </a:t>
            </a:r>
            <a:r>
              <a:rPr lang="mk-MK" dirty="0" err="1"/>
              <a:t>the</a:t>
            </a:r>
            <a:r>
              <a:rPr lang="mk-MK" dirty="0"/>
              <a:t> </a:t>
            </a:r>
            <a:r>
              <a:rPr lang="mk-MK" dirty="0" err="1"/>
              <a:t>environment</a:t>
            </a:r>
            <a:r>
              <a:rPr lang="mk-MK" dirty="0"/>
              <a:t>. </a:t>
            </a:r>
            <a:r>
              <a:rPr lang="mk-MK" dirty="0" err="1"/>
              <a:t>Updated</a:t>
            </a:r>
            <a:r>
              <a:rPr lang="mk-MK" dirty="0"/>
              <a:t> Bioeconomy </a:t>
            </a:r>
            <a:r>
              <a:rPr lang="mk-MK" dirty="0" err="1"/>
              <a:t>Strategy</a:t>
            </a:r>
            <a:r>
              <a:rPr lang="mk-MK" dirty="0"/>
              <a:t>. </a:t>
            </a:r>
            <a:r>
              <a:rPr lang="mk-MK" dirty="0" err="1"/>
              <a:t>Directorate-General</a:t>
            </a:r>
            <a:r>
              <a:rPr lang="mk-MK" dirty="0"/>
              <a:t> </a:t>
            </a:r>
            <a:r>
              <a:rPr lang="mk-MK" dirty="0" err="1"/>
              <a:t>for</a:t>
            </a:r>
            <a:r>
              <a:rPr lang="mk-MK" dirty="0"/>
              <a:t> </a:t>
            </a:r>
            <a:r>
              <a:rPr lang="mk-MK" dirty="0" err="1"/>
              <a:t>Research</a:t>
            </a:r>
            <a:r>
              <a:rPr lang="mk-MK" dirty="0"/>
              <a:t> </a:t>
            </a:r>
            <a:r>
              <a:rPr lang="mk-MK" dirty="0" err="1"/>
              <a:t>and</a:t>
            </a:r>
            <a:r>
              <a:rPr lang="mk-MK" dirty="0"/>
              <a:t> </a:t>
            </a:r>
            <a:r>
              <a:rPr lang="mk-MK" dirty="0" err="1"/>
              <a:t>Innovation</a:t>
            </a:r>
            <a:r>
              <a:rPr lang="mk-MK" dirty="0"/>
              <a:t>, </a:t>
            </a:r>
            <a:r>
              <a:rPr lang="mk-MK" dirty="0" err="1"/>
              <a:t>available</a:t>
            </a:r>
            <a:r>
              <a:rPr lang="mk-MK" dirty="0"/>
              <a:t> </a:t>
            </a:r>
            <a:r>
              <a:rPr lang="mk-MK" dirty="0" err="1"/>
              <a:t>at</a:t>
            </a:r>
            <a:r>
              <a:rPr lang="mk-MK" dirty="0"/>
              <a:t>:  </a:t>
            </a:r>
            <a:r>
              <a:rPr lang="mk-MK" sz="1200" u="sng" kern="1200" dirty="0">
                <a:solidFill>
                  <a:schemeClr val="tx1"/>
                </a:solidFill>
                <a:effectLst/>
                <a:hlinkClick r:id="rId3"/>
              </a:rPr>
              <a:t>https://ec.europa.eu/research/bioeconomy/pdf/ec_bioeconomy_strategy_2018.pdf</a:t>
            </a:r>
            <a:r>
              <a:rPr lang="mk-MK" sz="1200" kern="1200" dirty="0">
                <a:solidFill>
                  <a:schemeClr val="tx1"/>
                </a:solidFill>
                <a:effectLst/>
              </a:rPr>
              <a:t> </a:t>
            </a:r>
            <a:r>
              <a:rPr lang="mk-MK" dirty="0" err="1"/>
              <a:t>accessed</a:t>
            </a:r>
            <a:r>
              <a:rPr lang="mk-MK" dirty="0"/>
              <a:t>: 22 </a:t>
            </a:r>
            <a:r>
              <a:rPr lang="mk-MK" dirty="0" err="1"/>
              <a:t>May</a:t>
            </a:r>
            <a:r>
              <a:rPr lang="mk-MK" dirty="0"/>
              <a:t> 2020].</a:t>
            </a:r>
          </a:p>
          <a:p>
            <a:pPr marL="0" marR="0" indent="0" algn="just" defTabSz="914400" rtl="0" eaLnBrk="1" fontAlgn="auto" latinLnBrk="0" hangingPunct="1">
              <a:lnSpc>
                <a:spcPct val="100000"/>
              </a:lnSpc>
              <a:spcBef>
                <a:spcPts val="0"/>
              </a:spcBef>
              <a:spcAft>
                <a:spcPts val="0"/>
              </a:spcAft>
              <a:buClrTx/>
              <a:buSzTx/>
              <a:buFontTx/>
              <a:buNone/>
              <a:tabLst/>
              <a:defRPr/>
            </a:pPr>
            <a:endParaRPr lang="mk-MK" sz="1200" kern="1200" dirty="0">
              <a:solidFill>
                <a:schemeClr val="tx1"/>
              </a:solidFill>
              <a:effectLst/>
            </a:endParaRPr>
          </a:p>
          <a:p>
            <a:pPr algn="just"/>
            <a:endParaRPr lang="mk-MK" dirty="0"/>
          </a:p>
        </p:txBody>
      </p:sp>
      <p:sp>
        <p:nvSpPr>
          <p:cNvPr id="4" name="Foliennummernplatzhalter 3"/>
          <p:cNvSpPr>
            <a:spLocks noGrp="1"/>
          </p:cNvSpPr>
          <p:nvPr>
            <p:ph type="sldNum" sz="quarter" idx="5"/>
          </p:nvPr>
        </p:nvSpPr>
        <p:spPr/>
        <p:txBody>
          <a:bodyPr/>
          <a:lstStyle/>
          <a:p>
            <a:fld id="{F4B9ABF1-A5E8-FF4C-953A-B9DDF0BF59CB}" type="slidenum">
              <a:rPr lang="de-DE" smtClean="0"/>
              <a:t>3</a:t>
            </a:fld>
            <a:endParaRPr lang="de-DE" dirty="0"/>
          </a:p>
        </p:txBody>
      </p:sp>
    </p:spTree>
    <p:extLst>
      <p:ext uri="{BB962C8B-B14F-4D97-AF65-F5344CB8AC3E}">
        <p14:creationId xmlns:p14="http://schemas.microsoft.com/office/powerpoint/2010/main" val="76745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u-RU" sz="1200" i="1" kern="1200" dirty="0">
                <a:solidFill>
                  <a:schemeClr val="tx1"/>
                </a:solidFill>
                <a:effectLst/>
                <a:latin typeface="+mn-lt"/>
                <a:ea typeface="+mn-ea"/>
                <a:cs typeface="+mn-cs"/>
              </a:rPr>
              <a:t>Биоекономијата користи обновливи биолошки извори од копно и море - како што се земјоделски култури, шуми, риби, животни и микроорганизми - за производство на храна, материјали и енергија. Ова видео дава преглед.</a:t>
            </a:r>
          </a:p>
          <a:p>
            <a:r>
              <a:rPr lang="ru-RU" sz="1200" i="1" kern="1200" dirty="0">
                <a:solidFill>
                  <a:schemeClr val="tx1"/>
                </a:solidFill>
                <a:effectLst/>
                <a:latin typeface="+mn-lt"/>
                <a:ea typeface="+mn-ea"/>
                <a:cs typeface="+mn-cs"/>
              </a:rPr>
              <a:t>Видео (2 минути и 9 секунди): https://www.youtube.com/watch?v=RfRN_hHeIKk</a:t>
            </a:r>
          </a:p>
          <a:p>
            <a:r>
              <a:rPr lang="ru-RU" sz="1200" i="1" kern="1200" dirty="0">
                <a:solidFill>
                  <a:schemeClr val="tx1"/>
                </a:solidFill>
                <a:effectLst/>
                <a:latin typeface="+mn-lt"/>
                <a:ea typeface="+mn-ea"/>
                <a:cs typeface="+mn-cs"/>
              </a:rPr>
              <a:t>Видеото има превод на следниве јазици: бугарски, латвиски, македонски, полски и романски јазик</a:t>
            </a:r>
          </a:p>
          <a:p>
            <a:endParaRPr lang="ru-RU" sz="1200" i="1"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„Биоекономијата ги опфаќа сите сектори и системи со нивните функции и начела. Вклучува и меѓуповрзаности: копнени и морски екосистеми и услугите што ги даваат; сите сектори за примарно производство се потпираат на биолошки ресурси (животни, растенија, микроорганизми и добиена биомаса, вклучувајќи органски отпад), кои користат и произведуваат биолошки ресурси (земјоделство, шумарство, риболов и аквакултура); и сите економски и индустриски сектори кои користат биолошки ресурси и процеси за производство на храна, добиточна храна, биобазирани производи, енергија и услуги. За да биде успешна, европската биоекономија треба да има одржливост и циркуларност во својата срж. Ова ќе поттикне обновување на нашите индустрии, модернизација на нашите примарни системи за производство, заштита на животната средина и ќе го зајакне биодиверзитетот“. (Европска Комисија (2018 г.) ‘A sustainable Bioeconomy for Europe: strengthening the connection between economy, society and the environment’ available at: (https://ec.europa.eu/research/bioeconomy/pdf/ec_bioeconomy_strategy_2018.pdf#view=fit&amp;pagemode=none]) </a:t>
            </a:r>
          </a:p>
        </p:txBody>
      </p:sp>
      <p:sp>
        <p:nvSpPr>
          <p:cNvPr id="4" name="Marcador de número de diapositiva 3"/>
          <p:cNvSpPr>
            <a:spLocks noGrp="1"/>
          </p:cNvSpPr>
          <p:nvPr>
            <p:ph type="sldNum" sz="quarter" idx="10"/>
          </p:nvPr>
        </p:nvSpPr>
        <p:spPr/>
        <p:txBody>
          <a:bodyPr/>
          <a:lstStyle/>
          <a:p>
            <a:fld id="{F4B9ABF1-A5E8-FF4C-953A-B9DDF0BF59CB}" type="slidenum">
              <a:rPr lang="de-DE" smtClean="0"/>
              <a:t>4</a:t>
            </a:fld>
            <a:endParaRPr lang="de-DE"/>
          </a:p>
        </p:txBody>
      </p:sp>
    </p:spTree>
    <p:extLst>
      <p:ext uri="{BB962C8B-B14F-4D97-AF65-F5344CB8AC3E}">
        <p14:creationId xmlns:p14="http://schemas.microsoft.com/office/powerpoint/2010/main" val="376787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dirty="0">
                <a:solidFill>
                  <a:schemeClr val="tx1"/>
                </a:solidFill>
                <a:effectLst/>
              </a:rPr>
              <a:t> Белешки за наставникот</a:t>
            </a:r>
            <a:r>
              <a:rPr lang="mk-MK" sz="1200" kern="1200" dirty="0">
                <a:solidFill>
                  <a:schemeClr val="tx1"/>
                </a:solidFill>
                <a:effectLst/>
              </a:rPr>
              <a:t>: Објаснете дека треба да се настојува да се решат проблемите околу еколошките граници: Националните и меѓународните тела имаат специфични упатства. Пример за ова е публикацијата на Европската Комисија од 2018 година; A </a:t>
            </a:r>
            <a:r>
              <a:rPr lang="mk-MK" sz="1200" kern="1200" dirty="0" err="1">
                <a:solidFill>
                  <a:schemeClr val="tx1"/>
                </a:solidFill>
                <a:effectLst/>
              </a:rPr>
              <a:t>new</a:t>
            </a:r>
            <a:r>
              <a:rPr lang="mk-MK" sz="1200" kern="1200" dirty="0">
                <a:solidFill>
                  <a:schemeClr val="tx1"/>
                </a:solidFill>
                <a:effectLst/>
              </a:rPr>
              <a:t> bioeconomy </a:t>
            </a:r>
            <a:r>
              <a:rPr lang="mk-MK" sz="1200" kern="1200" dirty="0" err="1">
                <a:solidFill>
                  <a:schemeClr val="tx1"/>
                </a:solidFill>
                <a:effectLst/>
              </a:rPr>
              <a:t>strategy</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Europe</a:t>
            </a:r>
            <a:r>
              <a:rPr lang="mk-MK" sz="1200" kern="1200" dirty="0">
                <a:solidFill>
                  <a:schemeClr val="tx1"/>
                </a:solidFill>
                <a:effectLst/>
              </a:rPr>
              <a:t>.’ </a:t>
            </a:r>
            <a:r>
              <a:rPr lang="mk-MK" sz="1200" b="1" kern="1200" dirty="0">
                <a:solidFill>
                  <a:schemeClr val="tx1"/>
                </a:solidFill>
                <a:effectLst/>
              </a:rPr>
              <a:t>Дополнителни информации достапни на:</a:t>
            </a:r>
            <a:r>
              <a:rPr lang="mk-MK" sz="1200" kern="1200" dirty="0">
                <a:solidFill>
                  <a:schemeClr val="tx1"/>
                </a:solidFill>
                <a:effectLst/>
              </a:rPr>
              <a:t> </a:t>
            </a:r>
            <a:r>
              <a:rPr lang="mk-MK" sz="1200" u="sng" kern="1200" dirty="0">
                <a:solidFill>
                  <a:schemeClr val="tx1"/>
                </a:solidFill>
                <a:effectLst/>
                <a:hlinkClick r:id="rId3"/>
              </a:rPr>
              <a:t>https://ec.europa.eu/commission/news/new-bioeconomy-strategy-sustainable-europe-2018-oct-11-0_en</a:t>
            </a:r>
            <a:endParaRPr lang="mk-MK" sz="1200"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Главна литература:</a:t>
            </a:r>
          </a:p>
          <a:p>
            <a:r>
              <a:rPr lang="mk-MK" sz="1200" kern="1200" dirty="0">
                <a:solidFill>
                  <a:schemeClr val="tx1"/>
                </a:solidFill>
                <a:effectLst/>
              </a:rPr>
              <a:t>EC (2018), Bioeconomy: A </a:t>
            </a:r>
            <a:r>
              <a:rPr lang="mk-MK" sz="1200" kern="1200" dirty="0" err="1">
                <a:solidFill>
                  <a:schemeClr val="tx1"/>
                </a:solidFill>
                <a:effectLst/>
              </a:rPr>
              <a:t>new</a:t>
            </a:r>
            <a:r>
              <a:rPr lang="mk-MK" sz="1200" kern="1200" dirty="0">
                <a:solidFill>
                  <a:schemeClr val="tx1"/>
                </a:solidFill>
                <a:effectLst/>
              </a:rPr>
              <a:t> </a:t>
            </a:r>
            <a:r>
              <a:rPr lang="mk-MK" sz="1200" kern="1200" dirty="0" err="1">
                <a:solidFill>
                  <a:schemeClr val="tx1"/>
                </a:solidFill>
                <a:effectLst/>
              </a:rPr>
              <a:t>strategy</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Europe</a:t>
            </a:r>
            <a:r>
              <a:rPr lang="mk-MK" sz="1200" kern="1200" dirty="0">
                <a:solidFill>
                  <a:schemeClr val="tx1"/>
                </a:solidFill>
                <a:effectLst/>
              </a:rPr>
              <a:t> </a:t>
            </a:r>
            <a:r>
              <a:rPr lang="mk-MK" sz="1200" kern="1200" dirty="0" err="1">
                <a:solidFill>
                  <a:schemeClr val="tx1"/>
                </a:solidFill>
                <a:effectLst/>
              </a:rPr>
              <a:t>Restoring</a:t>
            </a:r>
            <a:r>
              <a:rPr lang="mk-MK" sz="1200" kern="1200" dirty="0">
                <a:solidFill>
                  <a:schemeClr val="tx1"/>
                </a:solidFill>
                <a:effectLst/>
              </a:rPr>
              <a:t> </a:t>
            </a:r>
            <a:r>
              <a:rPr lang="mk-MK" sz="1200" kern="1200" dirty="0" err="1">
                <a:solidFill>
                  <a:schemeClr val="tx1"/>
                </a:solidFill>
                <a:effectLst/>
              </a:rPr>
              <a:t>healthy</a:t>
            </a:r>
            <a:r>
              <a:rPr lang="mk-MK" sz="1200" kern="1200" dirty="0">
                <a:solidFill>
                  <a:schemeClr val="tx1"/>
                </a:solidFill>
                <a:effectLst/>
              </a:rPr>
              <a:t> </a:t>
            </a:r>
            <a:r>
              <a:rPr lang="mk-MK" sz="1200" kern="1200" dirty="0" err="1">
                <a:solidFill>
                  <a:schemeClr val="tx1"/>
                </a:solidFill>
                <a:effectLst/>
              </a:rPr>
              <a:t>ecosystems</a:t>
            </a:r>
            <a:r>
              <a:rPr lang="mk-MK" sz="1200" kern="1200" dirty="0">
                <a:solidFill>
                  <a:schemeClr val="tx1"/>
                </a:solidFill>
                <a:effectLst/>
              </a:rPr>
              <a:t>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enhancing</a:t>
            </a:r>
            <a:r>
              <a:rPr lang="mk-MK" sz="1200" kern="1200" dirty="0">
                <a:solidFill>
                  <a:schemeClr val="tx1"/>
                </a:solidFill>
                <a:effectLst/>
              </a:rPr>
              <a:t> </a:t>
            </a:r>
            <a:r>
              <a:rPr lang="mk-MK" sz="1200" kern="1200" dirty="0" err="1">
                <a:solidFill>
                  <a:schemeClr val="tx1"/>
                </a:solidFill>
                <a:effectLst/>
              </a:rPr>
              <a:t>biodiversity</a:t>
            </a:r>
            <a:r>
              <a:rPr lang="mk-MK" sz="1200" kern="1200" dirty="0">
                <a:solidFill>
                  <a:schemeClr val="tx1"/>
                </a:solidFill>
                <a:effectLst/>
              </a:rPr>
              <a:t>. </a:t>
            </a:r>
            <a:r>
              <a:rPr lang="mk-MK" sz="1200" kern="1200" dirty="0" err="1">
                <a:solidFill>
                  <a:schemeClr val="tx1"/>
                </a:solidFill>
                <a:effectLst/>
              </a:rPr>
              <a:t>European</a:t>
            </a:r>
            <a:r>
              <a:rPr lang="mk-MK" sz="1200" kern="1200" dirty="0">
                <a:solidFill>
                  <a:schemeClr val="tx1"/>
                </a:solidFill>
                <a:effectLst/>
              </a:rPr>
              <a:t> </a:t>
            </a:r>
            <a:r>
              <a:rPr lang="mk-MK" sz="1200" kern="1200" dirty="0" err="1">
                <a:solidFill>
                  <a:schemeClr val="tx1"/>
                </a:solidFill>
                <a:effectLst/>
              </a:rPr>
              <a:t>Commission</a:t>
            </a:r>
            <a:r>
              <a:rPr lang="mk-MK" sz="1200" kern="1200" dirty="0">
                <a:solidFill>
                  <a:schemeClr val="tx1"/>
                </a:solidFill>
                <a:effectLst/>
              </a:rPr>
              <a:t> </a:t>
            </a:r>
            <a:r>
              <a:rPr lang="mk-MK" sz="1200" u="sng" kern="1200" dirty="0">
                <a:solidFill>
                  <a:schemeClr val="tx1"/>
                </a:solidFill>
                <a:effectLst/>
                <a:hlinkClick r:id="rId4"/>
              </a:rPr>
              <a:t>https://ec.europa.eu/research/bioeconomy/pdf/ec_bioeconomy_actions_2018.pdf</a:t>
            </a:r>
            <a:endParaRPr lang="mk-MK" sz="1200" u="sng"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Литература за понапредни нивоа достапна на:</a:t>
            </a:r>
          </a:p>
          <a:p>
            <a:r>
              <a:rPr lang="mk-MK" sz="1200" kern="1200" dirty="0" err="1">
                <a:solidFill>
                  <a:schemeClr val="tx1"/>
                </a:solidFill>
                <a:effectLst/>
              </a:rPr>
              <a:t>Giampietro</a:t>
            </a:r>
            <a:r>
              <a:rPr lang="mk-MK" sz="1200" kern="1200" dirty="0">
                <a:solidFill>
                  <a:schemeClr val="tx1"/>
                </a:solidFill>
                <a:effectLst/>
              </a:rPr>
              <a:t>, M. (2019). </a:t>
            </a:r>
            <a:r>
              <a:rPr lang="mk-MK" sz="1200" kern="1200" dirty="0" err="1">
                <a:solidFill>
                  <a:schemeClr val="tx1"/>
                </a:solidFill>
                <a:effectLst/>
              </a:rPr>
              <a:t>On</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circular</a:t>
            </a:r>
            <a:r>
              <a:rPr lang="mk-MK" sz="1200" kern="1200" dirty="0">
                <a:solidFill>
                  <a:schemeClr val="tx1"/>
                </a:solidFill>
                <a:effectLst/>
              </a:rPr>
              <a:t> bioeconomy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decoupling</a:t>
            </a:r>
            <a:r>
              <a:rPr lang="mk-MK" sz="1200" kern="1200" dirty="0">
                <a:solidFill>
                  <a:schemeClr val="tx1"/>
                </a:solidFill>
                <a:effectLst/>
              </a:rPr>
              <a:t>: </a:t>
            </a:r>
            <a:r>
              <a:rPr lang="mk-MK" sz="1200" kern="1200" dirty="0" err="1">
                <a:solidFill>
                  <a:schemeClr val="tx1"/>
                </a:solidFill>
                <a:effectLst/>
              </a:rPr>
              <a:t>implications</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growth</a:t>
            </a:r>
            <a:r>
              <a:rPr lang="mk-MK" sz="1200" kern="1200" dirty="0">
                <a:solidFill>
                  <a:schemeClr val="tx1"/>
                </a:solidFill>
                <a:effectLst/>
              </a:rPr>
              <a:t>. </a:t>
            </a:r>
            <a:r>
              <a:rPr lang="mk-MK" sz="1200" i="1" kern="1200" dirty="0" err="1">
                <a:solidFill>
                  <a:schemeClr val="tx1"/>
                </a:solidFill>
                <a:effectLst/>
              </a:rPr>
              <a:t>Ecological</a:t>
            </a:r>
            <a:r>
              <a:rPr lang="mk-MK" sz="1200" i="1" kern="1200" dirty="0">
                <a:solidFill>
                  <a:schemeClr val="tx1"/>
                </a:solidFill>
                <a:effectLst/>
              </a:rPr>
              <a:t> </a:t>
            </a:r>
            <a:r>
              <a:rPr lang="mk-MK" sz="1200" i="1" kern="1200" dirty="0" err="1">
                <a:solidFill>
                  <a:schemeClr val="tx1"/>
                </a:solidFill>
                <a:effectLst/>
              </a:rPr>
              <a:t>economics</a:t>
            </a:r>
            <a:r>
              <a:rPr lang="mk-MK" sz="1200" kern="1200" dirty="0">
                <a:solidFill>
                  <a:schemeClr val="tx1"/>
                </a:solidFill>
                <a:effectLst/>
              </a:rPr>
              <a:t>, </a:t>
            </a:r>
            <a:r>
              <a:rPr lang="mk-MK" sz="1200" i="1" kern="1200" dirty="0">
                <a:solidFill>
                  <a:schemeClr val="tx1"/>
                </a:solidFill>
                <a:effectLst/>
              </a:rPr>
              <a:t>162</a:t>
            </a:r>
            <a:r>
              <a:rPr lang="mk-MK" sz="1200" kern="1200" dirty="0">
                <a:solidFill>
                  <a:schemeClr val="tx1"/>
                </a:solidFill>
                <a:effectLst/>
              </a:rPr>
              <a:t>, 143-156. </a:t>
            </a:r>
            <a:r>
              <a:rPr lang="mk-MK" sz="1200" u="sng" kern="1200" dirty="0">
                <a:solidFill>
                  <a:schemeClr val="tx1"/>
                </a:solidFill>
                <a:effectLst/>
                <a:hlinkClick r:id="rId5"/>
              </a:rPr>
              <a:t>https://www.sciencedirect.com/science/article/pii/S0921800918317178</a:t>
            </a:r>
            <a:endParaRPr lang="mk-MK" sz="1200" kern="1200" dirty="0">
              <a:solidFill>
                <a:schemeClr val="tx1"/>
              </a:solidFill>
              <a:effectLst/>
            </a:endParaRPr>
          </a:p>
          <a:p>
            <a:r>
              <a:rPr lang="mk-MK" sz="1200" kern="1200" dirty="0" err="1">
                <a:solidFill>
                  <a:schemeClr val="tx1"/>
                </a:solidFill>
                <a:effectLst/>
              </a:rPr>
              <a:t>Vivien</a:t>
            </a:r>
            <a:r>
              <a:rPr lang="mk-MK" sz="1200" kern="1200" dirty="0">
                <a:solidFill>
                  <a:schemeClr val="tx1"/>
                </a:solidFill>
                <a:effectLst/>
              </a:rPr>
              <a:t>, F. D., </a:t>
            </a:r>
            <a:r>
              <a:rPr lang="mk-MK" sz="1200" kern="1200" dirty="0" err="1">
                <a:solidFill>
                  <a:schemeClr val="tx1"/>
                </a:solidFill>
                <a:effectLst/>
              </a:rPr>
              <a:t>Nieddu</a:t>
            </a:r>
            <a:r>
              <a:rPr lang="mk-MK" sz="1200" kern="1200" dirty="0">
                <a:solidFill>
                  <a:schemeClr val="tx1"/>
                </a:solidFill>
                <a:effectLst/>
              </a:rPr>
              <a:t>, M., </a:t>
            </a:r>
            <a:r>
              <a:rPr lang="mk-MK" sz="1200" kern="1200" dirty="0" err="1">
                <a:solidFill>
                  <a:schemeClr val="tx1"/>
                </a:solidFill>
                <a:effectLst/>
              </a:rPr>
              <a:t>Befort</a:t>
            </a:r>
            <a:r>
              <a:rPr lang="mk-MK" sz="1200" kern="1200" dirty="0">
                <a:solidFill>
                  <a:schemeClr val="tx1"/>
                </a:solidFill>
                <a:effectLst/>
              </a:rPr>
              <a:t>, N., </a:t>
            </a:r>
            <a:r>
              <a:rPr lang="mk-MK" sz="1200" kern="1200" dirty="0" err="1">
                <a:solidFill>
                  <a:schemeClr val="tx1"/>
                </a:solidFill>
                <a:effectLst/>
              </a:rPr>
              <a:t>Debref</a:t>
            </a:r>
            <a:r>
              <a:rPr lang="mk-MK" sz="1200" kern="1200" dirty="0">
                <a:solidFill>
                  <a:schemeClr val="tx1"/>
                </a:solidFill>
                <a:effectLst/>
              </a:rPr>
              <a:t>, R., &amp; </a:t>
            </a:r>
            <a:r>
              <a:rPr lang="mk-MK" sz="1200" kern="1200" dirty="0" err="1">
                <a:solidFill>
                  <a:schemeClr val="tx1"/>
                </a:solidFill>
                <a:effectLst/>
              </a:rPr>
              <a:t>Giampietro</a:t>
            </a:r>
            <a:r>
              <a:rPr lang="mk-MK" sz="1200" kern="1200" dirty="0">
                <a:solidFill>
                  <a:schemeClr val="tx1"/>
                </a:solidFill>
                <a:effectLst/>
              </a:rPr>
              <a:t>, M. (2019).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hijacking</a:t>
            </a:r>
            <a:r>
              <a:rPr lang="mk-MK" sz="1200" kern="1200" dirty="0">
                <a:solidFill>
                  <a:schemeClr val="tx1"/>
                </a:solidFill>
                <a:effectLst/>
              </a:rPr>
              <a:t> </a:t>
            </a:r>
            <a:r>
              <a:rPr lang="mk-MK" sz="1200" kern="1200" dirty="0" err="1">
                <a:solidFill>
                  <a:schemeClr val="tx1"/>
                </a:solidFill>
                <a:effectLst/>
              </a:rPr>
              <a:t>of</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bioeconomy. </a:t>
            </a:r>
            <a:r>
              <a:rPr lang="mk-MK" sz="1200" i="1" kern="1200" dirty="0" err="1">
                <a:solidFill>
                  <a:schemeClr val="tx1"/>
                </a:solidFill>
                <a:effectLst/>
              </a:rPr>
              <a:t>Ecological</a:t>
            </a:r>
            <a:r>
              <a:rPr lang="mk-MK" sz="1200" i="1" kern="1200" dirty="0">
                <a:solidFill>
                  <a:schemeClr val="tx1"/>
                </a:solidFill>
                <a:effectLst/>
              </a:rPr>
              <a:t> </a:t>
            </a:r>
            <a:r>
              <a:rPr lang="mk-MK" sz="1200" i="1" kern="1200" dirty="0" err="1">
                <a:solidFill>
                  <a:schemeClr val="tx1"/>
                </a:solidFill>
                <a:effectLst/>
              </a:rPr>
              <a:t>economics</a:t>
            </a:r>
            <a:r>
              <a:rPr lang="mk-MK" sz="1200" kern="1200" dirty="0">
                <a:solidFill>
                  <a:schemeClr val="tx1"/>
                </a:solidFill>
                <a:effectLst/>
              </a:rPr>
              <a:t>, </a:t>
            </a:r>
            <a:r>
              <a:rPr lang="mk-MK" sz="1200" i="1" kern="1200" dirty="0">
                <a:solidFill>
                  <a:schemeClr val="tx1"/>
                </a:solidFill>
                <a:effectLst/>
              </a:rPr>
              <a:t>159</a:t>
            </a:r>
            <a:r>
              <a:rPr lang="mk-MK" sz="1200" kern="1200" dirty="0">
                <a:solidFill>
                  <a:schemeClr val="tx1"/>
                </a:solidFill>
                <a:effectLst/>
              </a:rPr>
              <a:t>, 189-197. </a:t>
            </a:r>
            <a:r>
              <a:rPr lang="mk-MK" sz="1200" u="sng" kern="1200" dirty="0">
                <a:solidFill>
                  <a:schemeClr val="tx1"/>
                </a:solidFill>
                <a:effectLst/>
                <a:hlinkClick r:id="rId6"/>
              </a:rPr>
              <a:t>https://www.sciencedirect.com/science/article/abs/pii/S0921800918308115</a:t>
            </a:r>
            <a:endParaRPr lang="mk-MK"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k-MK" sz="1200" b="0" i="0" u="none" strike="noStrike"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 </a:t>
            </a:r>
          </a:p>
          <a:p>
            <a:endParaRPr lang="mk-MK" dirty="0"/>
          </a:p>
        </p:txBody>
      </p:sp>
      <p:sp>
        <p:nvSpPr>
          <p:cNvPr id="4" name="Foliennummernplatzhalter 3"/>
          <p:cNvSpPr>
            <a:spLocks noGrp="1"/>
          </p:cNvSpPr>
          <p:nvPr>
            <p:ph type="sldNum" sz="quarter" idx="5"/>
          </p:nvPr>
        </p:nvSpPr>
        <p:spPr/>
        <p:txBody>
          <a:bodyPr/>
          <a:lstStyle/>
          <a:p>
            <a:fld id="{F4B9ABF1-A5E8-FF4C-953A-B9DDF0BF59CB}" type="slidenum">
              <a:rPr lang="de-DE" smtClean="0"/>
              <a:t>5</a:t>
            </a:fld>
            <a:endParaRPr lang="de-DE"/>
          </a:p>
        </p:txBody>
      </p:sp>
    </p:spTree>
    <p:extLst>
      <p:ext uri="{BB962C8B-B14F-4D97-AF65-F5344CB8AC3E}">
        <p14:creationId xmlns:p14="http://schemas.microsoft.com/office/powerpoint/2010/main" val="2398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sz="1200" kern="1200" dirty="0">
                <a:solidFill>
                  <a:schemeClr val="tx1"/>
                </a:solidFill>
                <a:effectLst/>
                <a:latin typeface="+mn-lt"/>
                <a:ea typeface="+mn-ea"/>
                <a:cs typeface="+mn-cs"/>
              </a:rPr>
              <a:t>Главна литература</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Bioecomomy</a:t>
            </a:r>
            <a:r>
              <a:rPr lang="en-GB" sz="1200" kern="1200" dirty="0">
                <a:solidFill>
                  <a:schemeClr val="tx1"/>
                </a:solidFill>
                <a:effectLst/>
                <a:latin typeface="+mn-lt"/>
                <a:ea typeface="+mn-ea"/>
                <a:cs typeface="+mn-cs"/>
              </a:rPr>
              <a:t> Consultants (2018), BIG BIOECONOMY CHALLENGES - PART 2. https://www.nnfcc.co.uk/news-big-bioeconomy-challenges-2 </a:t>
            </a:r>
          </a:p>
          <a:p>
            <a:endParaRPr lang="mk-MK"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Brownlie</a:t>
            </a:r>
            <a:r>
              <a:rPr lang="en-GB" sz="1200" kern="1200" dirty="0">
                <a:solidFill>
                  <a:schemeClr val="tx1"/>
                </a:solidFill>
                <a:effectLst/>
                <a:latin typeface="+mn-lt"/>
                <a:ea typeface="+mn-ea"/>
                <a:cs typeface="+mn-cs"/>
              </a:rPr>
              <a:t>, S. (2013), IAIA fast tips No. 5 - Biodiversity Assessment. International Association for Impact Assessment (IAIA). </a:t>
            </a:r>
            <a:r>
              <a:rPr lang="en-GB" sz="1200" b="1" kern="1200" dirty="0">
                <a:solidFill>
                  <a:schemeClr val="tx1"/>
                </a:solidFill>
                <a:effectLst/>
                <a:latin typeface="+mn-lt"/>
                <a:ea typeface="+mn-ea"/>
                <a:cs typeface="+mn-cs"/>
              </a:rPr>
              <a:t>https://www.iaia.org/fasttips.php</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mk-MK" sz="1200" kern="1200" baseline="0" noProof="0" dirty="0">
                <a:solidFill>
                  <a:schemeClr val="tx1"/>
                </a:solidFill>
                <a:effectLst/>
                <a:latin typeface="+mn-lt"/>
                <a:ea typeface="+mn-ea"/>
                <a:cs typeface="+mn-cs"/>
              </a:rPr>
              <a:t>Види слајдови „Што е биоекономија? Можности, предизвици и решенија” за информации за:</a:t>
            </a:r>
          </a:p>
          <a:p>
            <a:pPr marL="342900" indent="-342900">
              <a:buFontTx/>
              <a:buChar char="-"/>
            </a:pPr>
            <a:r>
              <a:rPr lang="mk-MK" sz="1200" kern="1200" baseline="0" noProof="0" dirty="0">
                <a:solidFill>
                  <a:schemeClr val="tx1"/>
                </a:solidFill>
                <a:effectLst/>
                <a:latin typeface="+mn-lt"/>
                <a:ea typeface="+mn-ea"/>
                <a:cs typeface="+mn-cs"/>
              </a:rPr>
              <a:t>Биоекономија – поврзаност со ЦОР и климатските промени, и биоекономски ресурси</a:t>
            </a:r>
          </a:p>
          <a:p>
            <a:pPr marL="342900" indent="-342900">
              <a:buFontTx/>
              <a:buChar char="-"/>
            </a:pPr>
            <a:r>
              <a:rPr lang="mk-MK" sz="1200" kern="1200" baseline="0" noProof="0" dirty="0">
                <a:solidFill>
                  <a:schemeClr val="tx1"/>
                </a:solidFill>
                <a:effectLst/>
                <a:latin typeface="+mn-lt"/>
                <a:ea typeface="+mn-ea"/>
                <a:cs typeface="+mn-cs"/>
              </a:rPr>
              <a:t>Транзицијата кон биоекономија е комплексна</a:t>
            </a:r>
          </a:p>
          <a:p>
            <a:pPr marL="342900" indent="-342900">
              <a:buFontTx/>
              <a:buChar char="-"/>
            </a:pPr>
            <a:r>
              <a:rPr lang="mk-MK" sz="1200" kern="1200" baseline="0" noProof="0" dirty="0">
                <a:solidFill>
                  <a:schemeClr val="tx1"/>
                </a:solidFill>
                <a:effectLst/>
                <a:latin typeface="+mn-lt"/>
                <a:ea typeface="+mn-ea"/>
                <a:cs typeface="+mn-cs"/>
              </a:rPr>
              <a:t>Оцена на биодиверзитетот</a:t>
            </a:r>
          </a:p>
          <a:p>
            <a:pPr marL="342900" indent="-342900">
              <a:buFontTx/>
              <a:buChar char="-"/>
            </a:pPr>
            <a:r>
              <a:rPr lang="mk-MK" sz="1200" kern="1200" baseline="0" noProof="0" dirty="0">
                <a:solidFill>
                  <a:schemeClr val="tx1"/>
                </a:solidFill>
                <a:effectLst/>
                <a:latin typeface="+mn-lt"/>
                <a:ea typeface="+mn-ea"/>
                <a:cs typeface="+mn-cs"/>
              </a:rPr>
              <a:t>Директни, индиректни и кумулативни влијанија</a:t>
            </a:r>
          </a:p>
          <a:p>
            <a:pPr marL="342900" indent="-342900">
              <a:buFontTx/>
              <a:buChar char="-"/>
            </a:pPr>
            <a:r>
              <a:rPr lang="mk-MK" sz="1200" kern="1200" baseline="0" noProof="0" dirty="0">
                <a:solidFill>
                  <a:schemeClr val="tx1"/>
                </a:solidFill>
                <a:effectLst/>
                <a:latin typeface="+mn-lt"/>
                <a:ea typeface="+mn-ea"/>
                <a:cs typeface="+mn-cs"/>
              </a:rPr>
              <a:t>Кои се „</a:t>
            </a:r>
            <a:r>
              <a:rPr lang="mk-MK" sz="1200" noProof="0" dirty="0">
                <a:solidFill>
                  <a:schemeClr val="bg1"/>
                </a:solidFill>
                <a:latin typeface="Roboto Medium" panose="02000000000000000000" pitchFamily="2" charset="0"/>
                <a:ea typeface="Roboto Light" panose="02000000000000000000" pitchFamily="2" charset="0"/>
                <a:cs typeface="Arial" panose="020B0604020202020204" pitchFamily="34" charset="0"/>
              </a:rPr>
              <a:t>влијанијата и потребите за О</a:t>
            </a:r>
            <a:r>
              <a:rPr lang="mk-MK" sz="1200" kern="1200" baseline="0" noProof="0" dirty="0">
                <a:solidFill>
                  <a:schemeClr val="tx1"/>
                </a:solidFill>
                <a:effectLst/>
                <a:latin typeface="+mn-lt"/>
                <a:ea typeface="+mn-ea"/>
                <a:cs typeface="+mn-cs"/>
              </a:rPr>
              <a:t>цена на влијанието врз животната средина (</a:t>
            </a:r>
            <a:r>
              <a:rPr lang="mk-MK" sz="1200" noProof="0" dirty="0">
                <a:solidFill>
                  <a:schemeClr val="bg1"/>
                </a:solidFill>
                <a:latin typeface="Roboto Medium" panose="02000000000000000000" pitchFamily="2" charset="0"/>
                <a:ea typeface="Roboto Light" panose="02000000000000000000" pitchFamily="2" charset="0"/>
                <a:cs typeface="Arial" panose="020B0604020202020204" pitchFamily="34" charset="0"/>
              </a:rPr>
              <a:t>ОВЖС) и/или С</a:t>
            </a:r>
            <a:r>
              <a:rPr lang="mk-MK" sz="1200" kern="1200" baseline="0" noProof="0" dirty="0">
                <a:solidFill>
                  <a:schemeClr val="tx1"/>
                </a:solidFill>
                <a:effectLst/>
                <a:latin typeface="+mn-lt"/>
                <a:ea typeface="+mn-ea"/>
                <a:cs typeface="+mn-cs"/>
              </a:rPr>
              <a:t>тратешка оцена на животната средина (</a:t>
            </a:r>
            <a:r>
              <a:rPr lang="mk-MK" sz="1200" noProof="0" dirty="0">
                <a:solidFill>
                  <a:schemeClr val="bg1"/>
                </a:solidFill>
                <a:latin typeface="Roboto Medium" panose="02000000000000000000" pitchFamily="2" charset="0"/>
                <a:ea typeface="Roboto Light" panose="02000000000000000000" pitchFamily="2" charset="0"/>
                <a:cs typeface="Arial" panose="020B0604020202020204" pitchFamily="34" charset="0"/>
              </a:rPr>
              <a:t>СОЖС) </a:t>
            </a:r>
            <a:r>
              <a:rPr lang="mk-MK" sz="1200" kern="1200" baseline="0" noProof="0" dirty="0">
                <a:solidFill>
                  <a:schemeClr val="tx1"/>
                </a:solidFill>
                <a:effectLst/>
                <a:latin typeface="+mn-lt"/>
                <a:ea typeface="+mn-ea"/>
                <a:cs typeface="+mn-cs"/>
              </a:rPr>
              <a:t>“‘.</a:t>
            </a:r>
          </a:p>
          <a:p>
            <a:pPr marL="342900" indent="-342900">
              <a:buFontTx/>
              <a:buChar char="-"/>
            </a:pPr>
            <a:r>
              <a:rPr lang="mk-MK" sz="1200" kern="1200" baseline="0" noProof="0" dirty="0">
                <a:solidFill>
                  <a:schemeClr val="tx1"/>
                </a:solidFill>
                <a:effectLst/>
                <a:latin typeface="+mn-lt"/>
                <a:ea typeface="+mn-ea"/>
                <a:cs typeface="+mn-cs"/>
              </a:rPr>
              <a:t>Нето позитивни резултати, подобрување и хиерархија на ублажување</a:t>
            </a:r>
            <a:endParaRPr lang="mk-MK" sz="1200" kern="1200" noProof="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6</a:t>
            </a:fld>
            <a:endParaRPr lang="de-DE"/>
          </a:p>
        </p:txBody>
      </p:sp>
    </p:spTree>
    <p:extLst>
      <p:ext uri="{BB962C8B-B14F-4D97-AF65-F5344CB8AC3E}">
        <p14:creationId xmlns:p14="http://schemas.microsoft.com/office/powerpoint/2010/main" val="395763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a:t>Кажете им на слушателите да направат список </a:t>
            </a:r>
            <a:r>
              <a:rPr lang="ru-RU" sz="1200" dirty="0"/>
              <a:t>на сите биоекономски суровини и материјали во земјоделско-прехранбениот сектор</a:t>
            </a:r>
            <a:r>
              <a:rPr lang="ru-RU" baseline="0" dirty="0"/>
              <a:t>. Следниот слајд содржи список со овие материјали.</a:t>
            </a:r>
            <a:endParaRPr lang="en-GB" baseline="0" dirty="0"/>
          </a:p>
        </p:txBody>
      </p:sp>
      <p:sp>
        <p:nvSpPr>
          <p:cNvPr id="4" name="Slide Number Placeholder 3"/>
          <p:cNvSpPr>
            <a:spLocks noGrp="1"/>
          </p:cNvSpPr>
          <p:nvPr>
            <p:ph type="sldNum" sz="quarter" idx="5"/>
          </p:nvPr>
        </p:nvSpPr>
        <p:spPr/>
        <p:txBody>
          <a:bodyPr/>
          <a:lstStyle/>
          <a:p>
            <a:fld id="{F4B9ABF1-A5E8-FF4C-953A-B9DDF0BF59CB}" type="slidenum">
              <a:rPr lang="de-DE" smtClean="0"/>
              <a:t>7</a:t>
            </a:fld>
            <a:endParaRPr lang="de-DE"/>
          </a:p>
        </p:txBody>
      </p:sp>
    </p:spTree>
    <p:extLst>
      <p:ext uri="{BB962C8B-B14F-4D97-AF65-F5344CB8AC3E}">
        <p14:creationId xmlns:p14="http://schemas.microsoft.com/office/powerpoint/2010/main" val="54998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a:t>Примери за биоекономски суровини во земјоделско-прехранбениот сектор.</a:t>
            </a:r>
          </a:p>
          <a:p>
            <a:endParaRPr lang="ru-RU" baseline="0" dirty="0"/>
          </a:p>
          <a:p>
            <a:r>
              <a:rPr lang="ru-RU" baseline="0" dirty="0"/>
              <a:t>Извор:</a:t>
            </a:r>
            <a:endParaRPr lang="en-GB" baseline="0" dirty="0"/>
          </a:p>
          <a:p>
            <a:r>
              <a:rPr lang="en-GB" baseline="0" dirty="0"/>
              <a:t>Bio-based Industries Consortium (2019), Examples of bioeconomy feedstocks. https://ec.europa.eu/knowledge4policy/glossary/feedstock_en</a:t>
            </a:r>
          </a:p>
          <a:p>
            <a:endParaRPr lang="en-GB" baseline="0" dirty="0"/>
          </a:p>
        </p:txBody>
      </p:sp>
      <p:sp>
        <p:nvSpPr>
          <p:cNvPr id="4" name="Slide Number Placeholder 3"/>
          <p:cNvSpPr>
            <a:spLocks noGrp="1"/>
          </p:cNvSpPr>
          <p:nvPr>
            <p:ph type="sldNum" sz="quarter" idx="5"/>
          </p:nvPr>
        </p:nvSpPr>
        <p:spPr/>
        <p:txBody>
          <a:bodyPr/>
          <a:lstStyle/>
          <a:p>
            <a:fld id="{F4B9ABF1-A5E8-FF4C-953A-B9DDF0BF59CB}" type="slidenum">
              <a:rPr lang="de-DE" smtClean="0"/>
              <a:t>8</a:t>
            </a:fld>
            <a:endParaRPr lang="de-DE"/>
          </a:p>
        </p:txBody>
      </p:sp>
    </p:spTree>
    <p:extLst>
      <p:ext uri="{BB962C8B-B14F-4D97-AF65-F5344CB8AC3E}">
        <p14:creationId xmlns:p14="http://schemas.microsoft.com/office/powerpoint/2010/main" val="173824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noProof="0" dirty="0"/>
              <a:t>Биолошките ресурси се основа на земјоделската индустрија. Ова ја прави особено важна за развојот на биоекономијата.</a:t>
            </a:r>
          </a:p>
          <a:p>
            <a:endParaRPr lang="mk-MK" noProof="0" dirty="0"/>
          </a:p>
          <a:p>
            <a:r>
              <a:rPr lang="mk-MK" noProof="0" dirty="0"/>
              <a:t>Земјоделската индустрија е неразделно поврзана со органскиот процес и кружниот тек на животот на земјата. Ова значи дека земјоделството има пресудна улога во искористувањето на биолошките ресурси со кои располага.</a:t>
            </a:r>
          </a:p>
          <a:p>
            <a:endParaRPr lang="mk-MK" noProof="0" dirty="0"/>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lang="mk-MK" noProof="0" dirty="0"/>
              <a:t>За</a:t>
            </a:r>
            <a:r>
              <a:rPr lang="mk-MK" baseline="0" noProof="0" dirty="0"/>
              <a:t> </a:t>
            </a:r>
            <a:r>
              <a:rPr lang="mk-MK" noProof="0" dirty="0"/>
              <a:t>да создадат храна, земјоделските практики создаваат истовремено намерни производи (пр. овошје и зеленчук) и индиректен отпад (пр. кори од портокал и </a:t>
            </a:r>
            <a:r>
              <a:rPr lang="mk-MK" noProof="0" dirty="0">
                <a:solidFill>
                  <a:sysClr val="windowText" lastClr="000000">
                    <a:lumMod val="75000"/>
                    <a:lumOff val="25000"/>
                  </a:sysClr>
                </a:solidFill>
                <a:latin typeface="Trebuchet MS" panose="020B0603020202020204"/>
              </a:rPr>
              <a:t>слама од пченица</a:t>
            </a:r>
            <a:r>
              <a:rPr lang="mk-MK" noProof="0" dirty="0"/>
              <a:t>).</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lang="mk-MK" noProof="0" dirty="0">
              <a:solidFill>
                <a:sysClr val="windowText" lastClr="000000">
                  <a:lumMod val="75000"/>
                  <a:lumOff val="25000"/>
                </a:sysClr>
              </a:solidFill>
              <a:latin typeface="Trebuchet MS" panose="020B0603020202020204"/>
            </a:endParaRPr>
          </a:p>
          <a:p>
            <a:r>
              <a:rPr lang="mk-MK" noProof="0" dirty="0"/>
              <a:t>Централната тема на биоекономијата бара од нас да го разгледаме начинот на преработка на одредени производи и како можеме да го зголемиме потенцијалот на ресурсите што ги содржат. Земјоделските остатоци се еден од начините за додавање вредност на веќе експлоатираните ресурси.</a:t>
            </a:r>
          </a:p>
          <a:p>
            <a:endParaRPr lang="mk-MK"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mk-MK" b="1" noProof="0" dirty="0"/>
              <a:t>Литература:</a:t>
            </a:r>
          </a:p>
          <a:p>
            <a:endParaRPr lang="mk-MK" noProof="0" dirty="0"/>
          </a:p>
          <a:p>
            <a:r>
              <a:rPr lang="mk-MK" sz="1200" b="0" i="0" kern="1200" noProof="0" dirty="0" err="1">
                <a:solidFill>
                  <a:schemeClr val="tx1"/>
                </a:solidFill>
                <a:effectLst/>
                <a:latin typeface="+mn-lt"/>
                <a:ea typeface="+mn-ea"/>
                <a:cs typeface="+mn-cs"/>
              </a:rPr>
              <a:t>Biovale</a:t>
            </a:r>
            <a:r>
              <a:rPr lang="mk-MK" sz="1200" b="0" i="0" kern="1200" noProof="0" dirty="0">
                <a:solidFill>
                  <a:schemeClr val="tx1"/>
                </a:solidFill>
                <a:effectLst/>
                <a:latin typeface="+mn-lt"/>
                <a:ea typeface="+mn-ea"/>
                <a:cs typeface="+mn-cs"/>
              </a:rPr>
              <a:t>. 2020. </a:t>
            </a:r>
            <a:r>
              <a:rPr lang="mk-MK" sz="1200" b="0" i="1" kern="1200" noProof="0" dirty="0" err="1">
                <a:solidFill>
                  <a:schemeClr val="tx1"/>
                </a:solidFill>
                <a:effectLst/>
                <a:latin typeface="+mn-lt"/>
                <a:ea typeface="+mn-ea"/>
                <a:cs typeface="+mn-cs"/>
              </a:rPr>
              <a:t>The</a:t>
            </a:r>
            <a:r>
              <a:rPr lang="mk-MK" sz="1200" b="0" i="1" kern="1200" noProof="0" dirty="0">
                <a:solidFill>
                  <a:schemeClr val="tx1"/>
                </a:solidFill>
                <a:effectLst/>
                <a:latin typeface="+mn-lt"/>
                <a:ea typeface="+mn-ea"/>
                <a:cs typeface="+mn-cs"/>
              </a:rPr>
              <a:t> Bioeconomy</a:t>
            </a:r>
            <a:r>
              <a:rPr lang="mk-MK" sz="1200" b="0" i="0" kern="1200" noProof="0" dirty="0">
                <a:solidFill>
                  <a:schemeClr val="tx1"/>
                </a:solidFill>
                <a:effectLst/>
                <a:latin typeface="+mn-lt"/>
                <a:ea typeface="+mn-ea"/>
                <a:cs typeface="+mn-cs"/>
              </a:rPr>
              <a:t>. https://www.biovale.org/the-bioeconomy/</a:t>
            </a:r>
          </a:p>
        </p:txBody>
      </p:sp>
      <p:sp>
        <p:nvSpPr>
          <p:cNvPr id="4" name="Slide Number Placeholder 3"/>
          <p:cNvSpPr>
            <a:spLocks noGrp="1"/>
          </p:cNvSpPr>
          <p:nvPr>
            <p:ph type="sldNum" sz="quarter" idx="5"/>
          </p:nvPr>
        </p:nvSpPr>
        <p:spPr/>
        <p:txBody>
          <a:bodyPr/>
          <a:lstStyle/>
          <a:p>
            <a:fld id="{F4B9ABF1-A5E8-FF4C-953A-B9DDF0BF59CB}" type="slidenum">
              <a:rPr lang="de-DE" smtClean="0"/>
              <a:t>9</a:t>
            </a:fld>
            <a:endParaRPr lang="de-DE"/>
          </a:p>
        </p:txBody>
      </p:sp>
    </p:spTree>
    <p:extLst>
      <p:ext uri="{BB962C8B-B14F-4D97-AF65-F5344CB8AC3E}">
        <p14:creationId xmlns:p14="http://schemas.microsoft.com/office/powerpoint/2010/main" val="4199540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BB6862A-810B-F147-9F16-466B1301152E}" type="datetimeFigureOut">
              <a:rPr lang="de-DE" smtClean="0"/>
              <a:t>29.01.21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55031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BB6862A-810B-F147-9F16-466B1301152E}" type="datetimeFigureOut">
              <a:rPr lang="de-DE" smtClean="0"/>
              <a:t>29.01.21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6128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BB6862A-810B-F147-9F16-466B1301152E}" type="datetimeFigureOut">
              <a:rPr lang="de-DE" smtClean="0"/>
              <a:t>29.01.21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413963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30430-5261-0B44-BC17-AF2B392D3D1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8ADBDC5-09BB-5441-828B-0944121CA7E7}"/>
              </a:ext>
            </a:extLst>
          </p:cNvPr>
          <p:cNvSpPr>
            <a:spLocks noGrp="1"/>
          </p:cNvSpPr>
          <p:nvPr>
            <p:ph type="dt" sz="half" idx="10"/>
          </p:nvPr>
        </p:nvSpPr>
        <p:spPr/>
        <p:txBody>
          <a:bodyPr/>
          <a:lstStyle/>
          <a:p>
            <a:fld id="{0BB6862A-810B-F147-9F16-466B1301152E}" type="datetimeFigureOut">
              <a:rPr lang="de-DE" smtClean="0"/>
              <a:t>29.01.21</a:t>
            </a:fld>
            <a:endParaRPr lang="de-DE"/>
          </a:p>
        </p:txBody>
      </p:sp>
      <p:sp>
        <p:nvSpPr>
          <p:cNvPr id="4" name="Fußzeilenplatzhalter 3">
            <a:extLst>
              <a:ext uri="{FF2B5EF4-FFF2-40B4-BE49-F238E27FC236}">
                <a16:creationId xmlns:a16="http://schemas.microsoft.com/office/drawing/2014/main" id="{B61FDA93-8D01-4D42-AA75-015F0EB138B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FC604E3-4557-A04B-BF17-6EAA528A5A98}"/>
              </a:ext>
            </a:extLst>
          </p:cNvPr>
          <p:cNvSpPr>
            <a:spLocks noGrp="1"/>
          </p:cNvSpPr>
          <p:nvPr>
            <p:ph type="sldNum" sz="quarter" idx="12"/>
          </p:nvPr>
        </p:nvSpPr>
        <p:spPr/>
        <p:txBody>
          <a:bodyPr/>
          <a:lstStyle/>
          <a:p>
            <a:fld id="{EC26C995-391B-2840-AEE5-46B20E750235}" type="slidenum">
              <a:rPr lang="de-DE" smtClean="0"/>
              <a:t>‹#›</a:t>
            </a:fld>
            <a:endParaRPr lang="de-DE"/>
          </a:p>
        </p:txBody>
      </p:sp>
      <p:sp>
        <p:nvSpPr>
          <p:cNvPr id="7" name="Bildplatzhalter 6">
            <a:extLst>
              <a:ext uri="{FF2B5EF4-FFF2-40B4-BE49-F238E27FC236}">
                <a16:creationId xmlns:a16="http://schemas.microsoft.com/office/drawing/2014/main" id="{FCDACDCF-9AAF-174F-845E-0A0CEA63FF05}"/>
              </a:ext>
            </a:extLst>
          </p:cNvPr>
          <p:cNvSpPr>
            <a:spLocks noGrp="1"/>
          </p:cNvSpPr>
          <p:nvPr>
            <p:ph type="pic" sz="quarter" idx="13" hasCustomPrompt="1"/>
          </p:nvPr>
        </p:nvSpPr>
        <p:spPr>
          <a:xfrm>
            <a:off x="6824663" y="2063750"/>
            <a:ext cx="4616450" cy="3378200"/>
          </a:xfrm>
        </p:spPr>
        <p:txBody>
          <a:bodyPr/>
          <a:lstStyle/>
          <a:p>
            <a:r>
              <a:rPr lang="de-DE" dirty="0"/>
              <a:t>Picture</a:t>
            </a:r>
          </a:p>
        </p:txBody>
      </p:sp>
    </p:spTree>
    <p:extLst>
      <p:ext uri="{BB962C8B-B14F-4D97-AF65-F5344CB8AC3E}">
        <p14:creationId xmlns:p14="http://schemas.microsoft.com/office/powerpoint/2010/main" val="70893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BB6862A-810B-F147-9F16-466B1301152E}" type="datetimeFigureOut">
              <a:rPr lang="de-DE" smtClean="0"/>
              <a:t>29.01.21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51379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BB6862A-810B-F147-9F16-466B1301152E}" type="datetimeFigureOut">
              <a:rPr lang="de-DE" smtClean="0"/>
              <a:t>29.01.21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55357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BB6862A-810B-F147-9F16-466B1301152E}" type="datetimeFigureOut">
              <a:rPr lang="de-DE" smtClean="0"/>
              <a:t>29.01.21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92937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BB6862A-810B-F147-9F16-466B1301152E}" type="datetimeFigureOut">
              <a:rPr lang="de-DE" smtClean="0"/>
              <a:t>29.01.21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20412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0BB6862A-810B-F147-9F16-466B1301152E}" type="datetimeFigureOut">
              <a:rPr lang="de-DE" smtClean="0"/>
              <a:t>29.01.21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28185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6862A-810B-F147-9F16-466B1301152E}" type="datetimeFigureOut">
              <a:rPr lang="de-DE" smtClean="0"/>
              <a:t>29.01.21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55852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0BB6862A-810B-F147-9F16-466B1301152E}" type="datetimeFigureOut">
              <a:rPr lang="de-DE" smtClean="0"/>
              <a:t>29.01.21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68802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0BB6862A-810B-F147-9F16-466B1301152E}" type="datetimeFigureOut">
              <a:rPr lang="de-DE" smtClean="0"/>
              <a:t>29.01.21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262845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6862A-810B-F147-9F16-466B1301152E}" type="datetimeFigureOut">
              <a:rPr lang="de-DE" smtClean="0"/>
              <a:t>29.01.21</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6C995-391B-2840-AEE5-46B20E750235}" type="slidenum">
              <a:rPr lang="de-DE" smtClean="0"/>
              <a:t>‹#›</a:t>
            </a:fld>
            <a:endParaRPr lang="de-DE"/>
          </a:p>
        </p:txBody>
      </p:sp>
    </p:spTree>
    <p:extLst>
      <p:ext uri="{BB962C8B-B14F-4D97-AF65-F5344CB8AC3E}">
        <p14:creationId xmlns:p14="http://schemas.microsoft.com/office/powerpoint/2010/main" val="34995588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s://youtu.be/JfLNRr2lFcg?list=UUY-frt3uTqgVZW-DLjoo5bA" TargetMode="External"/><Relationship Id="rId2" Type="http://schemas.openxmlformats.org/officeDocument/2006/relationships/slideLayout" Target="../slideLayouts/slideLayout2.xml"/><Relationship Id="rId1" Type="http://schemas.openxmlformats.org/officeDocument/2006/relationships/video" Target="https://www.youtube.com/embed/JfLNRr2lFcg?feature=oembed" TargetMode="External"/><Relationship Id="rId6" Type="http://schemas.openxmlformats.org/officeDocument/2006/relationships/image" Target="../media/image26.jpeg"/><Relationship Id="rId5" Type="http://schemas.openxmlformats.org/officeDocument/2006/relationships/image" Target="../media/image16.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hyperlink" Target="https://be-rural.eu/innovation-regions/"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RfRN_hHeIKk?feature=oembed" TargetMode="External"/><Relationship Id="rId6" Type="http://schemas.openxmlformats.org/officeDocument/2006/relationships/image" Target="../media/image6.png"/><Relationship Id="rId5" Type="http://schemas.openxmlformats.org/officeDocument/2006/relationships/hyperlink" Target="https://www.youtube.com/watch?v=RfRN_hHeIKk"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c.europa.eu/knowledge4policy/glossary/feedstock_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4100891" y="1433286"/>
            <a:ext cx="7129536" cy="1200329"/>
          </a:xfrm>
          <a:prstGeom prst="rect">
            <a:avLst/>
          </a:prstGeom>
          <a:noFill/>
        </p:spPr>
        <p:txBody>
          <a:bodyPr wrap="square" rtlCol="0" anchor="t">
            <a:spAutoFit/>
          </a:bodyPr>
          <a:lstStyle/>
          <a:p>
            <a:r>
              <a:rPr lang="mk-MK" sz="3600" dirty="0">
                <a:solidFill>
                  <a:srgbClr val="FFED00"/>
                </a:solidFill>
              </a:rPr>
              <a:t>Земјоделството и биоекономијата</a:t>
            </a:r>
            <a:br>
              <a:rPr lang="en-GB" sz="3600" dirty="0">
                <a:solidFill>
                  <a:srgbClr val="FFED00"/>
                </a:solidFill>
              </a:rPr>
            </a:br>
            <a:endParaRPr lang="en-GB" sz="3600" dirty="0">
              <a:solidFill>
                <a:srgbClr val="FFED00"/>
              </a:solidFill>
              <a:latin typeface="Roboto" panose="02000000000000000000" pitchFamily="2" charset="0"/>
              <a:ea typeface="Roboto" panose="02000000000000000000" pitchFamily="2"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Textfeld 2">
            <a:extLst>
              <a:ext uri="{FF2B5EF4-FFF2-40B4-BE49-F238E27FC236}">
                <a16:creationId xmlns:a16="http://schemas.microsoft.com/office/drawing/2014/main" id="{6C3DD885-330E-6B46-BABD-B7F8FC9924B9}"/>
              </a:ext>
            </a:extLst>
          </p:cNvPr>
          <p:cNvSpPr txBox="1"/>
          <p:nvPr/>
        </p:nvSpPr>
        <p:spPr>
          <a:xfrm>
            <a:off x="3652459" y="6192898"/>
            <a:ext cx="4013200" cy="307777"/>
          </a:xfrm>
          <a:prstGeom prst="rect">
            <a:avLst/>
          </a:prstGeom>
          <a:noFill/>
        </p:spPr>
        <p:txBody>
          <a:bodyPr wrap="square" rtlCol="0" anchor="b">
            <a:spAutoFit/>
          </a:bodyPr>
          <a:lstStyle/>
          <a:p>
            <a:r>
              <a:rPr lang="ru-RU" sz="1400" dirty="0">
                <a:solidFill>
                  <a:schemeClr val="bg1"/>
                </a:solidFill>
                <a:latin typeface="Roboto" panose="02000000000000000000" pitchFamily="2" charset="0"/>
                <a:ea typeface="Roboto" panose="02000000000000000000" pitchFamily="2" charset="0"/>
                <a:cs typeface="Arial" panose="020B0604020202020204" pitchFamily="34" charset="0"/>
              </a:rPr>
              <a:t>Име на предавач</a:t>
            </a:r>
            <a:r>
              <a:rPr lang="en-GB" sz="1400" dirty="0">
                <a:solidFill>
                  <a:schemeClr val="bg1"/>
                </a:solidFill>
                <a:latin typeface="Roboto" panose="02000000000000000000" pitchFamily="2" charset="0"/>
                <a:ea typeface="Roboto" panose="02000000000000000000" pitchFamily="2" charset="0"/>
                <a:cs typeface="Arial" panose="020B0604020202020204" pitchFamily="34" charset="0"/>
              </a:rPr>
              <a:t> </a:t>
            </a:r>
          </a:p>
        </p:txBody>
      </p:sp>
      <p:pic>
        <p:nvPicPr>
          <p:cNvPr id="12"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9318" y="3492826"/>
            <a:ext cx="9052682" cy="2342748"/>
          </a:xfrm>
          <a:prstGeom prst="rect">
            <a:avLst/>
          </a:prstGeom>
        </p:spPr>
      </p:pic>
    </p:spTree>
    <p:extLst>
      <p:ext uri="{BB962C8B-B14F-4D97-AF65-F5344CB8AC3E}">
        <p14:creationId xmlns:p14="http://schemas.microsoft.com/office/powerpoint/2010/main" val="301993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1113322"/>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282269" y="159214"/>
            <a:ext cx="5446717" cy="954107"/>
          </a:xfrm>
          <a:prstGeom prst="rect">
            <a:avLst/>
          </a:prstGeom>
          <a:noFill/>
        </p:spPr>
        <p:txBody>
          <a:bodyPr wrap="square" rtlCol="0">
            <a:spAutoFit/>
          </a:bodyPr>
          <a:lstStyle/>
          <a:p>
            <a:r>
              <a:rPr lang="ru-RU" sz="2800" b="1" spc="100" dirty="0">
                <a:solidFill>
                  <a:schemeClr val="bg1"/>
                </a:solidFill>
                <a:latin typeface="Roboto" panose="02000000000000000000" pitchFamily="2" charset="0"/>
                <a:ea typeface="Roboto" panose="02000000000000000000" pitchFamily="2" charset="0"/>
                <a:cs typeface="Arial" panose="020B0604020202020204" pitchFamily="34" charset="0"/>
              </a:rPr>
              <a:t>Зошто е биоекономијата важна за земјоделството?</a:t>
            </a:r>
            <a:endParaRPr lang="en-GB" sz="28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55870" cy="1085045"/>
          </a:xfrm>
          <a:prstGeom prst="rect">
            <a:avLst/>
          </a:prstGeom>
        </p:spPr>
      </p:pic>
      <p:sp>
        <p:nvSpPr>
          <p:cNvPr id="9" name="Content Placeholder 2">
            <a:extLst>
              <a:ext uri="{FF2B5EF4-FFF2-40B4-BE49-F238E27FC236}">
                <a16:creationId xmlns:a16="http://schemas.microsoft.com/office/drawing/2014/main" id="{6DFA9238-5CBF-4BF6-9882-12875A60DD3F}"/>
              </a:ext>
            </a:extLst>
          </p:cNvPr>
          <p:cNvSpPr txBox="1">
            <a:spLocks/>
          </p:cNvSpPr>
          <p:nvPr/>
        </p:nvSpPr>
        <p:spPr>
          <a:xfrm>
            <a:off x="366254" y="2314278"/>
            <a:ext cx="5446717" cy="37905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90C226"/>
              </a:buClr>
              <a:defRPr/>
            </a:pPr>
            <a:r>
              <a:rPr lang="ru-RU" dirty="0">
                <a:solidFill>
                  <a:sysClr val="windowText" lastClr="000000">
                    <a:lumMod val="75000"/>
                    <a:lumOff val="25000"/>
                  </a:sysClr>
                </a:solidFill>
                <a:latin typeface="Trebuchet MS" panose="020B0603020202020204"/>
              </a:rPr>
              <a:t>Зголемени предизвици за земјоделците:</a:t>
            </a:r>
          </a:p>
          <a:p>
            <a:pPr lvl="0">
              <a:buClr>
                <a:srgbClr val="90C226"/>
              </a:buClr>
              <a:defRPr/>
            </a:pPr>
            <a:r>
              <a:rPr lang="ru-RU" dirty="0">
                <a:solidFill>
                  <a:sysClr val="windowText" lastClr="000000">
                    <a:lumMod val="75000"/>
                    <a:lumOff val="25000"/>
                  </a:sysClr>
                </a:solidFill>
                <a:latin typeface="Trebuchet MS" panose="020B0603020202020204"/>
              </a:rPr>
              <a:t>Потреба за диверзификација</a:t>
            </a:r>
          </a:p>
          <a:p>
            <a:pPr lvl="0">
              <a:buClr>
                <a:srgbClr val="90C226"/>
              </a:buClr>
              <a:defRPr/>
            </a:pPr>
            <a:r>
              <a:rPr lang="ru-RU" dirty="0">
                <a:solidFill>
                  <a:sysClr val="windowText" lastClr="000000">
                    <a:lumMod val="75000"/>
                    <a:lumOff val="25000"/>
                  </a:sysClr>
                </a:solidFill>
                <a:latin typeface="Trebuchet MS" panose="020B0603020202020204"/>
              </a:rPr>
              <a:t>Пораст на конкуренцијата</a:t>
            </a:r>
          </a:p>
          <a:p>
            <a:pPr lvl="0">
              <a:buClr>
                <a:srgbClr val="90C226"/>
              </a:buClr>
              <a:defRPr/>
            </a:pPr>
            <a:r>
              <a:rPr lang="ru-RU" dirty="0">
                <a:solidFill>
                  <a:sysClr val="windowText" lastClr="000000">
                    <a:lumMod val="75000"/>
                    <a:lumOff val="25000"/>
                  </a:sysClr>
                </a:solidFill>
                <a:latin typeface="Trebuchet MS" panose="020B0603020202020204"/>
              </a:rPr>
              <a:t>Климатски промени</a:t>
            </a:r>
          </a:p>
          <a:p>
            <a:pPr lvl="0">
              <a:buClr>
                <a:srgbClr val="90C226"/>
              </a:buClr>
              <a:defRPr/>
            </a:pPr>
            <a:r>
              <a:rPr lang="ru-RU" dirty="0">
                <a:solidFill>
                  <a:sysClr val="windowText" lastClr="000000">
                    <a:lumMod val="75000"/>
                    <a:lumOff val="25000"/>
                  </a:sysClr>
                </a:solidFill>
                <a:latin typeface="Trebuchet MS" panose="020B0603020202020204"/>
              </a:rPr>
              <a:t>Промена на навиките во исхраната</a:t>
            </a:r>
          </a:p>
          <a:p>
            <a:pPr lvl="0">
              <a:buClr>
                <a:srgbClr val="90C226"/>
              </a:buClr>
              <a:defRPr/>
            </a:pPr>
            <a:r>
              <a:rPr lang="ru-RU" dirty="0">
                <a:solidFill>
                  <a:sysClr val="windowText" lastClr="000000">
                    <a:lumMod val="75000"/>
                    <a:lumOff val="25000"/>
                  </a:sysClr>
                </a:solidFill>
                <a:latin typeface="Trebuchet MS" panose="020B0603020202020204"/>
              </a:rPr>
              <a:t>Биоекономијата како можност да се исполнат овие предизвици</a:t>
            </a:r>
          </a:p>
        </p:txBody>
      </p:sp>
      <p:pic>
        <p:nvPicPr>
          <p:cNvPr id="11" name="Content Placeholder 4">
            <a:extLst>
              <a:ext uri="{FF2B5EF4-FFF2-40B4-BE49-F238E27FC236}">
                <a16:creationId xmlns:a16="http://schemas.microsoft.com/office/drawing/2014/main" id="{FF4A0B0F-D0AB-4C03-8464-31AD40F3EF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6282268" y="1631379"/>
            <a:ext cx="4884347" cy="4295037"/>
          </a:xfrm>
          <a:prstGeom prst="rect">
            <a:avLst/>
          </a:prstGeom>
        </p:spPr>
      </p:pic>
      <p:sp>
        <p:nvSpPr>
          <p:cNvPr id="3" name="TextBox 2">
            <a:extLst>
              <a:ext uri="{FF2B5EF4-FFF2-40B4-BE49-F238E27FC236}">
                <a16:creationId xmlns:a16="http://schemas.microsoft.com/office/drawing/2014/main" id="{CAC0F1D5-7EDF-4D24-ACEB-6FA6C50A34B5}"/>
              </a:ext>
            </a:extLst>
          </p:cNvPr>
          <p:cNvSpPr txBox="1"/>
          <p:nvPr/>
        </p:nvSpPr>
        <p:spPr>
          <a:xfrm>
            <a:off x="6282269" y="5926416"/>
            <a:ext cx="4884346" cy="369332"/>
          </a:xfrm>
          <a:prstGeom prst="rect">
            <a:avLst/>
          </a:prstGeom>
          <a:noFill/>
        </p:spPr>
        <p:txBody>
          <a:bodyPr wrap="square" rtlCol="0">
            <a:spAutoFit/>
          </a:bodyPr>
          <a:lstStyle/>
          <a:p>
            <a:r>
              <a:rPr lang="mk-MK" dirty="0"/>
              <a:t>Македонски земјоделец (</a:t>
            </a:r>
            <a:r>
              <a:rPr lang="mk-MK" dirty="0" err="1"/>
              <a:t>Vittuari</a:t>
            </a:r>
            <a:r>
              <a:rPr lang="mk-MK" dirty="0"/>
              <a:t>, 2011)</a:t>
            </a:r>
          </a:p>
        </p:txBody>
      </p:sp>
    </p:spTree>
    <p:extLst>
      <p:ext uri="{BB962C8B-B14F-4D97-AF65-F5344CB8AC3E}">
        <p14:creationId xmlns:p14="http://schemas.microsoft.com/office/powerpoint/2010/main" val="81402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06886" y="-2"/>
            <a:ext cx="6085113"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268589" y="2201284"/>
            <a:ext cx="4931037" cy="3077766"/>
          </a:xfrm>
          <a:prstGeom prst="rect">
            <a:avLst/>
          </a:prstGeom>
          <a:noFill/>
        </p:spPr>
        <p:txBody>
          <a:bodyPr wrap="square" rtlCol="0" anchor="t">
            <a:spAutoFit/>
          </a:bodyPr>
          <a:lstStyle/>
          <a:p>
            <a:pPr marL="342900" lvl="0" indent="-342900">
              <a:spcBef>
                <a:spcPts val="1000"/>
              </a:spcBef>
              <a:buClr>
                <a:srgbClr val="90C226"/>
              </a:buClr>
              <a:buSzPct val="80000"/>
              <a:buFont typeface="Wingdings 3" charset="2"/>
              <a:buChar char=""/>
            </a:pPr>
            <a:r>
              <a:rPr lang="ru-RU" dirty="0">
                <a:latin typeface="Trebuchet MS" panose="020B0603020202020204"/>
              </a:rPr>
              <a:t>ЦОР</a:t>
            </a:r>
            <a:r>
              <a:rPr lang="en-US" dirty="0">
                <a:latin typeface="Trebuchet MS" panose="020B0603020202020204"/>
              </a:rPr>
              <a:t> 1: </a:t>
            </a:r>
            <a:r>
              <a:rPr lang="ru-RU" dirty="0">
                <a:latin typeface="Trebuchet MS" panose="020B0603020202020204"/>
              </a:rPr>
              <a:t>Нема сиромаштија</a:t>
            </a:r>
            <a:endParaRPr lang="en-US" dirty="0">
              <a:latin typeface="Trebuchet MS" panose="020B0603020202020204"/>
            </a:endParaRPr>
          </a:p>
          <a:p>
            <a:pPr marL="342900" lvl="0" indent="-342900">
              <a:spcBef>
                <a:spcPts val="1000"/>
              </a:spcBef>
              <a:buClr>
                <a:srgbClr val="90C226"/>
              </a:buClr>
              <a:buSzPct val="80000"/>
              <a:buFont typeface="Wingdings 3" charset="2"/>
              <a:buChar char=""/>
            </a:pPr>
            <a:r>
              <a:rPr lang="ru-RU" dirty="0">
                <a:latin typeface="Trebuchet MS" panose="020B0603020202020204"/>
              </a:rPr>
              <a:t>ЦОР</a:t>
            </a:r>
            <a:r>
              <a:rPr lang="en-US" dirty="0">
                <a:latin typeface="Trebuchet MS" panose="020B0603020202020204"/>
              </a:rPr>
              <a:t> 2: </a:t>
            </a:r>
            <a:r>
              <a:rPr lang="ru-RU" dirty="0">
                <a:latin typeface="Trebuchet MS" panose="020B0603020202020204"/>
              </a:rPr>
              <a:t>Нема глад</a:t>
            </a:r>
            <a:endParaRPr lang="en-US" dirty="0">
              <a:latin typeface="Trebuchet MS" panose="020B0603020202020204"/>
            </a:endParaRPr>
          </a:p>
          <a:p>
            <a:pPr marL="342900" lvl="0" indent="-342900">
              <a:spcBef>
                <a:spcPts val="1000"/>
              </a:spcBef>
              <a:buClr>
                <a:srgbClr val="90C226"/>
              </a:buClr>
              <a:buSzPct val="80000"/>
              <a:buFont typeface="Wingdings 3" charset="2"/>
              <a:buChar char=""/>
            </a:pPr>
            <a:r>
              <a:rPr lang="ru-RU" dirty="0">
                <a:latin typeface="Trebuchet MS" panose="020B0603020202020204"/>
              </a:rPr>
              <a:t>ЦОР</a:t>
            </a:r>
            <a:r>
              <a:rPr lang="en-US" dirty="0">
                <a:latin typeface="Trebuchet MS" panose="020B0603020202020204"/>
              </a:rPr>
              <a:t> 6: </a:t>
            </a:r>
            <a:r>
              <a:rPr lang="ru-RU" dirty="0">
                <a:latin typeface="Trebuchet MS" panose="020B0603020202020204"/>
              </a:rPr>
              <a:t>Чиста вода и санитарни услови</a:t>
            </a:r>
            <a:endParaRPr lang="en-US" dirty="0">
              <a:latin typeface="Trebuchet MS" panose="020B0603020202020204"/>
            </a:endParaRPr>
          </a:p>
          <a:p>
            <a:pPr marL="342900" lvl="0" indent="-342900">
              <a:spcBef>
                <a:spcPts val="1000"/>
              </a:spcBef>
              <a:buClr>
                <a:srgbClr val="90C226"/>
              </a:buClr>
              <a:buSzPct val="80000"/>
              <a:buFont typeface="Wingdings 3" charset="2"/>
              <a:buChar char=""/>
            </a:pPr>
            <a:r>
              <a:rPr lang="ru-RU" dirty="0">
                <a:latin typeface="Trebuchet MS" panose="020B0603020202020204"/>
              </a:rPr>
              <a:t>ЦОР</a:t>
            </a:r>
            <a:r>
              <a:rPr lang="en-US" dirty="0">
                <a:latin typeface="Trebuchet MS" panose="020B0603020202020204"/>
              </a:rPr>
              <a:t> 7: </a:t>
            </a:r>
            <a:r>
              <a:rPr lang="ru-RU" dirty="0">
                <a:latin typeface="Trebuchet MS" panose="020B0603020202020204"/>
              </a:rPr>
              <a:t>Обновлива и достапна енергија</a:t>
            </a:r>
            <a:endParaRPr lang="en-US" dirty="0">
              <a:latin typeface="Trebuchet MS" panose="020B0603020202020204"/>
            </a:endParaRPr>
          </a:p>
          <a:p>
            <a:pPr marL="342900" lvl="0" indent="-342900">
              <a:spcBef>
                <a:spcPts val="1000"/>
              </a:spcBef>
              <a:buClr>
                <a:srgbClr val="90C226"/>
              </a:buClr>
              <a:buSzPct val="80000"/>
              <a:buFont typeface="Wingdings 3" charset="2"/>
              <a:buChar char=""/>
            </a:pPr>
            <a:r>
              <a:rPr lang="ru-RU" dirty="0">
                <a:latin typeface="Trebuchet MS" panose="020B0603020202020204"/>
              </a:rPr>
              <a:t>ЦОР</a:t>
            </a:r>
            <a:r>
              <a:rPr lang="en-US" dirty="0">
                <a:latin typeface="Trebuchet MS" panose="020B0603020202020204"/>
              </a:rPr>
              <a:t> 12: </a:t>
            </a:r>
            <a:r>
              <a:rPr lang="ru-RU" dirty="0">
                <a:latin typeface="Trebuchet MS" panose="020B0603020202020204"/>
              </a:rPr>
              <a:t>Одговорна потрошувачка и производство</a:t>
            </a:r>
            <a:endParaRPr lang="en-US" dirty="0">
              <a:latin typeface="Trebuchet MS" panose="020B0603020202020204"/>
            </a:endParaRPr>
          </a:p>
          <a:p>
            <a:pPr marL="342900" lvl="0" indent="-342900">
              <a:spcBef>
                <a:spcPts val="1000"/>
              </a:spcBef>
              <a:buClr>
                <a:srgbClr val="90C226"/>
              </a:buClr>
              <a:buSzPct val="80000"/>
              <a:buFont typeface="Wingdings 3" charset="2"/>
              <a:buChar char=""/>
            </a:pPr>
            <a:r>
              <a:rPr lang="ru-RU" dirty="0">
                <a:latin typeface="Trebuchet MS" panose="020B0603020202020204"/>
              </a:rPr>
              <a:t>ЦОР</a:t>
            </a:r>
            <a:r>
              <a:rPr lang="en-US" dirty="0">
                <a:latin typeface="Trebuchet MS" panose="020B0603020202020204"/>
              </a:rPr>
              <a:t> 13: </a:t>
            </a:r>
            <a:r>
              <a:rPr lang="ru-RU" dirty="0">
                <a:latin typeface="Trebuchet MS" panose="020B0603020202020204"/>
              </a:rPr>
              <a:t> Преземање мерки за климата</a:t>
            </a:r>
          </a:p>
          <a:p>
            <a:pPr marL="342900" lvl="0" indent="-342900">
              <a:spcBef>
                <a:spcPts val="1000"/>
              </a:spcBef>
              <a:buClr>
                <a:srgbClr val="90C226"/>
              </a:buClr>
              <a:buSzPct val="80000"/>
              <a:buFont typeface="Wingdings 3" charset="2"/>
              <a:buChar char=""/>
            </a:pPr>
            <a:r>
              <a:rPr lang="ru-RU" dirty="0">
                <a:latin typeface="Trebuchet MS" panose="020B0603020202020204"/>
              </a:rPr>
              <a:t>ЦОР</a:t>
            </a:r>
            <a:r>
              <a:rPr lang="en-US" dirty="0">
                <a:latin typeface="Trebuchet MS" panose="020B0603020202020204"/>
              </a:rPr>
              <a:t> 15: </a:t>
            </a:r>
            <a:r>
              <a:rPr lang="ru-RU" dirty="0">
                <a:latin typeface="Trebuchet MS" panose="020B0603020202020204"/>
              </a:rPr>
              <a:t>Живот на земјата</a:t>
            </a:r>
            <a:endParaRPr lang="en-US" dirty="0">
              <a:latin typeface="Trebuchet MS" panose="020B0603020202020204"/>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762610" y="335115"/>
            <a:ext cx="5804482" cy="615553"/>
          </a:xfrm>
          <a:prstGeom prst="rect">
            <a:avLst/>
          </a:prstGeom>
          <a:noFill/>
        </p:spPr>
        <p:txBody>
          <a:bodyPr wrap="square" rtlCol="0">
            <a:spAutoFit/>
          </a:bodyPr>
          <a:lstStyle/>
          <a:p>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Земјоделството и ЦОР</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0"/>
            <a:ext cx="6106886" cy="1076411"/>
          </a:xfrm>
          <a:prstGeom prst="rect">
            <a:avLst/>
          </a:prstGeom>
        </p:spPr>
      </p:pic>
      <p:sp>
        <p:nvSpPr>
          <p:cNvPr id="9" name="Rechteck 8">
            <a:extLst>
              <a:ext uri="{FF2B5EF4-FFF2-40B4-BE49-F238E27FC236}">
                <a16:creationId xmlns:a16="http://schemas.microsoft.com/office/drawing/2014/main" id="{F696A0B2-9588-9440-9A8F-A1AE5DD09EAD}"/>
              </a:ext>
            </a:extLst>
          </p:cNvPr>
          <p:cNvSpPr/>
          <p:nvPr/>
        </p:nvSpPr>
        <p:spPr>
          <a:xfrm>
            <a:off x="6155870" y="1557337"/>
            <a:ext cx="5304293" cy="4510717"/>
          </a:xfrm>
          <a:prstGeom prst="rect">
            <a:avLst/>
          </a:prstGeom>
          <a:solidFill>
            <a:srgbClr val="FABA00">
              <a:alpha val="1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1" name="Textfeld 10">
            <a:extLst>
              <a:ext uri="{FF2B5EF4-FFF2-40B4-BE49-F238E27FC236}">
                <a16:creationId xmlns:a16="http://schemas.microsoft.com/office/drawing/2014/main" id="{2CEE3F43-1D49-AC41-9147-A5D867F350CA}"/>
              </a:ext>
            </a:extLst>
          </p:cNvPr>
          <p:cNvSpPr txBox="1"/>
          <p:nvPr/>
        </p:nvSpPr>
        <p:spPr>
          <a:xfrm>
            <a:off x="6613482" y="2155122"/>
            <a:ext cx="4325503" cy="892552"/>
          </a:xfrm>
          <a:prstGeom prst="rect">
            <a:avLst/>
          </a:prstGeom>
          <a:noFill/>
        </p:spPr>
        <p:txBody>
          <a:bodyPr wrap="square" rtlCol="0" anchor="t">
            <a:spAutoFit/>
          </a:bodyPr>
          <a:lstStyle/>
          <a:p>
            <a:pPr marL="285750" indent="-285750" algn="just">
              <a:spcAft>
                <a:spcPts val="2400"/>
              </a:spcAft>
              <a:buClr>
                <a:srgbClr val="C00000"/>
              </a:buClr>
              <a:buSzPct val="100000"/>
              <a:buFont typeface="Arial" panose="020B0604020202020204" pitchFamily="34" charset="0"/>
              <a:buChar char="•"/>
            </a:pPr>
            <a:endParaRPr lang="en-GB" sz="1600" dirty="0">
              <a:latin typeface="Roboto" panose="02000000000000000000" pitchFamily="2" charset="0"/>
              <a:ea typeface="Roboto" panose="02000000000000000000" pitchFamily="2" charset="0"/>
              <a:cs typeface="Arial" panose="020B0604020202020204" pitchFamily="34" charset="0"/>
            </a:endParaRPr>
          </a:p>
          <a:p>
            <a:pPr marL="285750" indent="-285750" algn="just">
              <a:spcAft>
                <a:spcPts val="2400"/>
              </a:spcAft>
              <a:buClr>
                <a:srgbClr val="C00000"/>
              </a:buClr>
              <a:buSzPct val="100000"/>
              <a:buFont typeface="Arial" panose="020B0604020202020204" pitchFamily="34" charset="0"/>
              <a:buChar char="•"/>
            </a:pPr>
            <a:endParaRPr lang="en-GB" sz="1600" dirty="0">
              <a:latin typeface="Roboto" panose="02000000000000000000" pitchFamily="2" charset="0"/>
              <a:ea typeface="Roboto" panose="02000000000000000000" pitchFamily="2" charset="0"/>
              <a:cs typeface="Arial" panose="020B0604020202020204" pitchFamily="34" charset="0"/>
            </a:endParaRPr>
          </a:p>
        </p:txBody>
      </p:sp>
      <p:pic>
        <p:nvPicPr>
          <p:cNvPr id="3" name="Picture 2">
            <a:extLst>
              <a:ext uri="{FF2B5EF4-FFF2-40B4-BE49-F238E27FC236}">
                <a16:creationId xmlns:a16="http://schemas.microsoft.com/office/drawing/2014/main" id="{AF235520-0984-4914-9B2F-C8A85263AC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8604" y="1239604"/>
            <a:ext cx="6035563" cy="4828450"/>
          </a:xfrm>
          <a:prstGeom prst="rect">
            <a:avLst/>
          </a:prstGeom>
        </p:spPr>
      </p:pic>
      <p:sp>
        <p:nvSpPr>
          <p:cNvPr id="5" name="TextBox 4">
            <a:extLst>
              <a:ext uri="{FF2B5EF4-FFF2-40B4-BE49-F238E27FC236}">
                <a16:creationId xmlns:a16="http://schemas.microsoft.com/office/drawing/2014/main" id="{EE39914F-2A39-42B2-986D-6B96014C31CD}"/>
              </a:ext>
            </a:extLst>
          </p:cNvPr>
          <p:cNvSpPr txBox="1"/>
          <p:nvPr/>
        </p:nvSpPr>
        <p:spPr>
          <a:xfrm>
            <a:off x="5199626" y="6068054"/>
            <a:ext cx="4931037" cy="369332"/>
          </a:xfrm>
          <a:prstGeom prst="rect">
            <a:avLst/>
          </a:prstGeom>
          <a:noFill/>
        </p:spPr>
        <p:txBody>
          <a:bodyPr wrap="square" rtlCol="0">
            <a:spAutoFit/>
          </a:bodyPr>
          <a:lstStyle/>
          <a:p>
            <a:r>
              <a:rPr lang="en-GB" dirty="0"/>
              <a:t>        </a:t>
            </a:r>
            <a:r>
              <a:rPr lang="ru-RU" b="1" dirty="0"/>
              <a:t>Извор:</a:t>
            </a:r>
            <a:r>
              <a:rPr lang="en-GB" b="1" dirty="0"/>
              <a:t> </a:t>
            </a:r>
            <a:r>
              <a:rPr lang="en-GB" dirty="0"/>
              <a:t>The Founder Institute (2019) </a:t>
            </a:r>
          </a:p>
        </p:txBody>
      </p:sp>
    </p:spTree>
    <p:extLst>
      <p:ext uri="{BB962C8B-B14F-4D97-AF65-F5344CB8AC3E}">
        <p14:creationId xmlns:p14="http://schemas.microsoft.com/office/powerpoint/2010/main" val="306405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31701" y="-1716"/>
            <a:ext cx="6036129" cy="1076410"/>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mk-MK" sz="3200"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303159" y="2918664"/>
            <a:ext cx="5803727" cy="3118803"/>
          </a:xfrm>
          <a:prstGeom prst="rect">
            <a:avLst/>
          </a:prstGeom>
          <a:noFill/>
        </p:spPr>
        <p:txBody>
          <a:bodyPr wrap="square" rtlCol="0" anchor="t">
            <a:spAutoFit/>
          </a:bodyPr>
          <a:lstStyle/>
          <a:p>
            <a:pPr marL="342900" lvl="0" indent="-342900">
              <a:spcBef>
                <a:spcPts val="1000"/>
              </a:spcBef>
              <a:buClr>
                <a:srgbClr val="90C226"/>
              </a:buClr>
              <a:buSzPct val="80000"/>
              <a:buFont typeface="Wingdings 3" charset="2"/>
              <a:buChar char=""/>
            </a:pPr>
            <a:r>
              <a:rPr lang="mk-MK" dirty="0">
                <a:latin typeface="Trebuchet MS" panose="020B0603020202020204"/>
              </a:rPr>
              <a:t>Секоја година, околу 8 милиони тони пластичен отпад се слева во океаните од крајбрежните нации (</a:t>
            </a:r>
            <a:r>
              <a:rPr lang="mk-MK" dirty="0" err="1">
                <a:latin typeface="Trebuchet MS" panose="020B0603020202020204"/>
              </a:rPr>
              <a:t>Parker</a:t>
            </a:r>
            <a:r>
              <a:rPr lang="mk-MK" dirty="0">
                <a:latin typeface="Trebuchet MS" panose="020B0603020202020204"/>
              </a:rPr>
              <a:t>, 2019). </a:t>
            </a:r>
          </a:p>
          <a:p>
            <a:pPr marL="342900" lvl="0" indent="-342900">
              <a:spcBef>
                <a:spcPts val="1000"/>
              </a:spcBef>
              <a:buClr>
                <a:srgbClr val="90C226"/>
              </a:buClr>
              <a:buSzPct val="80000"/>
              <a:buFont typeface="Wingdings 3" charset="2"/>
              <a:buChar char=""/>
            </a:pPr>
            <a:r>
              <a:rPr lang="mk-MK" dirty="0">
                <a:latin typeface="Trebuchet MS" panose="020B0603020202020204"/>
              </a:rPr>
              <a:t>FPC ™ е направен од 100% природни состојки од земјоделски нуспроизводи и може да се користи како „пластика“ со тековните методи на обликување на пластика (</a:t>
            </a:r>
            <a:r>
              <a:rPr lang="mk-MK" dirty="0" err="1"/>
              <a:t>eTic</a:t>
            </a:r>
            <a:r>
              <a:rPr lang="mk-MK" dirty="0">
                <a:latin typeface="Trebuchet MS" panose="020B0603020202020204"/>
              </a:rPr>
              <a:t>, </a:t>
            </a:r>
            <a:r>
              <a:rPr lang="mk-MK" dirty="0">
                <a:solidFill>
                  <a:srgbClr val="414242"/>
                </a:solidFill>
                <a:latin typeface="Arial" panose="020B0604020202020204" pitchFamily="34" charset="0"/>
              </a:rPr>
              <a:t>2020</a:t>
            </a:r>
            <a:r>
              <a:rPr lang="mk-MK" dirty="0">
                <a:latin typeface="Trebuchet MS" panose="020B0603020202020204"/>
              </a:rPr>
              <a:t>).</a:t>
            </a:r>
          </a:p>
          <a:p>
            <a:pPr marL="342900" lvl="0" indent="-342900">
              <a:spcBef>
                <a:spcPts val="1000"/>
              </a:spcBef>
              <a:buClr>
                <a:srgbClr val="90C226"/>
              </a:buClr>
              <a:buSzPct val="80000"/>
              <a:buFont typeface="Wingdings 3" charset="2"/>
              <a:buChar char=""/>
            </a:pPr>
            <a:r>
              <a:rPr lang="mk-MK" dirty="0">
                <a:latin typeface="Trebuchet MS" panose="020B0603020202020204"/>
              </a:rPr>
              <a:t>FPC ™ е биоразградлив и неговото производство не е конкурентно со производството на храна (</a:t>
            </a:r>
            <a:r>
              <a:rPr lang="mk-MK" dirty="0" err="1"/>
              <a:t>eTic</a:t>
            </a:r>
            <a:r>
              <a:rPr lang="mk-MK" dirty="0">
                <a:latin typeface="Trebuchet MS" panose="020B0603020202020204"/>
              </a:rPr>
              <a:t>, </a:t>
            </a:r>
            <a:r>
              <a:rPr lang="mk-MK" dirty="0">
                <a:solidFill>
                  <a:srgbClr val="414242"/>
                </a:solidFill>
                <a:latin typeface="Arial" panose="020B0604020202020204" pitchFamily="34" charset="0"/>
              </a:rPr>
              <a:t>2020</a:t>
            </a:r>
            <a:r>
              <a:rPr lang="mk-MK" dirty="0">
                <a:latin typeface="Trebuchet MS" panose="020B0603020202020204"/>
              </a:rPr>
              <a:t>).</a:t>
            </a:r>
          </a:p>
        </p:txBody>
      </p:sp>
      <p:sp>
        <p:nvSpPr>
          <p:cNvPr id="2" name="Textfeld 1">
            <a:extLst>
              <a:ext uri="{FF2B5EF4-FFF2-40B4-BE49-F238E27FC236}">
                <a16:creationId xmlns:a16="http://schemas.microsoft.com/office/drawing/2014/main" id="{916C075C-E486-8B40-A758-F39602688645}"/>
              </a:ext>
            </a:extLst>
          </p:cNvPr>
          <p:cNvSpPr txBox="1"/>
          <p:nvPr/>
        </p:nvSpPr>
        <p:spPr>
          <a:xfrm>
            <a:off x="352142" y="1295430"/>
            <a:ext cx="11212069" cy="1661993"/>
          </a:xfrm>
          <a:prstGeom prst="rect">
            <a:avLst/>
          </a:prstGeom>
          <a:noFill/>
        </p:spPr>
        <p:txBody>
          <a:bodyPr wrap="square" rtlCol="0">
            <a:spAutoFit/>
          </a:bodyPr>
          <a:lstStyle/>
          <a:p>
            <a:pPr algn="ctr"/>
            <a:r>
              <a:rPr lang="en-GB" sz="3400" spc="100" dirty="0">
                <a:solidFill>
                  <a:srgbClr val="0070C0"/>
                </a:solidFill>
                <a:latin typeface="Roboto Light" charset="0"/>
                <a:ea typeface="Roboto Light" charset="0"/>
                <a:cs typeface="Roboto Light" charset="0"/>
              </a:rPr>
              <a:t>FPC™ (</a:t>
            </a:r>
            <a:r>
              <a:rPr lang="en-GB" sz="3400" spc="100" dirty="0" err="1">
                <a:solidFill>
                  <a:srgbClr val="0070C0"/>
                </a:solidFill>
                <a:latin typeface="Roboto Light" charset="0"/>
                <a:ea typeface="Roboto Light" charset="0"/>
                <a:cs typeface="Roboto Light" charset="0"/>
              </a:rPr>
              <a:t>Fiber</a:t>
            </a:r>
            <a:r>
              <a:rPr lang="en-GB" sz="3400" spc="100" dirty="0">
                <a:solidFill>
                  <a:srgbClr val="0070C0"/>
                </a:solidFill>
                <a:latin typeface="Roboto Light" charset="0"/>
                <a:ea typeface="Roboto Light" charset="0"/>
                <a:cs typeface="Roboto Light" charset="0"/>
              </a:rPr>
              <a:t> Particulate Composite) </a:t>
            </a:r>
            <a:r>
              <a:rPr lang="mr-IN" sz="3400" spc="100" dirty="0">
                <a:solidFill>
                  <a:srgbClr val="0070C0"/>
                </a:solidFill>
                <a:latin typeface="Roboto Light" charset="0"/>
                <a:ea typeface="Roboto Light" charset="0"/>
                <a:cs typeface="Roboto Light" charset="0"/>
              </a:rPr>
              <a:t>–</a:t>
            </a:r>
            <a:r>
              <a:rPr lang="en-GB" sz="3400" spc="100" dirty="0">
                <a:solidFill>
                  <a:srgbClr val="0070C0"/>
                </a:solidFill>
                <a:latin typeface="Roboto Light" charset="0"/>
                <a:ea typeface="Roboto Light" charset="0"/>
                <a:cs typeface="Roboto Light" charset="0"/>
              </a:rPr>
              <a:t> </a:t>
            </a:r>
            <a:r>
              <a:rPr lang="ru-RU" sz="3400" dirty="0">
                <a:solidFill>
                  <a:srgbClr val="0070C0"/>
                </a:solidFill>
                <a:latin typeface="Roboto Light" charset="0"/>
                <a:ea typeface="Roboto Light" charset="0"/>
                <a:cs typeface="Roboto Light" charset="0"/>
              </a:rPr>
              <a:t>биокомпозит од земјоделски отпад што може да ја намали употребата на пластика</a:t>
            </a:r>
            <a:endParaRPr lang="en-GB" sz="3400" spc="100" dirty="0">
              <a:solidFill>
                <a:srgbClr val="0070C0"/>
              </a:solidFill>
              <a:latin typeface="Roboto Light" charset="0"/>
              <a:ea typeface="Roboto Light" charset="0"/>
              <a:cs typeface="Roboto Light"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106886" cy="1076411"/>
          </a:xfrm>
          <a:prstGeom prst="rect">
            <a:avLst/>
          </a:prstGeom>
        </p:spPr>
      </p:pic>
      <p:sp>
        <p:nvSpPr>
          <p:cNvPr id="5" name="TextBox 4">
            <a:extLst>
              <a:ext uri="{FF2B5EF4-FFF2-40B4-BE49-F238E27FC236}">
                <a16:creationId xmlns:a16="http://schemas.microsoft.com/office/drawing/2014/main" id="{138C846F-1E8D-4302-83BD-AC7A0CC374C1}"/>
              </a:ext>
            </a:extLst>
          </p:cNvPr>
          <p:cNvSpPr txBox="1"/>
          <p:nvPr/>
        </p:nvSpPr>
        <p:spPr>
          <a:xfrm>
            <a:off x="6397620" y="5344661"/>
            <a:ext cx="5304293" cy="646331"/>
          </a:xfrm>
          <a:prstGeom prst="rect">
            <a:avLst/>
          </a:prstGeom>
          <a:noFill/>
        </p:spPr>
        <p:txBody>
          <a:bodyPr wrap="square" rtlCol="0">
            <a:spAutoFit/>
          </a:bodyPr>
          <a:lstStyle/>
          <a:p>
            <a:r>
              <a:rPr lang="mk-MK" dirty="0">
                <a:solidFill>
                  <a:srgbClr val="414242"/>
                </a:solidFill>
                <a:latin typeface="Arial" panose="020B0604020202020204" pitchFamily="34" charset="0"/>
              </a:rPr>
              <a:t>FPC ™ Пелети од остатоци од кафе, лен, бамбус и лушпа од ориз </a:t>
            </a:r>
            <a:r>
              <a:rPr lang="mk-MK" dirty="0"/>
              <a:t>(</a:t>
            </a:r>
            <a:r>
              <a:rPr lang="mk-MK" dirty="0" err="1"/>
              <a:t>eTic</a:t>
            </a:r>
            <a:r>
              <a:rPr lang="mk-MK" dirty="0"/>
              <a:t>, </a:t>
            </a:r>
            <a:r>
              <a:rPr lang="mk-MK" dirty="0">
                <a:solidFill>
                  <a:srgbClr val="414242"/>
                </a:solidFill>
                <a:latin typeface="Arial" panose="020B0604020202020204" pitchFamily="34" charset="0"/>
              </a:rPr>
              <a:t>2020</a:t>
            </a:r>
            <a:r>
              <a:rPr lang="mk-MK" dirty="0"/>
              <a:t>) </a:t>
            </a:r>
          </a:p>
        </p:txBody>
      </p:sp>
      <p:pic>
        <p:nvPicPr>
          <p:cNvPr id="17" name="Picture 16">
            <a:extLst>
              <a:ext uri="{FF2B5EF4-FFF2-40B4-BE49-F238E27FC236}">
                <a16:creationId xmlns:a16="http://schemas.microsoft.com/office/drawing/2014/main" id="{F4F21C21-F4E6-45F6-BBCD-BDC5E9F3B4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97620" y="3173801"/>
            <a:ext cx="5552629" cy="2096431"/>
          </a:xfrm>
          <a:prstGeom prst="rect">
            <a:avLst/>
          </a:prstGeom>
        </p:spPr>
      </p:pic>
      <p:sp>
        <p:nvSpPr>
          <p:cNvPr id="3" name="Rectangle 2"/>
          <p:cNvSpPr/>
          <p:nvPr/>
        </p:nvSpPr>
        <p:spPr>
          <a:xfrm>
            <a:off x="6771139" y="0"/>
            <a:ext cx="5482946" cy="1077218"/>
          </a:xfrm>
          <a:prstGeom prst="rect">
            <a:avLst/>
          </a:prstGeom>
        </p:spPr>
        <p:txBody>
          <a:bodyPr wrap="square">
            <a:spAutoFit/>
          </a:bodyPr>
          <a:lstStyle/>
          <a:p>
            <a:r>
              <a:rPr lang="mk-MK" sz="3200" dirty="0">
                <a:solidFill>
                  <a:schemeClr val="lt1"/>
                </a:solidFill>
              </a:rPr>
              <a:t>Биобазирани производи добиени земјоделството</a:t>
            </a:r>
          </a:p>
        </p:txBody>
      </p:sp>
    </p:spTree>
    <p:extLst>
      <p:ext uri="{BB962C8B-B14F-4D97-AF65-F5344CB8AC3E}">
        <p14:creationId xmlns:p14="http://schemas.microsoft.com/office/powerpoint/2010/main" val="328128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94355" y="0"/>
            <a:ext cx="6110176" cy="1084522"/>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17479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332561" y="239622"/>
            <a:ext cx="6095255" cy="615553"/>
          </a:xfrm>
          <a:prstGeom prst="rect">
            <a:avLst/>
          </a:prstGeom>
          <a:noFill/>
        </p:spPr>
        <p:txBody>
          <a:bodyPr wrap="square" rtlCol="0">
            <a:spAutoFit/>
          </a:bodyPr>
          <a:lstStyle/>
          <a:p>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Биогорива од отпадна слама</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194"/>
            <a:ext cx="6106886" cy="1076411"/>
          </a:xfrm>
          <a:prstGeom prst="rect">
            <a:avLst/>
          </a:prstGeom>
        </p:spPr>
      </p:pic>
      <p:sp>
        <p:nvSpPr>
          <p:cNvPr id="9" name="Content Placeholder 2">
            <a:extLst>
              <a:ext uri="{FF2B5EF4-FFF2-40B4-BE49-F238E27FC236}">
                <a16:creationId xmlns:a16="http://schemas.microsoft.com/office/drawing/2014/main" id="{93FD9422-A526-4C29-94AC-36FF3E7F894D}"/>
              </a:ext>
            </a:extLst>
          </p:cNvPr>
          <p:cNvSpPr txBox="1">
            <a:spLocks/>
          </p:cNvSpPr>
          <p:nvPr/>
        </p:nvSpPr>
        <p:spPr>
          <a:xfrm>
            <a:off x="386862" y="1631997"/>
            <a:ext cx="4141594" cy="44093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90C226"/>
              </a:buClr>
              <a:defRPr/>
            </a:pPr>
            <a:r>
              <a:rPr lang="mk-MK" noProof="1">
                <a:solidFill>
                  <a:sysClr val="windowText" lastClr="000000">
                    <a:lumMod val="75000"/>
                    <a:lumOff val="25000"/>
                  </a:sysClr>
                </a:solidFill>
                <a:latin typeface="Trebuchet MS" panose="020B0603020202020204"/>
              </a:rPr>
              <a:t>Биогоривата се добиваат од обновливи извори.</a:t>
            </a:r>
          </a:p>
          <a:p>
            <a:pPr lvl="0">
              <a:buClr>
                <a:srgbClr val="90C226"/>
              </a:buClr>
              <a:defRPr/>
            </a:pPr>
            <a:r>
              <a:rPr lang="mk-MK" noProof="1">
                <a:solidFill>
                  <a:sysClr val="windowText" lastClr="000000">
                    <a:lumMod val="75000"/>
                    <a:lumOff val="25000"/>
                  </a:sysClr>
                </a:solidFill>
                <a:latin typeface="Trebuchet MS" panose="020B0603020202020204"/>
              </a:rPr>
              <a:t>Досега се користеше претежно шеќер од обработливи култури.</a:t>
            </a:r>
          </a:p>
          <a:p>
            <a:pPr lvl="0">
              <a:buClr>
                <a:srgbClr val="90C226"/>
              </a:buClr>
              <a:defRPr/>
            </a:pPr>
            <a:r>
              <a:rPr lang="mk-MK" noProof="1">
                <a:solidFill>
                  <a:sysClr val="windowText" lastClr="000000">
                    <a:lumMod val="75000"/>
                    <a:lumOff val="25000"/>
                  </a:sysClr>
                </a:solidFill>
                <a:latin typeface="Trebuchet MS" panose="020B0603020202020204"/>
              </a:rPr>
              <a:t>За да се избегне конкуренција со производството на храна, остатоците од материјали, како што е сламата, станаа предмет на внимание на неколку производители на биогорива.</a:t>
            </a:r>
          </a:p>
          <a:p>
            <a:pPr lvl="0">
              <a:buClr>
                <a:srgbClr val="90C226"/>
              </a:buClr>
              <a:defRPr/>
            </a:pPr>
            <a:r>
              <a:rPr lang="mk-MK" noProof="1">
                <a:solidFill>
                  <a:sysClr val="windowText" lastClr="000000">
                    <a:lumMod val="75000"/>
                    <a:lumOff val="25000"/>
                  </a:sysClr>
                </a:solidFill>
                <a:latin typeface="Trebuchet MS" panose="020B0603020202020204"/>
              </a:rPr>
              <a:t>240 милиони тони житна слама се произведуваат секоја година како земјоделски нуспроизвод само во ЕУ (Clariant, 2020).</a:t>
            </a:r>
            <a:endParaRPr kumimoji="0" lang="mk-MK" sz="1800" b="0" i="0" u="none" strike="noStrike" kern="1200" cap="none" spc="0" normalizeH="0" baseline="0" noProof="1">
              <a:ln>
                <a:noFill/>
              </a:ln>
              <a:solidFill>
                <a:sysClr val="windowText" lastClr="000000">
                  <a:lumMod val="75000"/>
                  <a:lumOff val="25000"/>
                </a:sysClr>
              </a:solidFill>
              <a:effectLst/>
              <a:uLnTx/>
              <a:uFillTx/>
              <a:latin typeface="Trebuchet MS" panose="020B0603020202020204"/>
            </a:endParaRPr>
          </a:p>
        </p:txBody>
      </p:sp>
      <p:pic>
        <p:nvPicPr>
          <p:cNvPr id="5" name="Picture 4">
            <a:extLst>
              <a:ext uri="{FF2B5EF4-FFF2-40B4-BE49-F238E27FC236}">
                <a16:creationId xmlns:a16="http://schemas.microsoft.com/office/drawing/2014/main" id="{73D4E18D-0C47-4816-830E-0E512CFD973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08188" y="1960828"/>
            <a:ext cx="7005980" cy="3183962"/>
          </a:xfrm>
          <a:prstGeom prst="rect">
            <a:avLst/>
          </a:prstGeom>
        </p:spPr>
      </p:pic>
      <p:sp>
        <p:nvSpPr>
          <p:cNvPr id="6" name="TextBox 5">
            <a:extLst>
              <a:ext uri="{FF2B5EF4-FFF2-40B4-BE49-F238E27FC236}">
                <a16:creationId xmlns:a16="http://schemas.microsoft.com/office/drawing/2014/main" id="{6FAE63B6-42C6-45EB-9B99-27FD9EF3755E}"/>
              </a:ext>
            </a:extLst>
          </p:cNvPr>
          <p:cNvSpPr txBox="1"/>
          <p:nvPr/>
        </p:nvSpPr>
        <p:spPr>
          <a:xfrm>
            <a:off x="4762840" y="5212680"/>
            <a:ext cx="7005980" cy="646331"/>
          </a:xfrm>
          <a:prstGeom prst="rect">
            <a:avLst/>
          </a:prstGeom>
          <a:noFill/>
        </p:spPr>
        <p:txBody>
          <a:bodyPr wrap="square" rtlCol="0">
            <a:spAutoFit/>
          </a:bodyPr>
          <a:lstStyle/>
          <a:p>
            <a:r>
              <a:rPr lang="mk-MK" dirty="0"/>
              <a:t>Дијаграмот го покажува процесот на создавање биогориво </a:t>
            </a:r>
            <a:r>
              <a:rPr lang="mk-MK" dirty="0" err="1"/>
              <a:t>Sunliquid</a:t>
            </a:r>
            <a:r>
              <a:rPr lang="mk-MK" dirty="0"/>
              <a:t> (</a:t>
            </a:r>
            <a:r>
              <a:rPr lang="mk-MK" dirty="0" err="1"/>
              <a:t>Clariant</a:t>
            </a:r>
            <a:r>
              <a:rPr lang="mk-MK" dirty="0"/>
              <a:t>, 2020)</a:t>
            </a:r>
          </a:p>
        </p:txBody>
      </p:sp>
    </p:spTree>
    <p:extLst>
      <p:ext uri="{BB962C8B-B14F-4D97-AF65-F5344CB8AC3E}">
        <p14:creationId xmlns:p14="http://schemas.microsoft.com/office/powerpoint/2010/main" val="36030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3555" y="1118894"/>
            <a:ext cx="4218445" cy="3593935"/>
          </a:xfrm>
          <a:prstGeom prst="rect">
            <a:avLst/>
          </a:prstGeom>
        </p:spPr>
      </p:pic>
      <p:pic>
        <p:nvPicPr>
          <p:cNvPr id="4" name="Picture 3">
            <a:extLst>
              <a:ext uri="{FF2B5EF4-FFF2-40B4-BE49-F238E27FC236}">
                <a16:creationId xmlns:a16="http://schemas.microsoft.com/office/drawing/2014/main" id="{F9BB67C2-BA09-4FEC-B0C4-5291EE39F0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105"/>
            <a:ext cx="6108721" cy="1079086"/>
          </a:xfrm>
          <a:prstGeom prst="rect">
            <a:avLst/>
          </a:prstGeom>
        </p:spPr>
      </p:pic>
      <p:pic>
        <p:nvPicPr>
          <p:cNvPr id="2" name="Picture 1">
            <a:extLst>
              <a:ext uri="{FF2B5EF4-FFF2-40B4-BE49-F238E27FC236}">
                <a16:creationId xmlns:a16="http://schemas.microsoft.com/office/drawing/2014/main" id="{FB7854B4-A720-4DB0-92EE-2C3C4DF6AA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6386" y="2915862"/>
            <a:ext cx="3656541" cy="2762720"/>
          </a:xfrm>
          <a:prstGeom prst="rect">
            <a:avLst/>
          </a:prstGeom>
        </p:spPr>
      </p:pic>
      <p:sp>
        <p:nvSpPr>
          <p:cNvPr id="11" name="Content Placeholder 2">
            <a:extLst>
              <a:ext uri="{FF2B5EF4-FFF2-40B4-BE49-F238E27FC236}">
                <a16:creationId xmlns:a16="http://schemas.microsoft.com/office/drawing/2014/main" id="{348D8153-AF44-48DF-AA3C-1154DFEF3BBD}"/>
              </a:ext>
            </a:extLst>
          </p:cNvPr>
          <p:cNvSpPr txBox="1">
            <a:spLocks/>
          </p:cNvSpPr>
          <p:nvPr/>
        </p:nvSpPr>
        <p:spPr>
          <a:xfrm>
            <a:off x="677334" y="1797810"/>
            <a:ext cx="4184035" cy="3880772"/>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90C226"/>
              </a:buClr>
              <a:defRPr/>
            </a:pPr>
            <a:r>
              <a:rPr lang="mk-MK" noProof="1">
                <a:solidFill>
                  <a:sysClr val="windowText" lastClr="000000">
                    <a:lumMod val="75000"/>
                    <a:lumOff val="25000"/>
                  </a:sysClr>
                </a:solidFill>
                <a:latin typeface="Trebuchet MS" panose="020B0603020202020204"/>
              </a:rPr>
              <a:t>16% од млечните производи се фрлаат секоја година (Gross, 2018).</a:t>
            </a:r>
          </a:p>
          <a:p>
            <a:pPr lvl="0">
              <a:buClr>
                <a:srgbClr val="90C226"/>
              </a:buClr>
              <a:defRPr/>
            </a:pPr>
            <a:r>
              <a:rPr lang="mk-MK" noProof="1">
                <a:solidFill>
                  <a:sysClr val="windowText" lastClr="000000">
                    <a:lumMod val="75000"/>
                    <a:lumOff val="25000"/>
                  </a:sysClr>
                </a:solidFill>
                <a:latin typeface="Trebuchet MS" panose="020B0603020202020204"/>
              </a:rPr>
              <a:t>Модната индустрија е одговорна за 10% од светските емисии на јаглерод (McFall-Johnsen, 2019)</a:t>
            </a:r>
          </a:p>
          <a:p>
            <a:pPr lvl="0">
              <a:buClr>
                <a:srgbClr val="90C226"/>
              </a:buClr>
              <a:defRPr/>
            </a:pPr>
            <a:r>
              <a:rPr lang="mk-MK" noProof="1">
                <a:solidFill>
                  <a:sysClr val="windowText" lastClr="000000">
                    <a:lumMod val="75000"/>
                    <a:lumOff val="25000"/>
                  </a:sysClr>
                </a:solidFill>
                <a:latin typeface="Trebuchet MS" panose="020B0603020202020204"/>
              </a:rPr>
              <a:t>Потребни се околу 2</a:t>
            </a:r>
            <a:r>
              <a:rPr lang="en-GB" noProof="1">
                <a:solidFill>
                  <a:sysClr val="windowText" lastClr="000000">
                    <a:lumMod val="75000"/>
                    <a:lumOff val="25000"/>
                  </a:sysClr>
                </a:solidFill>
                <a:latin typeface="Trebuchet MS" panose="020B0603020202020204"/>
              </a:rPr>
              <a:t>700</a:t>
            </a:r>
            <a:r>
              <a:rPr lang="mk-MK" noProof="1">
                <a:solidFill>
                  <a:sysClr val="windowText" lastClr="000000">
                    <a:lumMod val="75000"/>
                    <a:lumOff val="25000"/>
                  </a:sysClr>
                </a:solidFill>
                <a:latin typeface="Trebuchet MS" panose="020B0603020202020204"/>
              </a:rPr>
              <a:t> литри вода за да се произведе една памучна кошула (McFall-Johnsen, 2019).</a:t>
            </a:r>
          </a:p>
          <a:p>
            <a:pPr lvl="0">
              <a:buClr>
                <a:srgbClr val="90C226"/>
              </a:buClr>
              <a:defRPr/>
            </a:pPr>
            <a:r>
              <a:rPr lang="mk-MK" noProof="1">
                <a:solidFill>
                  <a:sysClr val="windowText" lastClr="000000">
                    <a:lumMod val="75000"/>
                    <a:lumOff val="25000"/>
                  </a:sysClr>
                </a:solidFill>
                <a:latin typeface="Trebuchet MS" panose="020B0603020202020204"/>
              </a:rPr>
              <a:t>Користењето на вишокот млеко за производство на облека ја намалува водата, ги намалува емисиите на јаглерод и ја намалува потрошувачката на вода.</a:t>
            </a:r>
            <a:endParaRPr kumimoji="0" lang="mk-MK" sz="1800" b="0" i="0" u="none" strike="noStrike" kern="1200" cap="none" spc="0" normalizeH="0" baseline="0" noProof="1">
              <a:ln>
                <a:noFill/>
              </a:ln>
              <a:solidFill>
                <a:sysClr val="windowText" lastClr="000000">
                  <a:lumMod val="75000"/>
                  <a:lumOff val="25000"/>
                </a:sysClr>
              </a:solidFill>
              <a:effectLst/>
              <a:uLnTx/>
              <a:uFillTx/>
              <a:latin typeface="Trebuchet MS" panose="020B0603020202020204"/>
            </a:endParaRPr>
          </a:p>
        </p:txBody>
      </p:sp>
      <p:sp>
        <p:nvSpPr>
          <p:cNvPr id="7" name="TextBox 6">
            <a:extLst>
              <a:ext uri="{FF2B5EF4-FFF2-40B4-BE49-F238E27FC236}">
                <a16:creationId xmlns:a16="http://schemas.microsoft.com/office/drawing/2014/main" id="{5300DC47-0395-415E-A624-3175F913B897}"/>
              </a:ext>
            </a:extLst>
          </p:cNvPr>
          <p:cNvSpPr txBox="1"/>
          <p:nvPr/>
        </p:nvSpPr>
        <p:spPr>
          <a:xfrm>
            <a:off x="6153523" y="5678582"/>
            <a:ext cx="5151720" cy="369332"/>
          </a:xfrm>
          <a:prstGeom prst="rect">
            <a:avLst/>
          </a:prstGeom>
          <a:noFill/>
        </p:spPr>
        <p:txBody>
          <a:bodyPr wrap="square" rtlCol="0">
            <a:spAutoFit/>
          </a:bodyPr>
          <a:lstStyle/>
          <a:p>
            <a:pPr algn="r"/>
            <a:r>
              <a:rPr lang="mk-MK" dirty="0"/>
              <a:t>Влакна од млеко и </a:t>
            </a:r>
            <a:r>
              <a:rPr lang="en-GB" dirty="0" err="1"/>
              <a:t>Mi</a:t>
            </a:r>
            <a:r>
              <a:rPr lang="en-GB" dirty="0"/>
              <a:t> </a:t>
            </a:r>
            <a:r>
              <a:rPr lang="en-GB" dirty="0" err="1"/>
              <a:t>Terro</a:t>
            </a:r>
            <a:r>
              <a:rPr lang="en-GB" dirty="0"/>
              <a:t> </a:t>
            </a:r>
            <a:r>
              <a:rPr lang="mk-MK" dirty="0"/>
              <a:t>маица </a:t>
            </a:r>
            <a:r>
              <a:rPr lang="en-GB" dirty="0"/>
              <a:t>(</a:t>
            </a:r>
            <a:r>
              <a:rPr lang="en-GB" dirty="0" err="1"/>
              <a:t>Mi</a:t>
            </a:r>
            <a:r>
              <a:rPr lang="en-GB" dirty="0"/>
              <a:t> </a:t>
            </a:r>
            <a:r>
              <a:rPr lang="en-GB" dirty="0" err="1"/>
              <a:t>Terro</a:t>
            </a:r>
            <a:r>
              <a:rPr lang="en-GB" dirty="0"/>
              <a:t>, 2020) </a:t>
            </a:r>
          </a:p>
        </p:txBody>
      </p:sp>
      <p:pic>
        <p:nvPicPr>
          <p:cNvPr id="3" name="Picture 2">
            <a:extLst>
              <a:ext uri="{FF2B5EF4-FFF2-40B4-BE49-F238E27FC236}">
                <a16:creationId xmlns:a16="http://schemas.microsoft.com/office/drawing/2014/main" id="{89B1A831-C221-4265-B42E-7849204592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08721" y="0"/>
            <a:ext cx="6108721" cy="1085182"/>
          </a:xfrm>
          <a:prstGeom prst="rect">
            <a:avLst/>
          </a:prstGeom>
        </p:spPr>
      </p:pic>
      <p:sp>
        <p:nvSpPr>
          <p:cNvPr id="6" name="Rectangle 5">
            <a:extLst>
              <a:ext uri="{FF2B5EF4-FFF2-40B4-BE49-F238E27FC236}">
                <a16:creationId xmlns:a16="http://schemas.microsoft.com/office/drawing/2014/main" id="{68F60CEF-9EEA-46AF-A2A4-FF2E6B9C17B3}"/>
              </a:ext>
            </a:extLst>
          </p:cNvPr>
          <p:cNvSpPr/>
          <p:nvPr/>
        </p:nvSpPr>
        <p:spPr>
          <a:xfrm>
            <a:off x="6875813" y="71291"/>
            <a:ext cx="5360987" cy="1077218"/>
          </a:xfrm>
          <a:prstGeom prst="rect">
            <a:avLst/>
          </a:prstGeom>
        </p:spPr>
        <p:txBody>
          <a:bodyPr wrap="square">
            <a:spAutoFit/>
          </a:bodyPr>
          <a:lstStyle/>
          <a:p>
            <a:r>
              <a:rPr lang="ru-RU" sz="3200" b="1" dirty="0">
                <a:solidFill>
                  <a:schemeClr val="bg1"/>
                </a:solidFill>
              </a:rPr>
              <a:t>Маици направени со отпадно млеко</a:t>
            </a:r>
            <a:endParaRPr lang="en-GB" sz="3200" b="1" dirty="0">
              <a:solidFill>
                <a:schemeClr val="bg1"/>
              </a:solidFill>
            </a:endParaRPr>
          </a:p>
        </p:txBody>
      </p:sp>
    </p:spTree>
    <p:extLst>
      <p:ext uri="{BB962C8B-B14F-4D97-AF65-F5344CB8AC3E}">
        <p14:creationId xmlns:p14="http://schemas.microsoft.com/office/powerpoint/2010/main" val="385076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EF7E56-5ACF-4179-9D2F-75E9D83872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0125" y="1638"/>
            <a:ext cx="7061876" cy="1083128"/>
          </a:xfrm>
          <a:prstGeom prst="rect">
            <a:avLst/>
          </a:prstGeom>
        </p:spPr>
      </p:pic>
      <p:pic>
        <p:nvPicPr>
          <p:cNvPr id="4" name="Picture 3">
            <a:extLst>
              <a:ext uri="{FF2B5EF4-FFF2-40B4-BE49-F238E27FC236}">
                <a16:creationId xmlns:a16="http://schemas.microsoft.com/office/drawing/2014/main" id="{F9BB67C2-BA09-4FEC-B0C4-5291EE39F0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105"/>
            <a:ext cx="6108721" cy="1079086"/>
          </a:xfrm>
          <a:prstGeom prst="rect">
            <a:avLst/>
          </a:prstGeom>
        </p:spPr>
      </p:pic>
      <p:sp>
        <p:nvSpPr>
          <p:cNvPr id="2" name="Rectangle 1">
            <a:extLst>
              <a:ext uri="{FF2B5EF4-FFF2-40B4-BE49-F238E27FC236}">
                <a16:creationId xmlns:a16="http://schemas.microsoft.com/office/drawing/2014/main" id="{141B821C-3100-49E5-8F82-0CFDDE2C44AF}"/>
              </a:ext>
            </a:extLst>
          </p:cNvPr>
          <p:cNvSpPr/>
          <p:nvPr/>
        </p:nvSpPr>
        <p:spPr>
          <a:xfrm>
            <a:off x="6310614" y="283282"/>
            <a:ext cx="5881386" cy="584775"/>
          </a:xfrm>
          <a:prstGeom prst="rect">
            <a:avLst/>
          </a:prstGeom>
        </p:spPr>
        <p:txBody>
          <a:bodyPr wrap="square">
            <a:spAutoFit/>
          </a:bodyPr>
          <a:lstStyle/>
          <a:p>
            <a:pPr algn="r"/>
            <a:r>
              <a:rPr lang="mk-MK" sz="3200" b="1" dirty="0">
                <a:solidFill>
                  <a:schemeClr val="bg1"/>
                </a:solidFill>
              </a:rPr>
              <a:t>Хартија од лушпи од зрна какао</a:t>
            </a:r>
            <a:endParaRPr lang="en-GB" sz="3200" b="1" dirty="0">
              <a:solidFill>
                <a:schemeClr val="bg1"/>
              </a:solidFill>
            </a:endParaRPr>
          </a:p>
        </p:txBody>
      </p:sp>
      <p:sp>
        <p:nvSpPr>
          <p:cNvPr id="9" name="Content Placeholder 2">
            <a:extLst>
              <a:ext uri="{FF2B5EF4-FFF2-40B4-BE49-F238E27FC236}">
                <a16:creationId xmlns:a16="http://schemas.microsoft.com/office/drawing/2014/main" id="{49FC2DDB-D35A-4C14-BD16-0E0FB1C47EB5}"/>
              </a:ext>
            </a:extLst>
          </p:cNvPr>
          <p:cNvSpPr txBox="1">
            <a:spLocks/>
          </p:cNvSpPr>
          <p:nvPr/>
        </p:nvSpPr>
        <p:spPr>
          <a:xfrm>
            <a:off x="639409" y="1837358"/>
            <a:ext cx="4829902" cy="425864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90C226"/>
              </a:buClr>
              <a:defRPr/>
            </a:pPr>
            <a:r>
              <a:rPr lang="mk-MK" dirty="0">
                <a:solidFill>
                  <a:sysClr val="windowText" lastClr="000000">
                    <a:lumMod val="75000"/>
                    <a:lumOff val="25000"/>
                  </a:sysClr>
                </a:solidFill>
                <a:latin typeface="Trebuchet MS" panose="020B0603020202020204"/>
              </a:rPr>
              <a:t>Потенцијалното влијание на чоколадото врз глобалното затоплување (GWP) се движи од 2,9-4,2 </a:t>
            </a:r>
            <a:r>
              <a:rPr lang="mk-MK" dirty="0" err="1">
                <a:solidFill>
                  <a:sysClr val="windowText" lastClr="000000">
                    <a:lumMod val="75000"/>
                    <a:lumOff val="25000"/>
                  </a:sysClr>
                </a:solidFill>
                <a:latin typeface="Trebuchet MS" panose="020B0603020202020204"/>
              </a:rPr>
              <a:t>kg</a:t>
            </a:r>
            <a:r>
              <a:rPr lang="mk-MK" dirty="0">
                <a:solidFill>
                  <a:sysClr val="windowText" lastClr="000000">
                    <a:lumMod val="75000"/>
                    <a:lumOff val="25000"/>
                  </a:sysClr>
                </a:solidFill>
                <a:latin typeface="Trebuchet MS" panose="020B0603020202020204"/>
              </a:rPr>
              <a:t> CO2  </a:t>
            </a:r>
            <a:r>
              <a:rPr lang="mk-MK" dirty="0" err="1">
                <a:solidFill>
                  <a:sysClr val="windowText" lastClr="000000">
                    <a:lumMod val="75000"/>
                    <a:lumOff val="25000"/>
                  </a:sysClr>
                </a:solidFill>
                <a:latin typeface="Trebuchet MS" panose="020B0603020202020204"/>
              </a:rPr>
              <a:t>eq</a:t>
            </a:r>
            <a:r>
              <a:rPr lang="mk-MK" dirty="0">
                <a:solidFill>
                  <a:sysClr val="windowText" lastClr="000000">
                    <a:lumMod val="75000"/>
                    <a:lumOff val="25000"/>
                  </a:sysClr>
                </a:solidFill>
                <a:latin typeface="Trebuchet MS" panose="020B0603020202020204"/>
              </a:rPr>
              <a:t>./</a:t>
            </a:r>
            <a:r>
              <a:rPr lang="mk-MK" dirty="0" err="1">
                <a:solidFill>
                  <a:sysClr val="windowText" lastClr="000000">
                    <a:lumMod val="75000"/>
                    <a:lumOff val="25000"/>
                  </a:sysClr>
                </a:solidFill>
                <a:latin typeface="Trebuchet MS" panose="020B0603020202020204"/>
              </a:rPr>
              <a:t>kg</a:t>
            </a:r>
            <a:r>
              <a:rPr lang="mk-MK" dirty="0">
                <a:solidFill>
                  <a:sysClr val="windowText" lastClr="000000">
                    <a:lumMod val="75000"/>
                    <a:lumOff val="25000"/>
                  </a:sysClr>
                </a:solidFill>
                <a:latin typeface="Trebuchet MS" panose="020B0603020202020204"/>
              </a:rPr>
              <a:t> (</a:t>
            </a:r>
            <a:r>
              <a:rPr lang="mk-MK" dirty="0" err="1">
                <a:solidFill>
                  <a:sysClr val="windowText" lastClr="000000">
                    <a:lumMod val="75000"/>
                    <a:lumOff val="25000"/>
                  </a:sysClr>
                </a:solidFill>
                <a:latin typeface="Trebuchet MS" panose="020B0603020202020204"/>
              </a:rPr>
              <a:t>Konstantas</a:t>
            </a:r>
            <a:r>
              <a:rPr lang="mk-MK" dirty="0">
                <a:solidFill>
                  <a:sysClr val="windowText" lastClr="000000">
                    <a:lumMod val="75000"/>
                    <a:lumOff val="25000"/>
                  </a:sysClr>
                </a:solidFill>
                <a:latin typeface="Trebuchet MS" panose="020B0603020202020204"/>
              </a:rPr>
              <a:t> </a:t>
            </a:r>
            <a:r>
              <a:rPr lang="mk-MK" dirty="0" err="1">
                <a:solidFill>
                  <a:sysClr val="windowText" lastClr="000000">
                    <a:lumMod val="75000"/>
                    <a:lumOff val="25000"/>
                  </a:sysClr>
                </a:solidFill>
                <a:latin typeface="Trebuchet MS" panose="020B0603020202020204"/>
              </a:rPr>
              <a:t>et</a:t>
            </a:r>
            <a:r>
              <a:rPr lang="mk-MK" dirty="0">
                <a:solidFill>
                  <a:sysClr val="windowText" lastClr="000000">
                    <a:lumMod val="75000"/>
                    <a:lumOff val="25000"/>
                  </a:sysClr>
                </a:solidFill>
                <a:latin typeface="Trebuchet MS" panose="020B0603020202020204"/>
              </a:rPr>
              <a:t> </a:t>
            </a:r>
            <a:r>
              <a:rPr lang="mk-MK" dirty="0" err="1">
                <a:solidFill>
                  <a:sysClr val="windowText" lastClr="000000">
                    <a:lumMod val="75000"/>
                    <a:lumOff val="25000"/>
                  </a:sysClr>
                </a:solidFill>
                <a:latin typeface="Trebuchet MS" panose="020B0603020202020204"/>
              </a:rPr>
              <a:t>al</a:t>
            </a:r>
            <a:r>
              <a:rPr lang="mk-MK" dirty="0">
                <a:solidFill>
                  <a:sysClr val="windowText" lastClr="000000">
                    <a:lumMod val="75000"/>
                    <a:lumOff val="25000"/>
                  </a:sysClr>
                </a:solidFill>
                <a:latin typeface="Trebuchet MS" panose="020B0603020202020204"/>
              </a:rPr>
              <a:t>., 2018).</a:t>
            </a:r>
          </a:p>
          <a:p>
            <a:pPr lvl="0">
              <a:buClr>
                <a:srgbClr val="90C226"/>
              </a:buClr>
              <a:defRPr/>
            </a:pPr>
            <a:r>
              <a:rPr lang="mk-MK" dirty="0">
                <a:solidFill>
                  <a:sysClr val="windowText" lastClr="000000">
                    <a:lumMod val="75000"/>
                    <a:lumOff val="25000"/>
                  </a:sysClr>
                </a:solidFill>
                <a:latin typeface="Trebuchet MS" panose="020B0603020202020204"/>
              </a:rPr>
              <a:t>Според Меѓународната организација за какао, во 2016 година биле произведени 4,25 милиони тони зрна какао (</a:t>
            </a:r>
            <a:r>
              <a:rPr lang="mk-MK" dirty="0" err="1">
                <a:solidFill>
                  <a:sysClr val="windowText" lastClr="000000">
                    <a:lumMod val="75000"/>
                    <a:lumOff val="25000"/>
                  </a:sysClr>
                </a:solidFill>
                <a:latin typeface="Trebuchet MS" panose="020B0603020202020204"/>
              </a:rPr>
              <a:t>The</a:t>
            </a:r>
            <a:r>
              <a:rPr lang="mk-MK" dirty="0">
                <a:solidFill>
                  <a:sysClr val="windowText" lastClr="000000">
                    <a:lumMod val="75000"/>
                    <a:lumOff val="25000"/>
                  </a:sysClr>
                </a:solidFill>
                <a:latin typeface="Trebuchet MS" panose="020B0603020202020204"/>
              </a:rPr>
              <a:t> </a:t>
            </a:r>
            <a:r>
              <a:rPr lang="mk-MK" dirty="0" err="1">
                <a:solidFill>
                  <a:sysClr val="windowText" lastClr="000000">
                    <a:lumMod val="75000"/>
                    <a:lumOff val="25000"/>
                  </a:sysClr>
                </a:solidFill>
                <a:latin typeface="Trebuchet MS" panose="020B0603020202020204"/>
              </a:rPr>
              <a:t>Economic</a:t>
            </a:r>
            <a:r>
              <a:rPr lang="mk-MK" dirty="0">
                <a:solidFill>
                  <a:sysClr val="windowText" lastClr="000000">
                    <a:lumMod val="75000"/>
                    <a:lumOff val="25000"/>
                  </a:sysClr>
                </a:solidFill>
                <a:latin typeface="Trebuchet MS" panose="020B0603020202020204"/>
              </a:rPr>
              <a:t> </a:t>
            </a:r>
            <a:r>
              <a:rPr lang="mk-MK" dirty="0" err="1">
                <a:solidFill>
                  <a:sysClr val="windowText" lastClr="000000">
                    <a:lumMod val="75000"/>
                    <a:lumOff val="25000"/>
                  </a:sysClr>
                </a:solidFill>
                <a:latin typeface="Trebuchet MS" panose="020B0603020202020204"/>
              </a:rPr>
              <a:t>Times</a:t>
            </a:r>
            <a:r>
              <a:rPr lang="mk-MK" dirty="0">
                <a:solidFill>
                  <a:sysClr val="windowText" lastClr="000000">
                    <a:lumMod val="75000"/>
                    <a:lumOff val="25000"/>
                  </a:sysClr>
                </a:solidFill>
                <a:latin typeface="Trebuchet MS" panose="020B0603020202020204"/>
              </a:rPr>
              <a:t>, 2018).</a:t>
            </a:r>
          </a:p>
          <a:p>
            <a:pPr lvl="0">
              <a:buClr>
                <a:srgbClr val="90C226"/>
              </a:buClr>
              <a:defRPr/>
            </a:pPr>
            <a:r>
              <a:rPr lang="mk-MK" dirty="0">
                <a:solidFill>
                  <a:sysClr val="windowText" lastClr="000000">
                    <a:lumMod val="75000"/>
                    <a:lumOff val="25000"/>
                  </a:sysClr>
                </a:solidFill>
                <a:latin typeface="Trebuchet MS" panose="020B0603020202020204"/>
              </a:rPr>
              <a:t>За секој килограм зрна какао, земјоделците произведуваат  25 пати повеќе биомаса (</a:t>
            </a:r>
            <a:r>
              <a:rPr lang="mk-MK" dirty="0" err="1">
                <a:solidFill>
                  <a:sysClr val="windowText" lastClr="000000">
                    <a:lumMod val="75000"/>
                    <a:lumOff val="25000"/>
                  </a:sysClr>
                </a:solidFill>
                <a:latin typeface="Trebuchet MS" panose="020B0603020202020204"/>
              </a:rPr>
              <a:t>Wright</a:t>
            </a:r>
            <a:r>
              <a:rPr lang="mk-MK" dirty="0">
                <a:solidFill>
                  <a:sysClr val="windowText" lastClr="000000">
                    <a:lumMod val="75000"/>
                    <a:lumOff val="25000"/>
                  </a:sysClr>
                </a:solidFill>
                <a:latin typeface="Trebuchet MS" panose="020B0603020202020204"/>
              </a:rPr>
              <a:t>, 2019).</a:t>
            </a:r>
          </a:p>
          <a:p>
            <a:pPr lvl="0">
              <a:buClr>
                <a:srgbClr val="90C226"/>
              </a:buClr>
              <a:defRPr/>
            </a:pPr>
            <a:r>
              <a:rPr lang="mk-MK" dirty="0">
                <a:solidFill>
                  <a:sysClr val="windowText" lastClr="000000">
                    <a:lumMod val="75000"/>
                    <a:lumOff val="25000"/>
                  </a:sysClr>
                </a:solidFill>
                <a:latin typeface="Trebuchet MS" panose="020B0603020202020204"/>
              </a:rPr>
              <a:t>Претворањето на лушпите од зрната какао во хартија може да ги направи корисни овие отпадни лушпи.</a:t>
            </a:r>
          </a:p>
        </p:txBody>
      </p:sp>
      <p:pic>
        <p:nvPicPr>
          <p:cNvPr id="6" name="Picture 5">
            <a:extLst>
              <a:ext uri="{FF2B5EF4-FFF2-40B4-BE49-F238E27FC236}">
                <a16:creationId xmlns:a16="http://schemas.microsoft.com/office/drawing/2014/main" id="{2C57F4C8-A731-474E-B6D4-42F01A6C78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50878" y="1424711"/>
            <a:ext cx="2967298" cy="4450948"/>
          </a:xfrm>
          <a:prstGeom prst="rect">
            <a:avLst/>
          </a:prstGeom>
        </p:spPr>
      </p:pic>
      <p:sp>
        <p:nvSpPr>
          <p:cNvPr id="10" name="TextBox 9">
            <a:extLst>
              <a:ext uri="{FF2B5EF4-FFF2-40B4-BE49-F238E27FC236}">
                <a16:creationId xmlns:a16="http://schemas.microsoft.com/office/drawing/2014/main" id="{FECA1DCB-089F-494C-9639-F8879ED55880}"/>
              </a:ext>
            </a:extLst>
          </p:cNvPr>
          <p:cNvSpPr txBox="1"/>
          <p:nvPr/>
        </p:nvSpPr>
        <p:spPr>
          <a:xfrm>
            <a:off x="7132492" y="5875659"/>
            <a:ext cx="3514860" cy="646331"/>
          </a:xfrm>
          <a:prstGeom prst="rect">
            <a:avLst/>
          </a:prstGeom>
          <a:noFill/>
        </p:spPr>
        <p:txBody>
          <a:bodyPr wrap="square" rtlCol="0">
            <a:spAutoFit/>
          </a:bodyPr>
          <a:lstStyle/>
          <a:p>
            <a:pPr algn="ctr"/>
            <a:r>
              <a:rPr lang="ru-RU" dirty="0"/>
              <a:t>Хартија од </a:t>
            </a:r>
            <a:r>
              <a:rPr lang="en-GB" dirty="0"/>
              <a:t>James Cropper (Nirvana Creative Production House, 2015)</a:t>
            </a:r>
          </a:p>
        </p:txBody>
      </p:sp>
    </p:spTree>
    <p:extLst>
      <p:ext uri="{BB962C8B-B14F-4D97-AF65-F5344CB8AC3E}">
        <p14:creationId xmlns:p14="http://schemas.microsoft.com/office/powerpoint/2010/main" val="1782146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BB67C2-BA09-4FEC-B0C4-5291EE39F0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105"/>
            <a:ext cx="6108721" cy="1079086"/>
          </a:xfrm>
          <a:prstGeom prst="rect">
            <a:avLst/>
          </a:prstGeom>
        </p:spPr>
      </p:pic>
      <p:sp>
        <p:nvSpPr>
          <p:cNvPr id="8" name="Content Placeholder 2">
            <a:extLst>
              <a:ext uri="{FF2B5EF4-FFF2-40B4-BE49-F238E27FC236}">
                <a16:creationId xmlns:a16="http://schemas.microsoft.com/office/drawing/2014/main" id="{7A70CA5F-6FB9-41D4-9624-BA534801026C}"/>
              </a:ext>
            </a:extLst>
          </p:cNvPr>
          <p:cNvSpPr txBox="1">
            <a:spLocks/>
          </p:cNvSpPr>
          <p:nvPr/>
        </p:nvSpPr>
        <p:spPr>
          <a:xfrm>
            <a:off x="383822" y="2287906"/>
            <a:ext cx="3973943" cy="344011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defRPr/>
            </a:pPr>
            <a:r>
              <a:rPr lang="mk-MK" dirty="0">
                <a:solidFill>
                  <a:schemeClr val="tx1"/>
                </a:solidFill>
                <a:latin typeface="Arial" charset="0"/>
                <a:ea typeface="Arial" charset="0"/>
                <a:cs typeface="Arial" charset="0"/>
              </a:rPr>
              <a:t>Мобилната биорафинерија на трева ја дели тревата на сок и влакна.</a:t>
            </a:r>
          </a:p>
          <a:p>
            <a:pPr>
              <a:buClr>
                <a:srgbClr val="90C226"/>
              </a:buClr>
              <a:defRPr/>
            </a:pPr>
            <a:r>
              <a:rPr lang="mk-MK" dirty="0">
                <a:solidFill>
                  <a:schemeClr val="tx1"/>
                </a:solidFill>
                <a:latin typeface="Arial" charset="0"/>
                <a:ea typeface="Arial" charset="0"/>
                <a:cs typeface="Arial" charset="0"/>
              </a:rPr>
              <a:t>Сокот може да се претвори во сув колач богат со протеини кој кравите можат полесно да го апсорбираат.</a:t>
            </a:r>
          </a:p>
          <a:p>
            <a:pPr>
              <a:buClr>
                <a:srgbClr val="90C226"/>
              </a:buClr>
              <a:defRPr/>
            </a:pPr>
            <a:r>
              <a:rPr lang="mk-MK" dirty="0">
                <a:solidFill>
                  <a:schemeClr val="tx1"/>
                </a:solidFill>
                <a:latin typeface="Arial" charset="0"/>
                <a:ea typeface="Arial" charset="0"/>
                <a:cs typeface="Arial" charset="0"/>
              </a:rPr>
              <a:t>Останатите влакна можат да се преработат во одржлива замена за синтетичкото ѓубриво или да се користат како поефикасно снабдување со гориво за постројки со анаеробна дигестија.</a:t>
            </a:r>
          </a:p>
          <a:p>
            <a:pPr marL="0" indent="0">
              <a:buClr>
                <a:srgbClr val="90C226"/>
              </a:buClr>
              <a:buNone/>
              <a:defRPr/>
            </a:pPr>
            <a:r>
              <a:rPr lang="mk-MK" dirty="0">
                <a:solidFill>
                  <a:schemeClr val="tx1"/>
                </a:solidFill>
                <a:latin typeface="Arial" charset="0"/>
                <a:ea typeface="Arial" charset="0"/>
                <a:cs typeface="Arial" charset="0"/>
              </a:rPr>
              <a:t>(</a:t>
            </a:r>
            <a:r>
              <a:rPr lang="tr-TR" dirty="0">
                <a:solidFill>
                  <a:schemeClr val="tx1"/>
                </a:solidFill>
                <a:latin typeface="Arial" charset="0"/>
                <a:ea typeface="Arial" charset="0"/>
                <a:cs typeface="Arial" charset="0"/>
              </a:rPr>
              <a:t>Phys.org,</a:t>
            </a:r>
            <a:r>
              <a:rPr lang="mk-MK" dirty="0">
                <a:solidFill>
                  <a:schemeClr val="tx1"/>
                </a:solidFill>
                <a:latin typeface="Arial" charset="0"/>
                <a:ea typeface="Arial" charset="0"/>
                <a:cs typeface="Arial" charset="0"/>
              </a:rPr>
              <a:t> 2019). </a:t>
            </a:r>
          </a:p>
          <a:p>
            <a:pPr marL="0" indent="0">
              <a:buClr>
                <a:srgbClr val="90C226"/>
              </a:buClr>
              <a:buNone/>
              <a:defRPr/>
            </a:pPr>
            <a:endParaRPr lang="mk-MK" dirty="0">
              <a:solidFill>
                <a:sysClr val="window" lastClr="FFFFFF"/>
              </a:solidFill>
              <a:latin typeface="Trebuchet MS" panose="020B0603020202020204"/>
            </a:endParaRPr>
          </a:p>
          <a:p>
            <a:pPr marL="0" indent="0">
              <a:buClr>
                <a:srgbClr val="90C226"/>
              </a:buClr>
              <a:buNone/>
              <a:defRPr/>
            </a:pPr>
            <a:endParaRPr kumimoji="0" lang="mk-MK" sz="1800" b="0" i="0" u="none" strike="noStrike" kern="1200" cap="none" spc="0" normalizeH="0" baseline="0" dirty="0">
              <a:ln>
                <a:noFill/>
              </a:ln>
              <a:solidFill>
                <a:sysClr val="window" lastClr="FFFFFF"/>
              </a:solidFill>
              <a:effectLst/>
              <a:uLnTx/>
              <a:uFillTx/>
              <a:latin typeface="Trebuchet MS" panose="020B0603020202020204"/>
            </a:endParaRPr>
          </a:p>
        </p:txBody>
      </p:sp>
      <p:pic>
        <p:nvPicPr>
          <p:cNvPr id="2" name="Picture 1">
            <a:extLst>
              <a:ext uri="{FF2B5EF4-FFF2-40B4-BE49-F238E27FC236}">
                <a16:creationId xmlns:a16="http://schemas.microsoft.com/office/drawing/2014/main" id="{6FE377C1-A304-4A7E-B423-B98C40E490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5627" y="1750979"/>
            <a:ext cx="6928540" cy="4157124"/>
          </a:xfrm>
          <a:prstGeom prst="rect">
            <a:avLst/>
          </a:prstGeom>
        </p:spPr>
      </p:pic>
      <p:sp>
        <p:nvSpPr>
          <p:cNvPr id="3" name="TextBox 2">
            <a:extLst>
              <a:ext uri="{FF2B5EF4-FFF2-40B4-BE49-F238E27FC236}">
                <a16:creationId xmlns:a16="http://schemas.microsoft.com/office/drawing/2014/main" id="{0AD43903-862D-4849-89C0-6D79A030FDA6}"/>
              </a:ext>
            </a:extLst>
          </p:cNvPr>
          <p:cNvSpPr txBox="1"/>
          <p:nvPr/>
        </p:nvSpPr>
        <p:spPr>
          <a:xfrm>
            <a:off x="4785627" y="5908103"/>
            <a:ext cx="5674217" cy="369332"/>
          </a:xfrm>
          <a:prstGeom prst="rect">
            <a:avLst/>
          </a:prstGeom>
          <a:noFill/>
        </p:spPr>
        <p:txBody>
          <a:bodyPr wrap="square" rtlCol="0">
            <a:spAutoFit/>
          </a:bodyPr>
          <a:lstStyle/>
          <a:p>
            <a:r>
              <a:rPr lang="mk-MK" dirty="0"/>
              <a:t>Мобилна биорафинерија на трева (</a:t>
            </a:r>
            <a:r>
              <a:rPr lang="mk-MK" dirty="0" err="1"/>
              <a:t>Phys.org</a:t>
            </a:r>
            <a:r>
              <a:rPr lang="mk-MK" dirty="0"/>
              <a:t>, 2019). </a:t>
            </a:r>
          </a:p>
        </p:txBody>
      </p:sp>
      <p:pic>
        <p:nvPicPr>
          <p:cNvPr id="7" name="Picture 6">
            <a:extLst>
              <a:ext uri="{FF2B5EF4-FFF2-40B4-BE49-F238E27FC236}">
                <a16:creationId xmlns:a16="http://schemas.microsoft.com/office/drawing/2014/main" id="{C4939CB9-B5F9-43A1-987B-3A61331D62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2220" y="-9105"/>
            <a:ext cx="7059780" cy="1072989"/>
          </a:xfrm>
          <a:prstGeom prst="rect">
            <a:avLst/>
          </a:prstGeom>
        </p:spPr>
      </p:pic>
      <p:sp>
        <p:nvSpPr>
          <p:cNvPr id="6" name="Rectangle 5">
            <a:extLst>
              <a:ext uri="{FF2B5EF4-FFF2-40B4-BE49-F238E27FC236}">
                <a16:creationId xmlns:a16="http://schemas.microsoft.com/office/drawing/2014/main" id="{7B117494-70FA-4F45-929F-2C1A7EFFA2FD}"/>
              </a:ext>
            </a:extLst>
          </p:cNvPr>
          <p:cNvSpPr/>
          <p:nvPr/>
        </p:nvSpPr>
        <p:spPr>
          <a:xfrm>
            <a:off x="5240740" y="333107"/>
            <a:ext cx="6901289" cy="646331"/>
          </a:xfrm>
          <a:prstGeom prst="rect">
            <a:avLst/>
          </a:prstGeom>
        </p:spPr>
        <p:txBody>
          <a:bodyPr wrap="square">
            <a:spAutoFit/>
          </a:bodyPr>
          <a:lstStyle/>
          <a:p>
            <a:r>
              <a:rPr lang="mk-MK" sz="3600" dirty="0">
                <a:solidFill>
                  <a:schemeClr val="bg1"/>
                </a:solidFill>
              </a:rPr>
              <a:t>Мобилна биорафинерија на трева</a:t>
            </a:r>
          </a:p>
        </p:txBody>
      </p:sp>
    </p:spTree>
    <p:extLst>
      <p:ext uri="{BB962C8B-B14F-4D97-AF65-F5344CB8AC3E}">
        <p14:creationId xmlns:p14="http://schemas.microsoft.com/office/powerpoint/2010/main" val="119221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954107"/>
          </a:xfrm>
          <a:prstGeom prst="rect">
            <a:avLst/>
          </a:prstGeom>
          <a:noFill/>
        </p:spPr>
        <p:txBody>
          <a:bodyPr wrap="square" rtlCol="0">
            <a:spAutoFit/>
          </a:bodyPr>
          <a:lstStyle/>
          <a:p>
            <a:pPr algn="r"/>
            <a:r>
              <a:rPr lang="ru-RU" sz="2800" b="1" spc="100" dirty="0">
                <a:solidFill>
                  <a:schemeClr val="bg1"/>
                </a:solidFill>
                <a:ea typeface="Roboto" panose="02000000000000000000" pitchFamily="2" charset="0"/>
                <a:cs typeface="Arial" panose="020B0604020202020204" pitchFamily="34" charset="0"/>
              </a:rPr>
              <a:t>Пример: Влијанија на биогоривата</a:t>
            </a:r>
            <a:endParaRPr lang="en-GB" sz="2800" b="1" dirty="0">
              <a:solidFill>
                <a:schemeClr val="bg1"/>
              </a:solidFill>
            </a:endParaRPr>
          </a:p>
        </p:txBody>
      </p:sp>
      <p:sp>
        <p:nvSpPr>
          <p:cNvPr id="5" name="Rectangle 4"/>
          <p:cNvSpPr/>
          <p:nvPr/>
        </p:nvSpPr>
        <p:spPr>
          <a:xfrm>
            <a:off x="244862" y="1076411"/>
            <a:ext cx="5911007" cy="5847755"/>
          </a:xfrm>
          <a:prstGeom prst="rect">
            <a:avLst/>
          </a:prstGeom>
        </p:spPr>
        <p:txBody>
          <a:bodyPr wrap="square">
            <a:spAutoFit/>
          </a:bodyPr>
          <a:lstStyle/>
          <a:p>
            <a:pPr>
              <a:spcAft>
                <a:spcPts val="0"/>
              </a:spcAft>
            </a:pPr>
            <a:r>
              <a:rPr lang="mk-MK" sz="2200" b="1" dirty="0">
                <a:solidFill>
                  <a:schemeClr val="accent1">
                    <a:lumMod val="75000"/>
                  </a:schemeClr>
                </a:solidFill>
                <a:latin typeface="Calibri Light" charset="0"/>
                <a:ea typeface="Times New Roman" charset="0"/>
                <a:cs typeface="Times New Roman" charset="0"/>
              </a:rPr>
              <a:t>Immerzeel </a:t>
            </a:r>
            <a:r>
              <a:rPr lang="mk-MK" sz="2200" b="1" dirty="0" err="1">
                <a:solidFill>
                  <a:schemeClr val="accent1">
                    <a:lumMod val="75000"/>
                  </a:schemeClr>
                </a:solidFill>
                <a:latin typeface="Calibri Light" charset="0"/>
                <a:ea typeface="Times New Roman" charset="0"/>
                <a:cs typeface="Times New Roman" charset="0"/>
              </a:rPr>
              <a:t>et</a:t>
            </a:r>
            <a:r>
              <a:rPr lang="mk-MK" sz="2200" b="1" dirty="0">
                <a:solidFill>
                  <a:schemeClr val="accent1">
                    <a:lumMod val="75000"/>
                  </a:schemeClr>
                </a:solidFill>
                <a:latin typeface="Calibri Light" charset="0"/>
                <a:ea typeface="Times New Roman" charset="0"/>
                <a:cs typeface="Times New Roman" charset="0"/>
              </a:rPr>
              <a:t> </a:t>
            </a:r>
            <a:r>
              <a:rPr lang="mk-MK" sz="2200" b="1" dirty="0" err="1">
                <a:solidFill>
                  <a:schemeClr val="accent1">
                    <a:lumMod val="75000"/>
                  </a:schemeClr>
                </a:solidFill>
                <a:latin typeface="Calibri Light" charset="0"/>
                <a:ea typeface="Times New Roman" charset="0"/>
                <a:cs typeface="Times New Roman" charset="0"/>
              </a:rPr>
              <a:t>al</a:t>
            </a:r>
            <a:r>
              <a:rPr lang="mk-MK" sz="2200" b="1" dirty="0">
                <a:solidFill>
                  <a:schemeClr val="accent1">
                    <a:lumMod val="75000"/>
                  </a:schemeClr>
                </a:solidFill>
                <a:latin typeface="Calibri Light" charset="0"/>
                <a:ea typeface="Times New Roman" charset="0"/>
                <a:cs typeface="Times New Roman" charset="0"/>
              </a:rPr>
              <a:t>. (2014), даваат детален преглед на влијанијата од производството на биоенергетски култури врз биодиверзитетот. Авторите посочуваат:</a:t>
            </a:r>
          </a:p>
          <a:p>
            <a:pPr>
              <a:spcAft>
                <a:spcPts val="0"/>
              </a:spcAft>
            </a:pPr>
            <a:r>
              <a:rPr lang="mk-MK" sz="2200" b="1" dirty="0">
                <a:solidFill>
                  <a:schemeClr val="accent1">
                    <a:lumMod val="75000"/>
                  </a:schemeClr>
                </a:solidFill>
                <a:latin typeface="Calibri Light" charset="0"/>
                <a:ea typeface="Times New Roman" charset="0"/>
                <a:cs typeface="Times New Roman" charset="0"/>
              </a:rPr>
              <a:t> </a:t>
            </a:r>
          </a:p>
          <a:p>
            <a:pPr marL="285750" indent="-285750">
              <a:spcAft>
                <a:spcPts val="0"/>
              </a:spcAft>
              <a:buFont typeface="Arial" charset="0"/>
              <a:buChar char="•"/>
            </a:pPr>
            <a:r>
              <a:rPr lang="mk-MK" sz="2200" b="1" dirty="0">
                <a:solidFill>
                  <a:schemeClr val="accent1">
                    <a:lumMod val="75000"/>
                  </a:schemeClr>
                </a:solidFill>
                <a:latin typeface="Calibri Light" charset="0"/>
                <a:ea typeface="Times New Roman" charset="0"/>
                <a:cs typeface="Times New Roman" charset="0"/>
              </a:rPr>
              <a:t>важноста на почетната употреба на земјиштето - поголемиот дел од негативните влијанија се однесуваат на претворање на природната вегетација во култури за биогориво од прва генерација.</a:t>
            </a:r>
          </a:p>
          <a:p>
            <a:pPr marL="285750" indent="-285750">
              <a:spcAft>
                <a:spcPts val="0"/>
              </a:spcAft>
              <a:buFont typeface="Arial" charset="0"/>
              <a:buChar char="•"/>
            </a:pPr>
            <a:r>
              <a:rPr lang="mk-MK" sz="2200" b="1" dirty="0">
                <a:solidFill>
                  <a:schemeClr val="accent1">
                    <a:lumMod val="75000"/>
                  </a:schemeClr>
                </a:solidFill>
                <a:latin typeface="Calibri Light" charset="0"/>
                <a:ea typeface="Times New Roman" charset="0"/>
                <a:cs typeface="Times New Roman" charset="0"/>
              </a:rPr>
              <a:t>културите имаат различни влијанија – во зависност дали се биогоривата од 1., 2. или 3. генерација</a:t>
            </a:r>
          </a:p>
          <a:p>
            <a:pPr marL="285750" indent="-285750">
              <a:spcAft>
                <a:spcPts val="0"/>
              </a:spcAft>
              <a:buFont typeface="Arial" charset="0"/>
              <a:buChar char="•"/>
            </a:pPr>
            <a:r>
              <a:rPr lang="mk-MK" sz="2200" b="1" dirty="0">
                <a:solidFill>
                  <a:schemeClr val="accent1">
                    <a:lumMod val="75000"/>
                  </a:schemeClr>
                </a:solidFill>
                <a:latin typeface="Calibri Light" charset="0"/>
                <a:ea typeface="Times New Roman" charset="0"/>
                <a:cs typeface="Times New Roman" charset="0"/>
              </a:rPr>
              <a:t>влијанијата врз биодиверзитетот вклучуваат промена на живеалиштата, фрагментација, загадување, инвазивни видови и ефекти на климатските промени (види слика)</a:t>
            </a:r>
          </a:p>
        </p:txBody>
      </p:sp>
      <p:pic>
        <p:nvPicPr>
          <p:cNvPr id="1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9269" y="890657"/>
            <a:ext cx="5671196" cy="49136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78309" y="5861623"/>
            <a:ext cx="6513690" cy="1002071"/>
          </a:xfrm>
          <a:prstGeom prst="rect">
            <a:avLst/>
          </a:prstGeom>
        </p:spPr>
      </p:pic>
      <p:sp>
        <p:nvSpPr>
          <p:cNvPr id="6" name="TextBox 5"/>
          <p:cNvSpPr txBox="1"/>
          <p:nvPr/>
        </p:nvSpPr>
        <p:spPr>
          <a:xfrm>
            <a:off x="10719905" y="6214546"/>
            <a:ext cx="1260560" cy="584775"/>
          </a:xfrm>
          <a:prstGeom prst="rect">
            <a:avLst/>
          </a:prstGeom>
          <a:solidFill>
            <a:schemeClr val="bg1"/>
          </a:solidFill>
        </p:spPr>
        <p:txBody>
          <a:bodyPr wrap="square" rtlCol="0">
            <a:spAutoFit/>
          </a:bodyPr>
          <a:lstStyle/>
          <a:p>
            <a:r>
              <a:rPr lang="ru-RU" sz="1600" b="1" dirty="0">
                <a:solidFill>
                  <a:schemeClr val="accent1">
                    <a:lumMod val="75000"/>
                  </a:schemeClr>
                </a:solidFill>
                <a:latin typeface="Calibri Light" charset="0"/>
                <a:ea typeface="Times New Roman" charset="0"/>
                <a:cs typeface="Times New Roman" charset="0"/>
              </a:rPr>
              <a:t>(</a:t>
            </a:r>
            <a:r>
              <a:rPr lang="tr-TR" sz="1600" b="1" dirty="0">
                <a:solidFill>
                  <a:schemeClr val="accent1">
                    <a:lumMod val="75000"/>
                  </a:schemeClr>
                </a:solidFill>
                <a:latin typeface="Calibri Light" charset="0"/>
                <a:ea typeface="Times New Roman" charset="0"/>
                <a:cs typeface="Times New Roman" charset="0"/>
              </a:rPr>
              <a:t>Immerzeel et al.</a:t>
            </a:r>
            <a:r>
              <a:rPr lang="mk-MK" sz="1600" b="1" dirty="0">
                <a:solidFill>
                  <a:schemeClr val="accent1">
                    <a:lumMod val="75000"/>
                  </a:schemeClr>
                </a:solidFill>
                <a:latin typeface="Calibri Light" charset="0"/>
                <a:ea typeface="Times New Roman" charset="0"/>
                <a:cs typeface="Times New Roman" charset="0"/>
              </a:rPr>
              <a:t>, </a:t>
            </a:r>
            <a:r>
              <a:rPr lang="ru-RU" sz="1600" b="1" dirty="0">
                <a:solidFill>
                  <a:schemeClr val="accent1">
                    <a:lumMod val="75000"/>
                  </a:schemeClr>
                </a:solidFill>
                <a:latin typeface="Calibri Light" charset="0"/>
                <a:ea typeface="Times New Roman" charset="0"/>
                <a:cs typeface="Times New Roman" charset="0"/>
              </a:rPr>
              <a:t>2014)</a:t>
            </a:r>
            <a:endParaRPr lang="en-US" sz="1600" dirty="0"/>
          </a:p>
        </p:txBody>
      </p:sp>
    </p:spTree>
    <p:extLst>
      <p:ext uri="{BB962C8B-B14F-4D97-AF65-F5344CB8AC3E}">
        <p14:creationId xmlns:p14="http://schemas.microsoft.com/office/powerpoint/2010/main" val="147583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62011"/>
            <a:ext cx="6036129"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5967037" y="0"/>
            <a:ext cx="5891693" cy="954107"/>
          </a:xfrm>
          <a:prstGeom prst="rect">
            <a:avLst/>
          </a:prstGeom>
          <a:noFill/>
        </p:spPr>
        <p:txBody>
          <a:bodyPr wrap="square" rtlCol="0">
            <a:spAutoFit/>
          </a:bodyPr>
          <a:lstStyle/>
          <a:p>
            <a:pPr algn="r"/>
            <a:r>
              <a:rPr lang="ru-RU" sz="2800" b="1" spc="100" dirty="0">
                <a:solidFill>
                  <a:schemeClr val="bg1"/>
                </a:solidFill>
                <a:ea typeface="Roboto" panose="02000000000000000000" pitchFamily="2" charset="0"/>
                <a:cs typeface="Arial" panose="020B0604020202020204" pitchFamily="34" charset="0"/>
              </a:rPr>
              <a:t>Биогорива од 1., 2. и 3. генерација</a:t>
            </a:r>
            <a:endParaRPr lang="en-GB" sz="2800" b="1" dirty="0">
              <a:solidFill>
                <a:schemeClr val="bg1"/>
              </a:solidFill>
            </a:endParaRPr>
          </a:p>
        </p:txBody>
      </p:sp>
      <p:sp>
        <p:nvSpPr>
          <p:cNvPr id="5" name="Rectangle 4"/>
          <p:cNvSpPr/>
          <p:nvPr/>
        </p:nvSpPr>
        <p:spPr>
          <a:xfrm>
            <a:off x="159569" y="1073337"/>
            <a:ext cx="7210892" cy="5632311"/>
          </a:xfrm>
          <a:prstGeom prst="rect">
            <a:avLst/>
          </a:prstGeom>
        </p:spPr>
        <p:txBody>
          <a:bodyPr wrap="square">
            <a:spAutoFit/>
          </a:bodyPr>
          <a:lstStyle/>
          <a:p>
            <a:pPr>
              <a:spcAft>
                <a:spcPts val="0"/>
              </a:spcAft>
            </a:pPr>
            <a:r>
              <a:rPr lang="ru-RU" sz="2000" dirty="0"/>
              <a:t>Три вида биогориво (Државен универзитет во Орегон, н.д.):</a:t>
            </a:r>
          </a:p>
          <a:p>
            <a:pPr marL="457200" indent="-457200">
              <a:spcAft>
                <a:spcPts val="0"/>
              </a:spcAft>
              <a:buFont typeface="+mj-lt"/>
              <a:buAutoNum type="arabicPeriod"/>
            </a:pPr>
            <a:r>
              <a:rPr lang="ru-RU" sz="2000" dirty="0">
                <a:solidFill>
                  <a:srgbClr val="C00000"/>
                </a:solidFill>
              </a:rPr>
              <a:t>Биогоривата од 1. генерација</a:t>
            </a:r>
            <a:r>
              <a:rPr lang="en-GB" sz="2000" dirty="0"/>
              <a:t>: </a:t>
            </a:r>
            <a:r>
              <a:rPr lang="ru-RU" sz="2000" dirty="0"/>
              <a:t>(пр. масло од </a:t>
            </a:r>
            <a:r>
              <a:rPr lang="mk-MK" sz="2000" dirty="0"/>
              <a:t>репка</a:t>
            </a:r>
            <a:r>
              <a:rPr lang="ru-RU" sz="2000" dirty="0"/>
              <a:t>, сончогледово масло, шеќерна трска, шеќерна репка, пченка, компир) - главен недостаток: потекнуваат од биомаса која е исто така извор на храна.</a:t>
            </a:r>
          </a:p>
          <a:p>
            <a:pPr marL="457200" indent="-457200">
              <a:spcAft>
                <a:spcPts val="0"/>
              </a:spcAft>
              <a:buFont typeface="+mj-lt"/>
              <a:buAutoNum type="arabicPeriod"/>
            </a:pPr>
            <a:r>
              <a:rPr lang="ru-RU" sz="2000" dirty="0">
                <a:solidFill>
                  <a:srgbClr val="C00000"/>
                </a:solidFill>
              </a:rPr>
              <a:t>Биогоривата од 2. генерација </a:t>
            </a:r>
            <a:r>
              <a:rPr lang="ru-RU" sz="2000" dirty="0"/>
              <a:t>(пр. земјоделски и шумски остатоци) потекнуваат од непрехранбена биомаса, но сепак се во конкуренција со производството на храна заради користење на земјиштето.</a:t>
            </a:r>
          </a:p>
          <a:p>
            <a:pPr marL="457200" indent="-457200">
              <a:buFont typeface="+mj-lt"/>
              <a:buAutoNum type="arabicPeriod"/>
            </a:pPr>
            <a:r>
              <a:rPr lang="ru-RU" sz="2000" dirty="0">
                <a:solidFill>
                  <a:srgbClr val="C00000"/>
                </a:solidFill>
              </a:rPr>
              <a:t>Биогоривата од 3. генерација </a:t>
            </a:r>
            <a:r>
              <a:rPr lang="ru-RU" sz="2000" dirty="0"/>
              <a:t>(пр. генетски модифицирани култури како што се алгите) претставуваат најдобра можност за алтернативно гориво затоа што не се конкуренција на храната. Алгите можат да растат на површини што не се соодветни за земјоделски култури од 1. и 2. генерација, што би ја намалило потребата за користење вода и обработливо земјиште. Освен тоа, можат да се одгледуваат со употреба на канализациски, отпадни и солени води.</a:t>
            </a:r>
            <a:endParaRPr lang="en-GB" sz="2000" dirty="0"/>
          </a:p>
        </p:txBody>
      </p:sp>
      <p:pic>
        <p:nvPicPr>
          <p:cNvPr id="7" name="Picture 6" descr="../../../../Desktop/Screen%20Shot%202020-07-19%20at%2009.27.34"/>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2115" y="1030556"/>
            <a:ext cx="4735396" cy="3152852"/>
          </a:xfrm>
          <a:prstGeom prst="rect">
            <a:avLst/>
          </a:prstGeom>
          <a:noFill/>
          <a:ln>
            <a:noFill/>
          </a:ln>
        </p:spPr>
      </p:pic>
      <p:sp>
        <p:nvSpPr>
          <p:cNvPr id="2" name="Rectangle 1"/>
          <p:cNvSpPr/>
          <p:nvPr/>
        </p:nvSpPr>
        <p:spPr>
          <a:xfrm>
            <a:off x="7392115" y="4312547"/>
            <a:ext cx="4735396" cy="2308324"/>
          </a:xfrm>
          <a:prstGeom prst="rect">
            <a:avLst/>
          </a:prstGeom>
        </p:spPr>
        <p:txBody>
          <a:bodyPr wrap="square">
            <a:spAutoFit/>
          </a:bodyPr>
          <a:lstStyle/>
          <a:p>
            <a:pPr>
              <a:spcAft>
                <a:spcPts val="0"/>
              </a:spcAft>
            </a:pPr>
            <a:r>
              <a:rPr lang="mk-MK" dirty="0">
                <a:solidFill>
                  <a:srgbClr val="0054A6"/>
                </a:solidFill>
                <a:latin typeface="Lucida Grande" charset="0"/>
                <a:ea typeface="Times New Roman" charset="0"/>
              </a:rPr>
              <a:t>Енергетска фарма за алги во Австралија</a:t>
            </a:r>
          </a:p>
          <a:p>
            <a:pPr>
              <a:spcAft>
                <a:spcPts val="0"/>
              </a:spcAft>
            </a:pPr>
            <a:r>
              <a:rPr lang="mk-MK" dirty="0">
                <a:solidFill>
                  <a:srgbClr val="0054A6"/>
                </a:solidFill>
                <a:latin typeface="Lucida Grande" charset="0"/>
                <a:ea typeface="Times New Roman" charset="0"/>
              </a:rPr>
              <a:t>(</a:t>
            </a:r>
            <a:r>
              <a:rPr lang="mk-MK" dirty="0" err="1">
                <a:solidFill>
                  <a:srgbClr val="0054A6"/>
                </a:solidFill>
                <a:latin typeface="Lucida Grande" charset="0"/>
                <a:ea typeface="Times New Roman" charset="0"/>
              </a:rPr>
              <a:t>Algae</a:t>
            </a:r>
            <a:r>
              <a:rPr lang="mk-MK" dirty="0">
                <a:solidFill>
                  <a:srgbClr val="0054A6"/>
                </a:solidFill>
                <a:latin typeface="Lucida Grande" charset="0"/>
                <a:ea typeface="Times New Roman" charset="0"/>
              </a:rPr>
              <a:t> </a:t>
            </a:r>
            <a:r>
              <a:rPr lang="mk-MK" dirty="0" err="1">
                <a:solidFill>
                  <a:srgbClr val="0054A6"/>
                </a:solidFill>
                <a:latin typeface="Lucida Grande" charset="0"/>
                <a:ea typeface="Times New Roman" charset="0"/>
              </a:rPr>
              <a:t>Biotechnolog</a:t>
            </a:r>
            <a:r>
              <a:rPr lang="mk-MK" dirty="0">
                <a:solidFill>
                  <a:srgbClr val="0054A6"/>
                </a:solidFill>
                <a:latin typeface="Lucida Grande" charset="0"/>
                <a:ea typeface="Times New Roman" charset="0"/>
              </a:rPr>
              <a:t> </a:t>
            </a:r>
            <a:r>
              <a:rPr lang="mk-MK" dirty="0" err="1">
                <a:solidFill>
                  <a:srgbClr val="0054A6"/>
                </a:solidFill>
                <a:latin typeface="Lucida Grande" charset="0"/>
                <a:ea typeface="Times New Roman" charset="0"/>
              </a:rPr>
              <a:t>Laboratory</a:t>
            </a:r>
            <a:r>
              <a:rPr lang="mk-MK" dirty="0">
                <a:solidFill>
                  <a:srgbClr val="0054A6"/>
                </a:solidFill>
                <a:latin typeface="Lucida Grande" charset="0"/>
                <a:ea typeface="Times New Roman" charset="0"/>
              </a:rPr>
              <a:t>, Универзитет </a:t>
            </a:r>
            <a:r>
              <a:rPr lang="mk-MK" dirty="0" err="1">
                <a:solidFill>
                  <a:srgbClr val="0054A6"/>
                </a:solidFill>
                <a:latin typeface="Lucida Grande" charset="0"/>
                <a:ea typeface="Times New Roman" charset="0"/>
              </a:rPr>
              <a:t>Квинсленд</a:t>
            </a:r>
            <a:r>
              <a:rPr lang="mk-MK" dirty="0">
                <a:solidFill>
                  <a:srgbClr val="0054A6"/>
                </a:solidFill>
                <a:latin typeface="Lucida Grande" charset="0"/>
                <a:ea typeface="Times New Roman" charset="0"/>
              </a:rPr>
              <a:t>, Австралија).</a:t>
            </a:r>
          </a:p>
          <a:p>
            <a:pPr>
              <a:spcAft>
                <a:spcPts val="0"/>
              </a:spcAft>
            </a:pPr>
            <a:endParaRPr lang="mk-MK" dirty="0">
              <a:solidFill>
                <a:srgbClr val="0054A6"/>
              </a:solidFill>
              <a:latin typeface="Lucida Grande" charset="0"/>
              <a:ea typeface="Times New Roman" charset="0"/>
            </a:endParaRPr>
          </a:p>
          <a:p>
            <a:pPr>
              <a:spcAft>
                <a:spcPts val="0"/>
              </a:spcAft>
            </a:pPr>
            <a:r>
              <a:rPr lang="mk-MK" dirty="0">
                <a:solidFill>
                  <a:srgbClr val="0054A6"/>
                </a:solidFill>
                <a:latin typeface="Lucida Grande" charset="0"/>
                <a:ea typeface="Times New Roman" charset="0"/>
              </a:rPr>
              <a:t>Одгледување на отворени базени (а) по почетниот раст во затворени вреќи (б).</a:t>
            </a:r>
          </a:p>
          <a:p>
            <a:pPr>
              <a:spcAft>
                <a:spcPts val="0"/>
              </a:spcAft>
            </a:pPr>
            <a:endParaRPr lang="mk-MK" dirty="0">
              <a:solidFill>
                <a:srgbClr val="0054A6"/>
              </a:solidFill>
              <a:latin typeface="Lucida Grande" charset="0"/>
              <a:ea typeface="Times New Roman" charset="0"/>
            </a:endParaRPr>
          </a:p>
          <a:p>
            <a:r>
              <a:rPr lang="mk-MK" dirty="0">
                <a:solidFill>
                  <a:srgbClr val="0054A6"/>
                </a:solidFill>
                <a:latin typeface="Lucida Grande" charset="0"/>
                <a:ea typeface="Times New Roman" charset="0"/>
              </a:rPr>
              <a:t>Извор: </a:t>
            </a:r>
            <a:r>
              <a:rPr lang="mk-MK" dirty="0" err="1">
                <a:solidFill>
                  <a:srgbClr val="0054A6"/>
                </a:solidFill>
                <a:latin typeface="Lucida Grande" charset="0"/>
                <a:ea typeface="Times New Roman" charset="0"/>
              </a:rPr>
              <a:t>Correa</a:t>
            </a:r>
            <a:r>
              <a:rPr lang="mk-MK" dirty="0">
                <a:solidFill>
                  <a:srgbClr val="0054A6"/>
                </a:solidFill>
                <a:latin typeface="Lucida Grande" charset="0"/>
                <a:ea typeface="Times New Roman" charset="0"/>
              </a:rPr>
              <a:t>, </a:t>
            </a:r>
            <a:r>
              <a:rPr lang="mk-MK" dirty="0" err="1">
                <a:solidFill>
                  <a:srgbClr val="0054A6"/>
                </a:solidFill>
                <a:latin typeface="Lucida Grande" charset="0"/>
                <a:ea typeface="Times New Roman" charset="0"/>
              </a:rPr>
              <a:t>et</a:t>
            </a:r>
            <a:r>
              <a:rPr lang="mk-MK" dirty="0">
                <a:solidFill>
                  <a:srgbClr val="0054A6"/>
                </a:solidFill>
                <a:latin typeface="Lucida Grande" charset="0"/>
                <a:ea typeface="Times New Roman" charset="0"/>
              </a:rPr>
              <a:t> </a:t>
            </a:r>
            <a:r>
              <a:rPr lang="mk-MK" dirty="0" err="1">
                <a:solidFill>
                  <a:srgbClr val="0054A6"/>
                </a:solidFill>
                <a:latin typeface="Lucida Grande" charset="0"/>
                <a:ea typeface="Times New Roman" charset="0"/>
              </a:rPr>
              <a:t>al</a:t>
            </a:r>
            <a:r>
              <a:rPr lang="mk-MK" dirty="0">
                <a:solidFill>
                  <a:srgbClr val="0054A6"/>
                </a:solidFill>
                <a:latin typeface="Lucida Grande" charset="0"/>
                <a:ea typeface="Times New Roman" charset="0"/>
              </a:rPr>
              <a:t>. (2019)</a:t>
            </a:r>
            <a:endParaRPr lang="mk-MK" sz="2800" dirty="0">
              <a:effectLst/>
              <a:latin typeface="Times New Roman" charset="0"/>
              <a:ea typeface="Calibri" charset="0"/>
            </a:endParaRPr>
          </a:p>
        </p:txBody>
      </p:sp>
    </p:spTree>
    <p:extLst>
      <p:ext uri="{BB962C8B-B14F-4D97-AF65-F5344CB8AC3E}">
        <p14:creationId xmlns:p14="http://schemas.microsoft.com/office/powerpoint/2010/main" val="990820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EF7E56-5ACF-4179-9D2F-75E9D83872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5135" y="-9105"/>
            <a:ext cx="7061876" cy="1069981"/>
          </a:xfrm>
          <a:prstGeom prst="rect">
            <a:avLst/>
          </a:prstGeom>
          <a:solidFill>
            <a:schemeClr val="accent6"/>
          </a:solidFill>
        </p:spPr>
      </p:pic>
      <p:pic>
        <p:nvPicPr>
          <p:cNvPr id="4" name="Picture 3">
            <a:extLst>
              <a:ext uri="{FF2B5EF4-FFF2-40B4-BE49-F238E27FC236}">
                <a16:creationId xmlns:a16="http://schemas.microsoft.com/office/drawing/2014/main" id="{F9BB67C2-BA09-4FEC-B0C4-5291EE39F0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9105"/>
            <a:ext cx="6108721" cy="1079086"/>
          </a:xfrm>
          <a:prstGeom prst="rect">
            <a:avLst/>
          </a:prstGeom>
        </p:spPr>
      </p:pic>
      <p:sp>
        <p:nvSpPr>
          <p:cNvPr id="6" name="Rectangle 5">
            <a:extLst>
              <a:ext uri="{FF2B5EF4-FFF2-40B4-BE49-F238E27FC236}">
                <a16:creationId xmlns:a16="http://schemas.microsoft.com/office/drawing/2014/main" id="{7B117494-70FA-4F45-929F-2C1A7EFFA2FD}"/>
              </a:ext>
            </a:extLst>
          </p:cNvPr>
          <p:cNvSpPr/>
          <p:nvPr/>
        </p:nvSpPr>
        <p:spPr>
          <a:xfrm>
            <a:off x="6582059" y="103257"/>
            <a:ext cx="6168289" cy="954107"/>
          </a:xfrm>
          <a:prstGeom prst="rect">
            <a:avLst/>
          </a:prstGeom>
        </p:spPr>
        <p:txBody>
          <a:bodyPr wrap="square">
            <a:spAutoFit/>
          </a:bodyPr>
          <a:lstStyle/>
          <a:p>
            <a:r>
              <a:rPr lang="ru-RU" sz="2800" b="1" dirty="0">
                <a:solidFill>
                  <a:schemeClr val="bg1"/>
                </a:solidFill>
              </a:rPr>
              <a:t>Видео: биоекономија во рурален амбиент</a:t>
            </a:r>
            <a:endParaRPr lang="en-GB" sz="2800" b="1" dirty="0">
              <a:solidFill>
                <a:schemeClr val="bg1"/>
              </a:solidFill>
            </a:endParaRPr>
          </a:p>
        </p:txBody>
      </p:sp>
      <p:pic>
        <p:nvPicPr>
          <p:cNvPr id="2" name="Online Media 1" title="The Bioeconomy -  a rural area approach">
            <a:hlinkClick r:id="" action="ppaction://media"/>
            <a:extLst>
              <a:ext uri="{FF2B5EF4-FFF2-40B4-BE49-F238E27FC236}">
                <a16:creationId xmlns:a16="http://schemas.microsoft.com/office/drawing/2014/main" id="{4B7DA40F-2B04-43CE-9F99-A91DD9A1C9B2}"/>
              </a:ext>
            </a:extLst>
          </p:cNvPr>
          <p:cNvPicPr>
            <a:picLocks noRot="1" noChangeAspect="1"/>
          </p:cNvPicPr>
          <p:nvPr>
            <a:videoFile r:link="rId1"/>
          </p:nvPr>
        </p:nvPicPr>
        <p:blipFill>
          <a:blip r:embed="rId6"/>
          <a:stretch>
            <a:fillRect/>
          </a:stretch>
        </p:blipFill>
        <p:spPr>
          <a:xfrm>
            <a:off x="2722357" y="1714500"/>
            <a:ext cx="6868160" cy="3863340"/>
          </a:xfrm>
          <a:prstGeom prst="rect">
            <a:avLst/>
          </a:prstGeom>
        </p:spPr>
      </p:pic>
      <p:sp>
        <p:nvSpPr>
          <p:cNvPr id="3" name="TextBox 2">
            <a:extLst>
              <a:ext uri="{FF2B5EF4-FFF2-40B4-BE49-F238E27FC236}">
                <a16:creationId xmlns:a16="http://schemas.microsoft.com/office/drawing/2014/main" id="{598EF37C-AE8F-4032-B364-F69C6D6D7B52}"/>
              </a:ext>
            </a:extLst>
          </p:cNvPr>
          <p:cNvSpPr txBox="1"/>
          <p:nvPr/>
        </p:nvSpPr>
        <p:spPr>
          <a:xfrm>
            <a:off x="1421615" y="5760694"/>
            <a:ext cx="9469644" cy="923330"/>
          </a:xfrm>
          <a:prstGeom prst="rect">
            <a:avLst/>
          </a:prstGeom>
          <a:noFill/>
        </p:spPr>
        <p:txBody>
          <a:bodyPr wrap="square" rtlCol="0">
            <a:spAutoFit/>
          </a:bodyPr>
          <a:lstStyle/>
          <a:p>
            <a:r>
              <a:rPr lang="mk-MK" b="1" dirty="0"/>
              <a:t>Видео (2 минути и 52 секунди): </a:t>
            </a:r>
            <a:r>
              <a:rPr lang="mk-MK" dirty="0">
                <a:hlinkClick r:id="rId7"/>
              </a:rPr>
              <a:t>https://youtu.be/JfLNRr2lFcg?list=UUY-frt3uTqgVZW-DLjoo5bA</a:t>
            </a:r>
            <a:r>
              <a:rPr lang="mk-MK" dirty="0"/>
              <a:t> </a:t>
            </a:r>
          </a:p>
          <a:p>
            <a:pPr defTabSz="914400">
              <a:defRPr/>
            </a:pPr>
            <a:r>
              <a:rPr lang="mk-MK" b="1" dirty="0"/>
              <a:t>Видеото има превод на следниве јазици: </a:t>
            </a:r>
            <a:r>
              <a:rPr lang="mk-MK" dirty="0"/>
              <a:t>бугарски, латвиски, македонски, полски и романски јазик </a:t>
            </a:r>
          </a:p>
        </p:txBody>
      </p:sp>
    </p:spTree>
    <p:extLst>
      <p:ext uri="{BB962C8B-B14F-4D97-AF65-F5344CB8AC3E}">
        <p14:creationId xmlns:p14="http://schemas.microsoft.com/office/powerpoint/2010/main" val="124564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235636" y="458956"/>
            <a:ext cx="8956364" cy="5940088"/>
          </a:xfrm>
          <a:prstGeom prst="rect">
            <a:avLst/>
          </a:prstGeom>
          <a:noFill/>
        </p:spPr>
        <p:txBody>
          <a:bodyPr wrap="square" rtlCol="0" anchor="t">
            <a:spAutoFit/>
          </a:bodyPr>
          <a:lstStyle/>
          <a:p>
            <a:r>
              <a:rPr lang="mk-MK" sz="3400" dirty="0">
                <a:solidFill>
                  <a:schemeClr val="bg1"/>
                </a:solidFill>
                <a:latin typeface="Roboto Medium" panose="02000000000000000000" pitchFamily="2" charset="0"/>
                <a:ea typeface="Roboto Light" panose="02000000000000000000" pitchFamily="2" charset="0"/>
                <a:cs typeface="Arial" panose="020B0604020202020204" pitchFamily="34" charset="0"/>
              </a:rPr>
              <a:t>Содржина</a:t>
            </a:r>
          </a:p>
          <a:p>
            <a:endParaRPr lang="mk-MK" sz="34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Преглед на биоекономијата - што е биоекономија, еколошки ограничувања и предизвици</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Земјоделски суровини</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Земјоделството = изобилство на биолошки ресурси</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Зошто е биоекономијата важна за земјоделството?</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Земјоделството и ЦОР</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Биобазирани производи добиени земјоделството</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Биогорива од отпадна слама</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Маици направени со отпадно млеко</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Хартија од лушпи од зрна какао</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Мобилна биорафинерија на трева </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Влијанија на биогоривата</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Видео: биоекономијата во рурален амбиент</a:t>
            </a: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500593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2963806" y="7524"/>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3" name="Textfeld 2">
            <a:extLst>
              <a:ext uri="{FF2B5EF4-FFF2-40B4-BE49-F238E27FC236}">
                <a16:creationId xmlns:a16="http://schemas.microsoft.com/office/drawing/2014/main" id="{6C3DD885-330E-6B46-BABD-B7F8FC9924B9}"/>
              </a:ext>
            </a:extLst>
          </p:cNvPr>
          <p:cNvSpPr txBox="1"/>
          <p:nvPr/>
        </p:nvSpPr>
        <p:spPr>
          <a:xfrm>
            <a:off x="3995132" y="6332474"/>
            <a:ext cx="4013200" cy="307777"/>
          </a:xfrm>
          <a:prstGeom prst="rect">
            <a:avLst/>
          </a:prstGeom>
          <a:noFill/>
        </p:spPr>
        <p:txBody>
          <a:bodyPr wrap="square" rtlCol="0" anchor="b">
            <a:spAutoFit/>
          </a:bodyPr>
          <a:lstStyle/>
          <a:p>
            <a:r>
              <a:rPr lang="mk-MK" sz="1400" dirty="0">
                <a:solidFill>
                  <a:schemeClr val="bg1"/>
                </a:solidFill>
                <a:latin typeface="Roboto" panose="02000000000000000000" pitchFamily="2" charset="0"/>
                <a:ea typeface="Roboto" panose="02000000000000000000" pitchFamily="2" charset="0"/>
                <a:cs typeface="Arial" panose="020B0604020202020204" pitchFamily="34" charset="0"/>
              </a:rPr>
              <a:t>Име на предавач</a:t>
            </a:r>
            <a:endParaRPr lang="en-GB" sz="14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4723" y="3760717"/>
            <a:ext cx="9052682" cy="2342748"/>
          </a:xfrm>
          <a:prstGeom prst="rect">
            <a:avLst/>
          </a:prstGeom>
        </p:spPr>
      </p:pic>
      <p:sp>
        <p:nvSpPr>
          <p:cNvPr id="2" name="TextBox 1">
            <a:extLst>
              <a:ext uri="{FF2B5EF4-FFF2-40B4-BE49-F238E27FC236}">
                <a16:creationId xmlns:a16="http://schemas.microsoft.com/office/drawing/2014/main" id="{81D90501-FD6D-4E51-93F1-27B8FAB6BBCA}"/>
              </a:ext>
            </a:extLst>
          </p:cNvPr>
          <p:cNvSpPr txBox="1"/>
          <p:nvPr/>
        </p:nvSpPr>
        <p:spPr>
          <a:xfrm>
            <a:off x="4342512" y="1172473"/>
            <a:ext cx="6257103" cy="707886"/>
          </a:xfrm>
          <a:prstGeom prst="rect">
            <a:avLst/>
          </a:prstGeom>
          <a:noFill/>
        </p:spPr>
        <p:txBody>
          <a:bodyPr wrap="square" rtlCol="0">
            <a:spAutoFit/>
          </a:bodyPr>
          <a:lstStyle/>
          <a:p>
            <a:r>
              <a:rPr lang="mk-MK" sz="4000" b="1" dirty="0">
                <a:solidFill>
                  <a:srgbClr val="FFED00"/>
                </a:solidFill>
              </a:rPr>
              <a:t>Прашања и дискусија</a:t>
            </a:r>
            <a:endParaRPr lang="en-GB" sz="4000" b="1" dirty="0">
              <a:solidFill>
                <a:srgbClr val="FFED00"/>
              </a:solidFill>
            </a:endParaRPr>
          </a:p>
        </p:txBody>
      </p:sp>
    </p:spTree>
    <p:extLst>
      <p:ext uri="{BB962C8B-B14F-4D97-AF65-F5344CB8AC3E}">
        <p14:creationId xmlns:p14="http://schemas.microsoft.com/office/powerpoint/2010/main" val="1679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815" y="144877"/>
            <a:ext cx="1552381" cy="1158190"/>
          </a:xfrm>
          <a:prstGeom prst="rect">
            <a:avLst/>
          </a:prstGeom>
        </p:spPr>
      </p:pic>
      <p:pic>
        <p:nvPicPr>
          <p:cNvPr id="12"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1336" y="1"/>
            <a:ext cx="8556664" cy="1757061"/>
          </a:xfrm>
          <a:prstGeom prst="rect">
            <a:avLst/>
          </a:prstGeom>
        </p:spPr>
      </p:pic>
      <p:sp>
        <p:nvSpPr>
          <p:cNvPr id="13" name="Rectangle 12"/>
          <p:cNvSpPr/>
          <p:nvPr/>
        </p:nvSpPr>
        <p:spPr>
          <a:xfrm>
            <a:off x="394855" y="1902266"/>
            <a:ext cx="11492345" cy="738664"/>
          </a:xfrm>
          <a:prstGeom prst="rect">
            <a:avLst/>
          </a:prstGeom>
        </p:spPr>
        <p:txBody>
          <a:bodyPr wrap="square">
            <a:spAutoFit/>
          </a:bodyPr>
          <a:lstStyle/>
          <a:p>
            <a:pPr algn="ctr"/>
            <a:r>
              <a:rPr lang="mk-MK" sz="2400" b="1" dirty="0">
                <a:solidFill>
                  <a:schemeClr val="accent6">
                    <a:lumMod val="50000"/>
                  </a:schemeClr>
                </a:solidFill>
              </a:rPr>
              <a:t>Овие едукативни материјали се подготвени како дел од проектот BE-Rural</a:t>
            </a:r>
          </a:p>
          <a:p>
            <a:pPr algn="ctr"/>
            <a:r>
              <a:rPr lang="mk-MK" dirty="0">
                <a:solidFill>
                  <a:schemeClr val="accent3">
                    <a:lumMod val="75000"/>
                  </a:schemeClr>
                </a:solidFill>
              </a:rPr>
              <a:t>Биобазирани стратегии и патокази за подобрен рурален и регионален развој во ЕУ (април 2019 - март 2022)</a:t>
            </a:r>
          </a:p>
        </p:txBody>
      </p:sp>
      <p:sp>
        <p:nvSpPr>
          <p:cNvPr id="14" name="Textfeld 9">
            <a:extLst>
              <a:ext uri="{FF2B5EF4-FFF2-40B4-BE49-F238E27FC236}">
                <a16:creationId xmlns:a16="http://schemas.microsoft.com/office/drawing/2014/main" id="{8DA0CED4-49C8-2449-95D6-706ECBA6F632}"/>
              </a:ext>
            </a:extLst>
          </p:cNvPr>
          <p:cNvSpPr txBox="1"/>
          <p:nvPr/>
        </p:nvSpPr>
        <p:spPr>
          <a:xfrm>
            <a:off x="700095" y="2839649"/>
            <a:ext cx="3698278" cy="3139321"/>
          </a:xfrm>
          <a:prstGeom prst="rect">
            <a:avLst/>
          </a:prstGeom>
          <a:noFill/>
        </p:spPr>
        <p:txBody>
          <a:bodyPr wrap="square" rtlCol="0" anchor="t">
            <a:spAutoFit/>
          </a:bodyPr>
          <a:lstStyle/>
          <a:p>
            <a:pPr algn="just">
              <a:spcAft>
                <a:spcPts val="1800"/>
              </a:spcAft>
            </a:pPr>
            <a:r>
              <a:rPr lang="mk-MK" sz="2400" b="1" dirty="0">
                <a:solidFill>
                  <a:srgbClr val="AE0917"/>
                </a:solidFill>
                <a:ea typeface="Roboto" panose="02000000000000000000" pitchFamily="2" charset="0"/>
                <a:cs typeface="Arial" panose="020B0604020202020204" pitchFamily="34" charset="0"/>
              </a:rPr>
              <a:t>BE-Rural поддржува </a:t>
            </a:r>
          </a:p>
          <a:p>
            <a:pPr algn="just">
              <a:spcAft>
                <a:spcPts val="1800"/>
              </a:spcAft>
            </a:pPr>
            <a:r>
              <a:rPr lang="mk-MK" sz="1400" dirty="0">
                <a:ea typeface="Roboto" panose="02000000000000000000" pitchFamily="2" charset="0"/>
                <a:cs typeface="Arial" panose="020B0604020202020204" pitchFamily="34" charset="0"/>
              </a:rPr>
              <a:t>… регионални чинители во пет земји:</a:t>
            </a:r>
          </a:p>
          <a:p>
            <a:pPr algn="just">
              <a:spcAft>
                <a:spcPts val="1800"/>
              </a:spcAft>
            </a:pPr>
            <a:r>
              <a:rPr lang="mk-MK" sz="1400" dirty="0">
                <a:ea typeface="Roboto" panose="02000000000000000000" pitchFamily="2" charset="0"/>
                <a:cs typeface="Arial" panose="020B0604020202020204" pitchFamily="34" charset="0"/>
              </a:rPr>
              <a:t>Латвија: </a:t>
            </a:r>
            <a:r>
              <a:rPr lang="mk-MK" sz="1400" dirty="0" err="1">
                <a:ea typeface="Roboto" panose="02000000000000000000" pitchFamily="2" charset="0"/>
                <a:cs typeface="Arial" panose="020B0604020202020204" pitchFamily="34" charset="0"/>
              </a:rPr>
              <a:t>Виѕеме</a:t>
            </a:r>
            <a:r>
              <a:rPr lang="mk-MK" sz="1400" dirty="0">
                <a:ea typeface="Roboto" panose="02000000000000000000" pitchFamily="2" charset="0"/>
                <a:cs typeface="Arial" panose="020B0604020202020204" pitchFamily="34" charset="0"/>
              </a:rPr>
              <a:t> и </a:t>
            </a:r>
            <a:r>
              <a:rPr lang="mk-MK" sz="1400" dirty="0" err="1">
                <a:ea typeface="Roboto" panose="02000000000000000000" pitchFamily="2" charset="0"/>
                <a:cs typeface="Arial" panose="020B0604020202020204" pitchFamily="34" charset="0"/>
              </a:rPr>
              <a:t>Курземе</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Полска: Заливите </a:t>
            </a:r>
            <a:r>
              <a:rPr lang="mk-MK" sz="1400" dirty="0" err="1">
                <a:ea typeface="Roboto" panose="02000000000000000000" pitchFamily="2" charset="0"/>
                <a:cs typeface="Arial" panose="020B0604020202020204" pitchFamily="34" charset="0"/>
              </a:rPr>
              <a:t>Штетин</a:t>
            </a:r>
            <a:r>
              <a:rPr lang="mk-MK" sz="1400" dirty="0">
                <a:ea typeface="Roboto" panose="02000000000000000000" pitchFamily="2" charset="0"/>
                <a:cs typeface="Arial" panose="020B0604020202020204" pitchFamily="34" charset="0"/>
              </a:rPr>
              <a:t> и </a:t>
            </a:r>
            <a:r>
              <a:rPr lang="mk-MK" sz="1400" dirty="0" err="1">
                <a:ea typeface="Roboto" panose="02000000000000000000" pitchFamily="2" charset="0"/>
                <a:cs typeface="Arial" panose="020B0604020202020204" pitchFamily="34" charset="0"/>
              </a:rPr>
              <a:t>Висла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Романија: </a:t>
            </a:r>
            <a:r>
              <a:rPr lang="mk-MK" sz="1400" dirty="0" err="1">
                <a:ea typeface="Roboto" panose="02000000000000000000" pitchFamily="2" charset="0"/>
                <a:cs typeface="Arial" panose="020B0604020202020204" pitchFamily="34" charset="0"/>
              </a:rPr>
              <a:t>Ковасна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Бугарија: Стара </a:t>
            </a:r>
            <a:r>
              <a:rPr lang="mk-MK" sz="1400" dirty="0" err="1">
                <a:ea typeface="Roboto" panose="02000000000000000000" pitchFamily="2" charset="0"/>
                <a:cs typeface="Arial" panose="020B0604020202020204" pitchFamily="34" charset="0"/>
              </a:rPr>
              <a:t>Загора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Северна Македонија: Струмица</a:t>
            </a:r>
          </a:p>
        </p:txBody>
      </p:sp>
      <p:sp>
        <p:nvSpPr>
          <p:cNvPr id="16" name="TextBox 15"/>
          <p:cNvSpPr txBox="1"/>
          <p:nvPr/>
        </p:nvSpPr>
        <p:spPr>
          <a:xfrm>
            <a:off x="136347" y="1317491"/>
            <a:ext cx="1974989" cy="584775"/>
          </a:xfrm>
          <a:prstGeom prst="rect">
            <a:avLst/>
          </a:prstGeom>
          <a:noFill/>
        </p:spPr>
        <p:txBody>
          <a:bodyPr wrap="square" rtlCol="0">
            <a:spAutoFit/>
          </a:bodyPr>
          <a:lstStyle/>
          <a:p>
            <a:r>
              <a:rPr lang="en-US" sz="1600" dirty="0">
                <a:solidFill>
                  <a:schemeClr val="accent3">
                    <a:lumMod val="75000"/>
                  </a:schemeClr>
                </a:solidFill>
              </a:rPr>
              <a:t>https://be-</a:t>
            </a:r>
            <a:r>
              <a:rPr lang="en-US" sz="1600" dirty="0" err="1">
                <a:solidFill>
                  <a:schemeClr val="accent3">
                    <a:lumMod val="75000"/>
                  </a:schemeClr>
                </a:solidFill>
              </a:rPr>
              <a:t>rural.eu</a:t>
            </a:r>
            <a:r>
              <a:rPr lang="en-US" sz="1600" dirty="0">
                <a:solidFill>
                  <a:schemeClr val="accent3">
                    <a:lumMod val="75000"/>
                  </a:schemeClr>
                </a:solidFill>
              </a:rPr>
              <a:t> </a:t>
            </a:r>
          </a:p>
          <a:p>
            <a:endParaRPr lang="en-US" sz="1600" dirty="0">
              <a:solidFill>
                <a:schemeClr val="accent3">
                  <a:lumMod val="75000"/>
                </a:schemeClr>
              </a:solidFill>
            </a:endParaRPr>
          </a:p>
        </p:txBody>
      </p:sp>
      <p:sp>
        <p:nvSpPr>
          <p:cNvPr id="17" name="Rectangle 16"/>
          <p:cNvSpPr/>
          <p:nvPr/>
        </p:nvSpPr>
        <p:spPr>
          <a:xfrm>
            <a:off x="8208708" y="3546098"/>
            <a:ext cx="3353416" cy="2554545"/>
          </a:xfrm>
          <a:prstGeom prst="rect">
            <a:avLst/>
          </a:prstGeom>
        </p:spPr>
        <p:txBody>
          <a:bodyPr wrap="square">
            <a:spAutoFit/>
          </a:bodyPr>
          <a:lstStyle/>
          <a:p>
            <a:pPr marL="7144" algn="ctr"/>
            <a:r>
              <a:rPr lang="mk-MK" sz="2000" dirty="0">
                <a:solidFill>
                  <a:schemeClr val="accent6">
                    <a:lumMod val="50000"/>
                  </a:schemeClr>
                </a:solidFill>
                <a:ea typeface="Roboto Light" panose="02000000000000000000" pitchFamily="2" charset="0"/>
                <a:cs typeface="Arial" panose="020B0604020202020204" pitchFamily="34" charset="0"/>
              </a:rPr>
              <a:t>Целта на BE-Rural е да го реализира потенцијалот на регионалните биобазирани економии преку поддршка на релевантни актери во партиципативниот развој на биоекономски стратегии  и патокази  </a:t>
            </a:r>
          </a:p>
        </p:txBody>
      </p:sp>
      <p:sp>
        <p:nvSpPr>
          <p:cNvPr id="2" name="Rectangle 1"/>
          <p:cNvSpPr/>
          <p:nvPr/>
        </p:nvSpPr>
        <p:spPr>
          <a:xfrm>
            <a:off x="700095" y="6177689"/>
            <a:ext cx="3943002" cy="369332"/>
          </a:xfrm>
          <a:prstGeom prst="rect">
            <a:avLst/>
          </a:prstGeom>
        </p:spPr>
        <p:txBody>
          <a:bodyPr wrap="none">
            <a:spAutoFit/>
          </a:bodyPr>
          <a:lstStyle/>
          <a:p>
            <a:r>
              <a:rPr lang="en-US" dirty="0">
                <a:hlinkClick r:id="rId5"/>
              </a:rPr>
              <a:t>https://be-rural.eu/innovation-regions/</a:t>
            </a:r>
            <a:r>
              <a:rPr lang="en-US" dirty="0"/>
              <a:t> </a:t>
            </a:r>
          </a:p>
        </p:txBody>
      </p:sp>
      <p:pic>
        <p:nvPicPr>
          <p:cNvPr id="24" name="Picture 23"/>
          <p:cNvPicPr/>
          <p:nvPr/>
        </p:nvPicPr>
        <p:blipFill>
          <a:blip r:embed="rId6"/>
          <a:stretch>
            <a:fillRect/>
          </a:stretch>
        </p:blipFill>
        <p:spPr>
          <a:xfrm>
            <a:off x="4901605" y="2640930"/>
            <a:ext cx="3048595" cy="4039270"/>
          </a:xfrm>
          <a:prstGeom prst="rect">
            <a:avLst/>
          </a:prstGeom>
        </p:spPr>
      </p:pic>
      <p:pic>
        <p:nvPicPr>
          <p:cNvPr id="25" name="Picture 24">
            <a:extLst>
              <a:ext uri="{FF2B5EF4-FFF2-40B4-BE49-F238E27FC236}">
                <a16:creationId xmlns:a16="http://schemas.microsoft.com/office/drawing/2014/main" id="{58C09213-F965-480D-9E15-75FEE2BFFB99}"/>
              </a:ext>
            </a:extLst>
          </p:cNvPr>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1225" y="3936635"/>
            <a:ext cx="197098" cy="278784"/>
          </a:xfrm>
          <a:prstGeom prst="rect">
            <a:avLst/>
          </a:prstGeom>
          <a:noFill/>
        </p:spPr>
      </p:pic>
      <p:pic>
        <p:nvPicPr>
          <p:cNvPr id="26" name="Picture 25">
            <a:extLst>
              <a:ext uri="{FF2B5EF4-FFF2-40B4-BE49-F238E27FC236}">
                <a16:creationId xmlns:a16="http://schemas.microsoft.com/office/drawing/2014/main" id="{A5BE3F12-036D-4F58-8779-288AC305FAFC}"/>
              </a:ext>
            </a:extLst>
          </p:cNvPr>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19902" y="6451813"/>
            <a:ext cx="518747" cy="190416"/>
          </a:xfrm>
          <a:prstGeom prst="rect">
            <a:avLst/>
          </a:prstGeom>
        </p:spPr>
      </p:pic>
    </p:spTree>
    <p:extLst>
      <p:ext uri="{BB962C8B-B14F-4D97-AF65-F5344CB8AC3E}">
        <p14:creationId xmlns:p14="http://schemas.microsoft.com/office/powerpoint/2010/main" val="17595811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462516" y="1745153"/>
            <a:ext cx="4931037" cy="4401205"/>
          </a:xfrm>
          <a:prstGeom prst="rect">
            <a:avLst/>
          </a:prstGeom>
          <a:noFill/>
        </p:spPr>
        <p:txBody>
          <a:bodyPr wrap="square" rtlCol="0" anchor="t">
            <a:spAutoFit/>
          </a:bodyPr>
          <a:lstStyle/>
          <a:p>
            <a:pPr algn="just">
              <a:spcAft>
                <a:spcPts val="2400"/>
              </a:spcAft>
            </a:pPr>
            <a:r>
              <a:rPr lang="ru-RU" sz="2800" b="1" dirty="0">
                <a:solidFill>
                  <a:srgbClr val="FFC000"/>
                </a:solidFill>
                <a:latin typeface="Roboto" panose="02000000000000000000" pitchFamily="2" charset="0"/>
                <a:ea typeface="Roboto" panose="02000000000000000000" pitchFamily="2" charset="0"/>
                <a:cs typeface="Arial" panose="020B0604020202020204" pitchFamily="34" charset="0"/>
              </a:rPr>
              <a:t>Биоекономијата...</a:t>
            </a:r>
            <a:endParaRPr lang="en-GB" sz="2800" b="1" dirty="0">
              <a:solidFill>
                <a:srgbClr val="FFC000"/>
              </a:solidFill>
              <a:latin typeface="Roboto" panose="02000000000000000000" pitchFamily="2" charset="0"/>
              <a:ea typeface="Roboto" panose="02000000000000000000" pitchFamily="2" charset="0"/>
              <a:cs typeface="Arial" panose="020B0604020202020204" pitchFamily="34" charset="0"/>
            </a:endParaRPr>
          </a:p>
          <a:p>
            <a:pPr marL="285750" indent="-285750">
              <a:spcAft>
                <a:spcPts val="2400"/>
              </a:spcAft>
              <a:buFont typeface="Arial" panose="020B0604020202020204" pitchFamily="34" charset="0"/>
              <a:buChar char="•"/>
            </a:pPr>
            <a:r>
              <a:rPr lang="ru-RU" dirty="0"/>
              <a:t>Е производство на стоки, услуги или енергија од биолошки материјал како главен ресурс.</a:t>
            </a:r>
          </a:p>
          <a:p>
            <a:pPr marL="285750" indent="-285750">
              <a:spcAft>
                <a:spcPts val="2400"/>
              </a:spcAft>
              <a:buFont typeface="Arial" panose="020B0604020202020204" pitchFamily="34" charset="0"/>
              <a:buChar char="•"/>
            </a:pPr>
            <a:r>
              <a:rPr lang="ru-RU" dirty="0"/>
              <a:t>Тесно е поврзана со одржливоста бидејќи често се користат биоразградливи ресурси, а отпадот често се планира воопшто да не влегува во системот.</a:t>
            </a:r>
          </a:p>
          <a:p>
            <a:pPr marL="285750" indent="-285750">
              <a:spcAft>
                <a:spcPts val="2400"/>
              </a:spcAft>
              <a:buFont typeface="Arial" panose="020B0604020202020204" pitchFamily="34" charset="0"/>
              <a:buChar char="•"/>
            </a:pPr>
            <a:r>
              <a:rPr lang="ru-RU" dirty="0"/>
              <a:t>Може да го избегне исцрпувањето на ресурсите за идните генерации и да ја заштити стабилноста на планетата.</a:t>
            </a:r>
            <a:br>
              <a:rPr lang="en-GB" dirty="0">
                <a:latin typeface="Roboto" panose="02000000000000000000" pitchFamily="2" charset="0"/>
                <a:ea typeface="Roboto" panose="02000000000000000000" pitchFamily="2" charset="0"/>
                <a:cs typeface="Arial" panose="020B0604020202020204" pitchFamily="34" charset="0"/>
              </a:rPr>
            </a:br>
            <a:endParaRPr lang="en-GB" sz="3000" dirty="0">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7145348" y="176122"/>
            <a:ext cx="5046652" cy="584775"/>
          </a:xfrm>
          <a:prstGeom prst="rect">
            <a:avLst/>
          </a:prstGeom>
          <a:noFill/>
        </p:spPr>
        <p:txBody>
          <a:bodyPr wrap="square" rtlCol="0">
            <a:spAutoFit/>
          </a:bodyPr>
          <a:lstStyle/>
          <a:p>
            <a:pPr algn="r"/>
            <a:r>
              <a:rPr lang="ru-RU" sz="3200" b="1" spc="100" dirty="0">
                <a:solidFill>
                  <a:schemeClr val="bg1"/>
                </a:solidFill>
                <a:latin typeface="Roboto" panose="02000000000000000000" pitchFamily="2" charset="0"/>
                <a:ea typeface="Roboto" panose="02000000000000000000" pitchFamily="2" charset="0"/>
                <a:cs typeface="Arial" panose="020B0604020202020204" pitchFamily="34" charset="0"/>
              </a:rPr>
              <a:t>Што е биоекономија</a:t>
            </a:r>
            <a:r>
              <a:rPr lang="en-GB" sz="3200" b="1" spc="100" dirty="0">
                <a:solidFill>
                  <a:schemeClr val="bg1"/>
                </a:solidFill>
                <a:latin typeface="Roboto" panose="02000000000000000000" pitchFamily="2" charset="0"/>
                <a:ea typeface="Roboto" panose="02000000000000000000" pitchFamily="2" charset="0"/>
                <a:cs typeface="Arial" panose="020B0604020202020204" pitchFamily="34" charset="0"/>
              </a:rPr>
              <a:t>?</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A5EEF2D5-375F-4CD7-AE86-7045555C3BBD}"/>
              </a:ext>
            </a:extLst>
          </p:cNvPr>
          <p:cNvSpPr txBox="1"/>
          <p:nvPr/>
        </p:nvSpPr>
        <p:spPr>
          <a:xfrm>
            <a:off x="6846477" y="1217555"/>
            <a:ext cx="4931037" cy="2616101"/>
          </a:xfrm>
          <a:prstGeom prst="rect">
            <a:avLst/>
          </a:prstGeom>
          <a:noFill/>
        </p:spPr>
        <p:txBody>
          <a:bodyPr wrap="square" rtlCol="0">
            <a:spAutoFit/>
          </a:bodyPr>
          <a:lstStyle/>
          <a:p>
            <a:pPr algn="ctr"/>
            <a:r>
              <a:rPr lang="ru-RU" sz="2800" b="1" dirty="0">
                <a:solidFill>
                  <a:srgbClr val="FFC000"/>
                </a:solidFill>
              </a:rPr>
              <a:t>Европска стратегија за биоекономија</a:t>
            </a:r>
            <a:endParaRPr lang="en-GB" sz="2800" b="1" dirty="0">
              <a:solidFill>
                <a:srgbClr val="FFC000"/>
              </a:solidFill>
            </a:endParaRPr>
          </a:p>
          <a:p>
            <a:endParaRPr lang="en-GB" dirty="0"/>
          </a:p>
          <a:p>
            <a:r>
              <a:rPr lang="ru-RU" dirty="0"/>
              <a:t>Европската Комисија презема чекори кон одржлива биоекономија и има стратегија за биоекономија за промовирање на биоекономијата и за избегнување да се стаса до еколошките граници.</a:t>
            </a:r>
            <a:endParaRPr lang="en-GB" dirty="0"/>
          </a:p>
        </p:txBody>
      </p:sp>
      <p:pic>
        <p:nvPicPr>
          <p:cNvPr id="6" name="Picture 5">
            <a:extLst>
              <a:ext uri="{FF2B5EF4-FFF2-40B4-BE49-F238E27FC236}">
                <a16:creationId xmlns:a16="http://schemas.microsoft.com/office/drawing/2014/main" id="{CFAB7680-B3FD-486D-866E-05BD638442FE}"/>
              </a:ext>
            </a:extLst>
          </p:cNvPr>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942474" y="3508759"/>
            <a:ext cx="3526357" cy="2443655"/>
          </a:xfrm>
          <a:prstGeom prst="rect">
            <a:avLst/>
          </a:prstGeom>
        </p:spPr>
      </p:pic>
    </p:spTree>
    <p:extLst>
      <p:ext uri="{BB962C8B-B14F-4D97-AF65-F5344CB8AC3E}">
        <p14:creationId xmlns:p14="http://schemas.microsoft.com/office/powerpoint/2010/main" val="19257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1219201" y="1159435"/>
            <a:ext cx="10433206" cy="954107"/>
          </a:xfrm>
          <a:prstGeom prst="rect">
            <a:avLst/>
          </a:prstGeom>
          <a:noFill/>
        </p:spPr>
        <p:txBody>
          <a:bodyPr wrap="square" rtlCol="0" anchor="t">
            <a:spAutoFit/>
          </a:bodyPr>
          <a:lstStyle/>
          <a:p>
            <a:pPr>
              <a:spcAft>
                <a:spcPts val="2400"/>
              </a:spcAft>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Биоекономија и циркуларна економија </a:t>
            </a:r>
            <a:r>
              <a:rPr lang="mr-IN" sz="2800" b="1" dirty="0">
                <a:solidFill>
                  <a:srgbClr val="AE0917"/>
                </a:solidFill>
                <a:latin typeface="Roboto" panose="02000000000000000000" pitchFamily="2" charset="0"/>
                <a:ea typeface="Roboto" panose="02000000000000000000" pitchFamily="2" charset="0"/>
                <a:cs typeface="Arial" panose="020B0604020202020204" pitchFamily="34" charset="0"/>
              </a:rPr>
              <a:t>–</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отпадот е вреден ресурс </a:t>
            </a:r>
            <a:endParaRPr lang="en-GB" sz="24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4893851" y="113588"/>
            <a:ext cx="7069379" cy="523220"/>
          </a:xfrm>
          <a:prstGeom prst="rect">
            <a:avLst/>
          </a:prstGeom>
          <a:noFill/>
        </p:spPr>
        <p:txBody>
          <a:bodyPr wrap="square" rtlCol="0">
            <a:spAutoFit/>
          </a:bodyPr>
          <a:lstStyle/>
          <a:p>
            <a:pPr algn="r"/>
            <a:r>
              <a:rPr lang="mk-MK" sz="2800" b="1" spc="100" dirty="0">
                <a:solidFill>
                  <a:schemeClr val="bg1"/>
                </a:solidFill>
                <a:latin typeface="Roboto" panose="02000000000000000000" pitchFamily="2" charset="0"/>
                <a:ea typeface="Roboto" panose="02000000000000000000" pitchFamily="2" charset="0"/>
                <a:cs typeface="Arial" panose="020B0604020202020204" pitchFamily="34" charset="0"/>
              </a:rPr>
              <a:t>Преглед на биоекономијата</a:t>
            </a:r>
            <a:endParaRPr lang="en-GB" sz="28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8" name="Rectangle 7"/>
          <p:cNvSpPr/>
          <p:nvPr/>
        </p:nvSpPr>
        <p:spPr>
          <a:xfrm>
            <a:off x="420512" y="4948918"/>
            <a:ext cx="6096000" cy="954107"/>
          </a:xfrm>
          <a:prstGeom prst="rect">
            <a:avLst/>
          </a:prstGeom>
        </p:spPr>
        <p:txBody>
          <a:bodyPr>
            <a:spAutoFit/>
          </a:bodyPr>
          <a:lstStyle/>
          <a:p>
            <a:pPr lvl="0" defTabSz="914400">
              <a:defRPr/>
            </a:pPr>
            <a:r>
              <a:rPr lang="mk-MK" sz="1400" b="1" dirty="0"/>
              <a:t>Видео</a:t>
            </a:r>
            <a:r>
              <a:rPr lang="en-US" sz="1400" b="1" dirty="0"/>
              <a:t> (2 </a:t>
            </a:r>
            <a:r>
              <a:rPr lang="mk-MK" sz="1400" b="1" dirty="0"/>
              <a:t>минути</a:t>
            </a:r>
            <a:r>
              <a:rPr lang="en-US" sz="1400" b="1" dirty="0"/>
              <a:t> </a:t>
            </a:r>
            <a:r>
              <a:rPr lang="mk-MK" sz="1400" b="1" dirty="0"/>
              <a:t>и </a:t>
            </a:r>
            <a:r>
              <a:rPr lang="en-US" sz="1400" b="1" dirty="0"/>
              <a:t>9 </a:t>
            </a:r>
            <a:r>
              <a:rPr lang="mk-MK" sz="1400" b="1" dirty="0"/>
              <a:t>секунди</a:t>
            </a:r>
            <a:r>
              <a:rPr lang="en-US" sz="1400" b="1" dirty="0"/>
              <a:t>):</a:t>
            </a:r>
            <a:r>
              <a:rPr lang="en-US" sz="1400" dirty="0"/>
              <a:t> </a:t>
            </a:r>
            <a:r>
              <a:rPr lang="en-US" sz="1400" dirty="0">
                <a:hlinkClick r:id="rId5"/>
              </a:rPr>
              <a:t>https://www.youtube.com/watch?v=RfRN_hHeIKk</a:t>
            </a:r>
            <a:endParaRPr lang="en-US" sz="1400" dirty="0"/>
          </a:p>
          <a:p>
            <a:pPr defTabSz="914400">
              <a:defRPr/>
            </a:pPr>
            <a:r>
              <a:rPr lang="ru-RU" sz="1400" b="1" dirty="0"/>
              <a:t>Видеото има превод на следниве јазици:</a:t>
            </a:r>
            <a:r>
              <a:rPr lang="ru-RU" sz="1400" dirty="0"/>
              <a:t> бугарски, латвиски, македонски, полски и романски јазик</a:t>
            </a:r>
            <a:endParaRPr lang="en-GB" sz="1400" dirty="0"/>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6482" y="1682655"/>
            <a:ext cx="5315925" cy="3142207"/>
          </a:xfrm>
          <a:prstGeom prst="rect">
            <a:avLst/>
          </a:prstGeom>
        </p:spPr>
      </p:pic>
      <p:pic>
        <p:nvPicPr>
          <p:cNvPr id="11" name="Online Media 19" title="A new bioeconomy for a sustainable Europe">
            <a:hlinkClick r:id="" action="ppaction://media"/>
            <a:extLst>
              <a:ext uri="{FF2B5EF4-FFF2-40B4-BE49-F238E27FC236}">
                <a16:creationId xmlns:a16="http://schemas.microsoft.com/office/drawing/2014/main" id="{C6EE957E-4407-4ABB-A45C-A772CC0CDE14}"/>
              </a:ext>
            </a:extLst>
          </p:cNvPr>
          <p:cNvPicPr>
            <a:picLocks noRot="1" noChangeAspect="1"/>
          </p:cNvPicPr>
          <p:nvPr>
            <a:videoFile r:link="rId1"/>
          </p:nvPr>
        </p:nvPicPr>
        <p:blipFill>
          <a:blip r:embed="rId7"/>
          <a:stretch>
            <a:fillRect/>
          </a:stretch>
        </p:blipFill>
        <p:spPr>
          <a:xfrm>
            <a:off x="420512" y="2308609"/>
            <a:ext cx="4473339" cy="2516253"/>
          </a:xfrm>
          <a:prstGeom prst="rect">
            <a:avLst/>
          </a:prstGeom>
        </p:spPr>
      </p:pic>
    </p:spTree>
    <p:extLst>
      <p:ext uri="{BB962C8B-B14F-4D97-AF65-F5344CB8AC3E}">
        <p14:creationId xmlns:p14="http://schemas.microsoft.com/office/powerpoint/2010/main" val="16223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Rectangle 2"/>
          <p:cNvSpPr/>
          <p:nvPr/>
        </p:nvSpPr>
        <p:spPr>
          <a:xfrm>
            <a:off x="155301" y="2929982"/>
            <a:ext cx="6180253" cy="3785652"/>
          </a:xfrm>
          <a:prstGeom prst="rect">
            <a:avLst/>
          </a:prstGeom>
        </p:spPr>
        <p:txBody>
          <a:bodyPr wrap="square">
            <a:spAutoFit/>
          </a:bodyPr>
          <a:lstStyle/>
          <a:p>
            <a:pPr lvl="0"/>
            <a:r>
              <a:rPr lang="ru-RU" sz="2000" dirty="0">
                <a:latin typeface="Arial" charset="0"/>
                <a:ea typeface="Arial" charset="0"/>
                <a:cs typeface="Arial" charset="0"/>
              </a:rPr>
              <a:t>Со новата стратегија за биоекономија, </a:t>
            </a:r>
            <a:r>
              <a:rPr lang="ru-RU" sz="2000" dirty="0" err="1">
                <a:latin typeface="Arial" charset="0"/>
                <a:ea typeface="Arial" charset="0"/>
                <a:cs typeface="Arial" charset="0"/>
              </a:rPr>
              <a:t>Европската</a:t>
            </a:r>
            <a:r>
              <a:rPr lang="ru-RU" sz="2000" dirty="0">
                <a:latin typeface="Arial" charset="0"/>
                <a:ea typeface="Arial" charset="0"/>
                <a:cs typeface="Arial" charset="0"/>
              </a:rPr>
              <a:t> </a:t>
            </a:r>
            <a:r>
              <a:rPr lang="ru-RU" sz="2000" dirty="0" err="1">
                <a:latin typeface="Arial" charset="0"/>
                <a:ea typeface="Arial" charset="0"/>
                <a:cs typeface="Arial" charset="0"/>
              </a:rPr>
              <a:t>Комисија</a:t>
            </a:r>
            <a:r>
              <a:rPr lang="ru-RU" sz="2000" dirty="0">
                <a:latin typeface="Arial" charset="0"/>
                <a:ea typeface="Arial" charset="0"/>
                <a:cs typeface="Arial" charset="0"/>
              </a:rPr>
              <a:t> поддржува иницијативи на национално и регионално ниво за развој на ефикасна и одржлива биоекономија и ова опфаќа:</a:t>
            </a:r>
          </a:p>
          <a:p>
            <a:pPr lvl="0"/>
            <a:endParaRPr lang="ru-RU" sz="2000" dirty="0">
              <a:latin typeface="Arial" charset="0"/>
              <a:ea typeface="Arial" charset="0"/>
              <a:cs typeface="Arial" charset="0"/>
            </a:endParaRPr>
          </a:p>
          <a:p>
            <a:pPr marL="742950" lvl="1" indent="-285750">
              <a:buFont typeface="Arial" charset="0"/>
              <a:buChar char="•"/>
            </a:pPr>
            <a:r>
              <a:rPr lang="mk-MK" sz="2000" dirty="0">
                <a:latin typeface="Arial" charset="0"/>
                <a:ea typeface="Arial" charset="0"/>
                <a:cs typeface="Arial" charset="0"/>
              </a:rPr>
              <a:t>воспоставување </a:t>
            </a:r>
            <a:r>
              <a:rPr lang="ru-RU" sz="2000" dirty="0">
                <a:latin typeface="Arial" charset="0"/>
                <a:ea typeface="Arial" charset="0"/>
                <a:cs typeface="Arial" charset="0"/>
              </a:rPr>
              <a:t>на мониторинг систем  ширум ЕУ за следење на напредокот кон </a:t>
            </a:r>
            <a:r>
              <a:rPr lang="ru-RU" sz="2000" b="1" dirty="0">
                <a:latin typeface="Arial" charset="0"/>
                <a:ea typeface="Arial" charset="0"/>
                <a:cs typeface="Arial" charset="0"/>
              </a:rPr>
              <a:t>одржлива и циркуларна биоекономија</a:t>
            </a:r>
            <a:r>
              <a:rPr lang="ru-RU" sz="2000" dirty="0">
                <a:latin typeface="Arial" charset="0"/>
                <a:ea typeface="Arial" charset="0"/>
                <a:cs typeface="Arial" charset="0"/>
              </a:rPr>
              <a:t>.</a:t>
            </a:r>
          </a:p>
          <a:p>
            <a:pPr marL="742950" lvl="1" indent="-285750">
              <a:buFont typeface="Arial" charset="0"/>
              <a:buChar char="•"/>
            </a:pPr>
            <a:endParaRPr lang="ru-RU" sz="2000" dirty="0">
              <a:latin typeface="Arial" charset="0"/>
              <a:ea typeface="Arial" charset="0"/>
              <a:cs typeface="Arial" charset="0"/>
            </a:endParaRPr>
          </a:p>
          <a:p>
            <a:pPr marL="742950" lvl="1" indent="-285750">
              <a:buFont typeface="Arial" charset="0"/>
              <a:buChar char="•"/>
            </a:pPr>
            <a:r>
              <a:rPr lang="ru-RU" sz="2000" dirty="0">
                <a:latin typeface="Arial" charset="0"/>
                <a:ea typeface="Arial" charset="0"/>
                <a:cs typeface="Arial" charset="0"/>
              </a:rPr>
              <a:t>давање упатства за тоа како најдобро да функционира биоекономијата во рамките на </a:t>
            </a:r>
            <a:r>
              <a:rPr lang="ru-RU" sz="2000" b="1" dirty="0">
                <a:latin typeface="Arial" charset="0"/>
                <a:ea typeface="Arial" charset="0"/>
                <a:cs typeface="Arial" charset="0"/>
              </a:rPr>
              <a:t>безбедни еколошки граници</a:t>
            </a:r>
            <a:r>
              <a:rPr lang="ru-RU" sz="2000" dirty="0">
                <a:latin typeface="Arial" charset="0"/>
                <a:ea typeface="Arial" charset="0"/>
                <a:cs typeface="Arial" charset="0"/>
              </a:rPr>
              <a:t>.</a:t>
            </a:r>
            <a:endParaRPr lang="en-GB" sz="2000" dirty="0">
              <a:latin typeface="Arial" charset="0"/>
              <a:ea typeface="Arial" charset="0"/>
              <a:cs typeface="Arial" charset="0"/>
            </a:endParaRPr>
          </a:p>
        </p:txBody>
      </p:sp>
      <p:sp>
        <p:nvSpPr>
          <p:cNvPr id="9" name="Rectangle 8"/>
          <p:cNvSpPr/>
          <p:nvPr/>
        </p:nvSpPr>
        <p:spPr>
          <a:xfrm>
            <a:off x="155302" y="1137361"/>
            <a:ext cx="11693935" cy="1384995"/>
          </a:xfrm>
          <a:prstGeom prst="rect">
            <a:avLst/>
          </a:prstGeom>
        </p:spPr>
        <p:txBody>
          <a:bodyPr wrap="square">
            <a:spAutoFit/>
          </a:bodyPr>
          <a:lstStyle/>
          <a:p>
            <a:pPr algn="ctr"/>
            <a:r>
              <a:rPr lang="ru-RU" sz="2800" b="1" spc="100" dirty="0">
                <a:solidFill>
                  <a:srgbClr val="C00000"/>
                </a:solidFill>
                <a:latin typeface="StobiSansCn Black" panose="02000906050000020003" pitchFamily="50" charset="0"/>
                <a:ea typeface="Roboto" panose="02000000000000000000" pitchFamily="2" charset="0"/>
                <a:cs typeface="Arial" panose="020B0604020202020204" pitchFamily="34" charset="0"/>
              </a:rPr>
              <a:t>Покрај врските со одржливоста и ублажувањето на климатските промени, од огромна важност е биоекономијата да функционира во рамките на безбедни еколошки граници.</a:t>
            </a:r>
            <a:endParaRPr lang="en-GB" sz="2800" b="1" spc="100" dirty="0">
              <a:solidFill>
                <a:srgbClr val="C00000"/>
              </a:solidFill>
              <a:latin typeface="StobiSansCn Black" panose="02000906050000020003" pitchFamily="50" charset="0"/>
              <a:ea typeface="Roboto" panose="02000000000000000000" pitchFamily="2" charset="0"/>
              <a:cs typeface="Arial" panose="020B0604020202020204" pitchFamily="34" charset="0"/>
            </a:endParaRPr>
          </a:p>
        </p:txBody>
      </p:sp>
      <p:sp>
        <p:nvSpPr>
          <p:cNvPr id="23" name="Textfeld 1">
            <a:extLst>
              <a:ext uri="{FF2B5EF4-FFF2-40B4-BE49-F238E27FC236}">
                <a16:creationId xmlns:a16="http://schemas.microsoft.com/office/drawing/2014/main" id="{916C075C-E486-8B40-A758-F39602688645}"/>
              </a:ext>
            </a:extLst>
          </p:cNvPr>
          <p:cNvSpPr txBox="1"/>
          <p:nvPr/>
        </p:nvSpPr>
        <p:spPr>
          <a:xfrm>
            <a:off x="6335555" y="111488"/>
            <a:ext cx="5735452" cy="615553"/>
          </a:xfrm>
          <a:prstGeom prst="rect">
            <a:avLst/>
          </a:prstGeom>
          <a:noFill/>
        </p:spPr>
        <p:txBody>
          <a:bodyPr wrap="square" rtlCol="0">
            <a:spAutoFit/>
          </a:bodyPr>
          <a:lstStyle/>
          <a:p>
            <a:pPr algn="r"/>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Еколошки граници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1824" y="3103983"/>
            <a:ext cx="5504219" cy="2933328"/>
          </a:xfrm>
          <a:prstGeom prst="rect">
            <a:avLst/>
          </a:prstGeom>
        </p:spPr>
      </p:pic>
    </p:spTree>
    <p:extLst>
      <p:ext uri="{BB962C8B-B14F-4D97-AF65-F5344CB8AC3E}">
        <p14:creationId xmlns:p14="http://schemas.microsoft.com/office/powerpoint/2010/main" val="22845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62011"/>
            <a:ext cx="6036129" cy="1384995"/>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049355" y="-75950"/>
            <a:ext cx="5891693" cy="1384995"/>
          </a:xfrm>
          <a:prstGeom prst="rect">
            <a:avLst/>
          </a:prstGeom>
          <a:noFill/>
        </p:spPr>
        <p:txBody>
          <a:bodyPr wrap="square" rtlCol="0">
            <a:spAutoFit/>
          </a:bodyPr>
          <a:lstStyle/>
          <a:p>
            <a:pPr algn="r"/>
            <a:r>
              <a:rPr lang="ru-RU" sz="2800" b="1" spc="100" dirty="0">
                <a:solidFill>
                  <a:schemeClr val="bg1"/>
                </a:solidFill>
                <a:ea typeface="Roboto" panose="02000000000000000000" pitchFamily="2" charset="0"/>
                <a:cs typeface="Arial" panose="020B0604020202020204" pitchFamily="34" charset="0"/>
              </a:rPr>
              <a:t>Предизвици во биоекономијата: Обезбедување ресурси и загуба на биодиверзитетот</a:t>
            </a:r>
            <a:endParaRPr lang="en-GB" sz="2800" b="1" dirty="0">
              <a:solidFill>
                <a:schemeClr val="bg1"/>
              </a:solidFill>
            </a:endParaRPr>
          </a:p>
        </p:txBody>
      </p:sp>
      <p:sp>
        <p:nvSpPr>
          <p:cNvPr id="5" name="Rectangle 4"/>
          <p:cNvSpPr/>
          <p:nvPr/>
        </p:nvSpPr>
        <p:spPr>
          <a:xfrm>
            <a:off x="446567" y="1222984"/>
            <a:ext cx="11407576" cy="5447645"/>
          </a:xfrm>
          <a:prstGeom prst="rect">
            <a:avLst/>
          </a:prstGeom>
        </p:spPr>
        <p:txBody>
          <a:bodyPr wrap="square">
            <a:spAutoFit/>
          </a:bodyPr>
          <a:lstStyle/>
          <a:p>
            <a:r>
              <a:rPr lang="ru-RU" sz="2800" dirty="0"/>
              <a:t>Биопроизводите се добиваат од обновливи биолошки ресурси. Биоекономијата користи многу различни извори на биомаса, од земјоделски култури до шуми и до микроорганизми. Биоекономијата не би постоела без овие суровини.</a:t>
            </a:r>
          </a:p>
          <a:p>
            <a:endParaRPr lang="ru-RU" sz="2000" dirty="0"/>
          </a:p>
          <a:p>
            <a:r>
              <a:rPr lang="ru-RU" sz="2800" dirty="0"/>
              <a:t>Од суштинска важност е биоекономијата да не се натпреварува со производството на храна и да не влијае негативно врз биодиверзитетот. На пример, маргиналните земјишта (земјоделски земјишта со низок квалитет) не можат да се користат за производство на храна, но можат да бидат важни за биодиверзитетот.</a:t>
            </a:r>
          </a:p>
          <a:p>
            <a:endParaRPr lang="ru-RU" sz="2000" dirty="0"/>
          </a:p>
          <a:p>
            <a:r>
              <a:rPr lang="ru-RU" sz="2800" dirty="0"/>
              <a:t>Заради ова, од огромно значење е да се изврши оцена на биодиверзитетот.</a:t>
            </a:r>
            <a:endParaRPr lang="en-GB" sz="2800" dirty="0"/>
          </a:p>
        </p:txBody>
      </p:sp>
    </p:spTree>
    <p:extLst>
      <p:ext uri="{BB962C8B-B14F-4D97-AF65-F5344CB8AC3E}">
        <p14:creationId xmlns:p14="http://schemas.microsoft.com/office/powerpoint/2010/main" val="246546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85114" y="-1"/>
            <a:ext cx="6106886"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extfeld 1">
            <a:extLst>
              <a:ext uri="{FF2B5EF4-FFF2-40B4-BE49-F238E27FC236}">
                <a16:creationId xmlns:a16="http://schemas.microsoft.com/office/drawing/2014/main" id="{916C075C-E486-8B40-A758-F39602688645}"/>
              </a:ext>
            </a:extLst>
          </p:cNvPr>
          <p:cNvSpPr txBox="1"/>
          <p:nvPr/>
        </p:nvSpPr>
        <p:spPr>
          <a:xfrm>
            <a:off x="5966097" y="291598"/>
            <a:ext cx="6096000" cy="584775"/>
          </a:xfrm>
          <a:prstGeom prst="rect">
            <a:avLst/>
          </a:prstGeom>
          <a:noFill/>
        </p:spPr>
        <p:txBody>
          <a:bodyPr wrap="square" rtlCol="0">
            <a:spAutoFit/>
          </a:bodyPr>
          <a:lstStyle/>
          <a:p>
            <a:pPr algn="r"/>
            <a:r>
              <a:rPr lang="ru-RU" sz="3200" dirty="0">
                <a:solidFill>
                  <a:schemeClr val="bg1"/>
                </a:solidFill>
                <a:latin typeface="Trebuchet MS" panose="020B0603020202020204"/>
                <a:ea typeface="+mj-ea"/>
                <a:cs typeface="+mj-cs"/>
              </a:rPr>
              <a:t>Земјоделски суровини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106886" cy="1076411"/>
          </a:xfrm>
          <a:prstGeom prst="rect">
            <a:avLst/>
          </a:prstGeom>
        </p:spPr>
      </p:pic>
      <p:sp>
        <p:nvSpPr>
          <p:cNvPr id="7" name="Rectangle 6"/>
          <p:cNvSpPr/>
          <p:nvPr/>
        </p:nvSpPr>
        <p:spPr>
          <a:xfrm>
            <a:off x="1573116" y="1579379"/>
            <a:ext cx="9359801" cy="954107"/>
          </a:xfrm>
          <a:prstGeom prst="rect">
            <a:avLst/>
          </a:prstGeom>
        </p:spPr>
        <p:txBody>
          <a:bodyPr wrap="square">
            <a:spAutoFit/>
          </a:bodyPr>
          <a:lstStyle/>
          <a:p>
            <a:pPr algn="ctr"/>
            <a:r>
              <a:rPr lang="ru-RU" sz="2800" b="1" dirty="0">
                <a:solidFill>
                  <a:srgbClr val="008BDF"/>
                </a:solidFill>
              </a:rPr>
              <a:t>Наведете примери за биоекономски суровини и материјали во земјоделско-прехранбениот сектор?</a:t>
            </a:r>
            <a:endParaRPr lang="en-GB" sz="2800" b="1" dirty="0">
              <a:solidFill>
                <a:srgbClr val="008BDF"/>
              </a:solidFill>
            </a:endParaRPr>
          </a:p>
        </p:txBody>
      </p:sp>
      <p:sp>
        <p:nvSpPr>
          <p:cNvPr id="3" name="TextBox 2"/>
          <p:cNvSpPr txBox="1"/>
          <p:nvPr/>
        </p:nvSpPr>
        <p:spPr>
          <a:xfrm>
            <a:off x="1320800" y="3067197"/>
            <a:ext cx="9499600" cy="2554545"/>
          </a:xfrm>
          <a:prstGeom prst="rect">
            <a:avLst/>
          </a:prstGeom>
          <a:noFill/>
        </p:spPr>
        <p:txBody>
          <a:bodyPr wrap="square" rtlCol="0">
            <a:spAutoFit/>
          </a:bodyPr>
          <a:lstStyle/>
          <a:p>
            <a:pPr algn="ctr"/>
            <a:r>
              <a:rPr lang="ru-RU" sz="3200" dirty="0"/>
              <a:t>Во парови, направете список на сите  биоекономски суровини и материјали во земјоделско-прехранбениот сектор што ви се познати.</a:t>
            </a:r>
          </a:p>
          <a:p>
            <a:pPr algn="ctr"/>
            <a:endParaRPr lang="ru-RU" sz="3200" dirty="0"/>
          </a:p>
          <a:p>
            <a:pPr algn="ctr"/>
            <a:r>
              <a:rPr lang="ru-RU" sz="3200" dirty="0">
                <a:solidFill>
                  <a:srgbClr val="C00000"/>
                </a:solidFill>
              </a:rPr>
              <a:t>Имате 2 минути</a:t>
            </a:r>
            <a:endParaRPr lang="en-US" sz="3200" dirty="0"/>
          </a:p>
        </p:txBody>
      </p:sp>
    </p:spTree>
    <p:extLst>
      <p:ext uri="{BB962C8B-B14F-4D97-AF65-F5344CB8AC3E}">
        <p14:creationId xmlns:p14="http://schemas.microsoft.com/office/powerpoint/2010/main" val="47598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85114" y="-1"/>
            <a:ext cx="6106886"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106886" cy="1076411"/>
          </a:xfrm>
          <a:prstGeom prst="rect">
            <a:avLst/>
          </a:prstGeom>
        </p:spPr>
      </p:pic>
      <p:sp>
        <p:nvSpPr>
          <p:cNvPr id="6" name="Rectangle 5"/>
          <p:cNvSpPr/>
          <p:nvPr/>
        </p:nvSpPr>
        <p:spPr>
          <a:xfrm>
            <a:off x="1105785" y="2190306"/>
            <a:ext cx="10648679" cy="3785652"/>
          </a:xfrm>
          <a:prstGeom prst="rect">
            <a:avLst/>
          </a:prstGeom>
        </p:spPr>
        <p:txBody>
          <a:bodyPr wrap="square" numCol="3">
            <a:spAutoFit/>
          </a:bodyPr>
          <a:lstStyle/>
          <a:p>
            <a:pPr>
              <a:buFont typeface="Arial" charset="0"/>
              <a:buChar char="•"/>
            </a:pPr>
            <a:r>
              <a:rPr lang="mk-MK" sz="2000" dirty="0">
                <a:solidFill>
                  <a:srgbClr val="404041"/>
                </a:solidFill>
                <a:latin typeface="Open Sans" charset="0"/>
              </a:rPr>
              <a:t>Животински производи</a:t>
            </a:r>
          </a:p>
          <a:p>
            <a:pPr>
              <a:buFont typeface="Arial" charset="0"/>
              <a:buChar char="•"/>
            </a:pPr>
            <a:r>
              <a:rPr lang="mk-MK" sz="2000" dirty="0">
                <a:solidFill>
                  <a:srgbClr val="404041"/>
                </a:solidFill>
                <a:latin typeface="Open Sans" charset="0"/>
              </a:rPr>
              <a:t>Животинско ѓубриво</a:t>
            </a:r>
          </a:p>
          <a:p>
            <a:pPr>
              <a:buFont typeface="Arial" charset="0"/>
              <a:buChar char="•"/>
            </a:pPr>
            <a:r>
              <a:rPr lang="mk-MK" sz="2000" dirty="0">
                <a:solidFill>
                  <a:srgbClr val="404041"/>
                </a:solidFill>
                <a:latin typeface="Open Sans" charset="0"/>
              </a:rPr>
              <a:t>Јаболка</a:t>
            </a:r>
          </a:p>
          <a:p>
            <a:pPr>
              <a:buFont typeface="Arial" charset="0"/>
              <a:buChar char="•"/>
            </a:pPr>
            <a:r>
              <a:rPr lang="mk-MK" sz="2000" dirty="0">
                <a:solidFill>
                  <a:srgbClr val="404041"/>
                </a:solidFill>
                <a:latin typeface="Open Sans" charset="0"/>
              </a:rPr>
              <a:t>Сорти грав</a:t>
            </a:r>
          </a:p>
          <a:p>
            <a:pPr>
              <a:buFont typeface="Arial" charset="0"/>
              <a:buChar char="•"/>
            </a:pPr>
            <a:r>
              <a:rPr lang="mk-MK" sz="2000" dirty="0">
                <a:solidFill>
                  <a:srgbClr val="404041"/>
                </a:solidFill>
                <a:latin typeface="Open Sans" charset="0"/>
              </a:rPr>
              <a:t>Бобинки</a:t>
            </a:r>
          </a:p>
          <a:p>
            <a:pPr>
              <a:buFont typeface="Arial" charset="0"/>
              <a:buChar char="•"/>
            </a:pPr>
            <a:r>
              <a:rPr lang="mk-MK" sz="2000" dirty="0">
                <a:solidFill>
                  <a:srgbClr val="404041"/>
                </a:solidFill>
                <a:latin typeface="Open Sans" charset="0"/>
              </a:rPr>
              <a:t>Јачмен</a:t>
            </a:r>
          </a:p>
          <a:p>
            <a:pPr>
              <a:buFont typeface="Arial" charset="0"/>
              <a:buChar char="•"/>
            </a:pPr>
            <a:r>
              <a:rPr lang="mk-MK" sz="2000" dirty="0">
                <a:solidFill>
                  <a:srgbClr val="404041"/>
                </a:solidFill>
                <a:latin typeface="Open Sans" charset="0"/>
              </a:rPr>
              <a:t>Пчелин восок</a:t>
            </a:r>
          </a:p>
          <a:p>
            <a:pPr>
              <a:buFont typeface="Arial" charset="0"/>
              <a:buChar char="•"/>
            </a:pPr>
            <a:r>
              <a:rPr lang="mk-MK" sz="2000" dirty="0">
                <a:solidFill>
                  <a:srgbClr val="404041"/>
                </a:solidFill>
                <a:latin typeface="Open Sans" charset="0"/>
              </a:rPr>
              <a:t>Цвекло</a:t>
            </a:r>
          </a:p>
          <a:p>
            <a:pPr>
              <a:buFont typeface="Arial" charset="0"/>
              <a:buChar char="•"/>
            </a:pPr>
            <a:r>
              <a:rPr lang="mk-MK" sz="2000" dirty="0">
                <a:solidFill>
                  <a:srgbClr val="404041"/>
                </a:solidFill>
                <a:latin typeface="Open Sans" charset="0"/>
              </a:rPr>
              <a:t>Канола</a:t>
            </a:r>
          </a:p>
          <a:p>
            <a:pPr>
              <a:buFont typeface="Arial" charset="0"/>
              <a:buChar char="•"/>
            </a:pPr>
            <a:r>
              <a:rPr lang="mk-MK" sz="2000" dirty="0">
                <a:solidFill>
                  <a:srgbClr val="404041"/>
                </a:solidFill>
                <a:latin typeface="Open Sans" charset="0"/>
              </a:rPr>
              <a:t>Памук</a:t>
            </a:r>
          </a:p>
          <a:p>
            <a:pPr>
              <a:buFont typeface="Arial" charset="0"/>
              <a:buChar char="•"/>
            </a:pPr>
            <a:r>
              <a:rPr lang="mk-MK" sz="2000" dirty="0">
                <a:solidFill>
                  <a:srgbClr val="404041"/>
                </a:solidFill>
                <a:latin typeface="Open Sans" charset="0"/>
              </a:rPr>
              <a:t>Кафе</a:t>
            </a:r>
          </a:p>
          <a:p>
            <a:pPr>
              <a:buFont typeface="Arial" charset="0"/>
              <a:buChar char="•"/>
            </a:pPr>
            <a:r>
              <a:rPr lang="mk-MK" sz="2000" dirty="0">
                <a:solidFill>
                  <a:srgbClr val="404041"/>
                </a:solidFill>
                <a:latin typeface="Open Sans" charset="0"/>
              </a:rPr>
              <a:t>Пченка</a:t>
            </a:r>
          </a:p>
          <a:p>
            <a:pPr>
              <a:buFont typeface="Arial" charset="0"/>
              <a:buChar char="•"/>
            </a:pPr>
            <a:r>
              <a:rPr lang="mk-MK" sz="2000" dirty="0">
                <a:solidFill>
                  <a:srgbClr val="404041"/>
                </a:solidFill>
                <a:latin typeface="Open Sans" charset="0"/>
              </a:rPr>
              <a:t>Цитрусни овошја</a:t>
            </a:r>
          </a:p>
          <a:p>
            <a:pPr>
              <a:buFont typeface="Arial" charset="0"/>
              <a:buChar char="•"/>
            </a:pPr>
            <a:r>
              <a:rPr lang="mk-MK" sz="2000" dirty="0">
                <a:solidFill>
                  <a:srgbClr val="404041"/>
                </a:solidFill>
                <a:latin typeface="Open Sans" charset="0"/>
              </a:rPr>
              <a:t>Млечни производи</a:t>
            </a:r>
          </a:p>
          <a:p>
            <a:pPr>
              <a:buFont typeface="Arial" charset="0"/>
              <a:buChar char="•"/>
            </a:pPr>
            <a:r>
              <a:rPr lang="mk-MK" sz="2000" dirty="0">
                <a:solidFill>
                  <a:srgbClr val="404041"/>
                </a:solidFill>
                <a:latin typeface="Open Sans" charset="0"/>
              </a:rPr>
              <a:t>Лен</a:t>
            </a:r>
          </a:p>
          <a:p>
            <a:pPr>
              <a:buFont typeface="Arial" charset="0"/>
              <a:buChar char="•"/>
            </a:pPr>
            <a:r>
              <a:rPr lang="mk-MK" sz="2000" dirty="0">
                <a:solidFill>
                  <a:srgbClr val="404041"/>
                </a:solidFill>
                <a:latin typeface="Open Sans" charset="0"/>
              </a:rPr>
              <a:t>Грозје (вино, итн.)</a:t>
            </a:r>
          </a:p>
          <a:p>
            <a:pPr>
              <a:buFont typeface="Arial" charset="0"/>
              <a:buChar char="•"/>
            </a:pPr>
            <a:r>
              <a:rPr lang="mk-MK" sz="2000" dirty="0">
                <a:solidFill>
                  <a:srgbClr val="404041"/>
                </a:solidFill>
                <a:latin typeface="Open Sans" charset="0"/>
              </a:rPr>
              <a:t>Трева</a:t>
            </a:r>
          </a:p>
          <a:p>
            <a:pPr>
              <a:buFont typeface="Arial" charset="0"/>
              <a:buChar char="•"/>
            </a:pPr>
            <a:r>
              <a:rPr lang="mk-MK" sz="2000" dirty="0">
                <a:solidFill>
                  <a:srgbClr val="404041"/>
                </a:solidFill>
                <a:latin typeface="Open Sans" charset="0"/>
              </a:rPr>
              <a:t>Јаткасти плодови</a:t>
            </a:r>
          </a:p>
          <a:p>
            <a:pPr>
              <a:buFont typeface="Arial" charset="0"/>
              <a:buChar char="•"/>
            </a:pPr>
            <a:r>
              <a:rPr lang="mk-MK" sz="2000" dirty="0">
                <a:solidFill>
                  <a:srgbClr val="404041"/>
                </a:solidFill>
                <a:latin typeface="Open Sans" charset="0"/>
              </a:rPr>
              <a:t>Мискантус</a:t>
            </a:r>
          </a:p>
          <a:p>
            <a:pPr>
              <a:buFont typeface="Arial" charset="0"/>
              <a:buChar char="•"/>
            </a:pPr>
            <a:r>
              <a:rPr lang="mk-MK" sz="2000" dirty="0">
                <a:solidFill>
                  <a:srgbClr val="404041"/>
                </a:solidFill>
                <a:latin typeface="Open Sans" charset="0"/>
              </a:rPr>
              <a:t>Печурки</a:t>
            </a:r>
          </a:p>
          <a:p>
            <a:pPr>
              <a:buFont typeface="Arial" charset="0"/>
              <a:buChar char="•"/>
            </a:pPr>
            <a:r>
              <a:rPr lang="mk-MK" sz="2000" dirty="0">
                <a:solidFill>
                  <a:srgbClr val="404041"/>
                </a:solidFill>
                <a:latin typeface="Open Sans" charset="0"/>
              </a:rPr>
              <a:t>Маслинки</a:t>
            </a:r>
          </a:p>
          <a:p>
            <a:pPr>
              <a:buFont typeface="Arial" charset="0"/>
              <a:buChar char="•"/>
            </a:pPr>
            <a:r>
              <a:rPr lang="mk-MK" sz="2000" dirty="0">
                <a:solidFill>
                  <a:srgbClr val="404041"/>
                </a:solidFill>
                <a:latin typeface="Open Sans" charset="0"/>
              </a:rPr>
              <a:t>Кромид</a:t>
            </a:r>
          </a:p>
          <a:p>
            <a:pPr>
              <a:buFont typeface="Arial" charset="0"/>
              <a:buChar char="•"/>
            </a:pPr>
            <a:r>
              <a:rPr lang="mk-MK" sz="2000" dirty="0">
                <a:solidFill>
                  <a:srgbClr val="404041"/>
                </a:solidFill>
                <a:latin typeface="Open Sans" charset="0"/>
              </a:rPr>
              <a:t>Компири</a:t>
            </a:r>
          </a:p>
          <a:p>
            <a:pPr>
              <a:buFont typeface="Arial" charset="0"/>
              <a:buChar char="•"/>
            </a:pPr>
            <a:r>
              <a:rPr lang="mk-MK" sz="2000" dirty="0">
                <a:solidFill>
                  <a:srgbClr val="404041"/>
                </a:solidFill>
                <a:latin typeface="Open Sans" charset="0"/>
              </a:rPr>
              <a:t>Маслодајна репка</a:t>
            </a:r>
          </a:p>
          <a:p>
            <a:pPr>
              <a:buFont typeface="Arial" charset="0"/>
              <a:buChar char="•"/>
            </a:pPr>
            <a:r>
              <a:rPr lang="mk-MK" sz="2000" dirty="0">
                <a:solidFill>
                  <a:srgbClr val="404041"/>
                </a:solidFill>
                <a:latin typeface="Open Sans" charset="0"/>
              </a:rPr>
              <a:t>Ориз</a:t>
            </a:r>
          </a:p>
          <a:p>
            <a:pPr>
              <a:buFont typeface="Arial" charset="0"/>
              <a:buChar char="•"/>
            </a:pPr>
            <a:r>
              <a:rPr lang="mk-MK" sz="2000" dirty="0">
                <a:solidFill>
                  <a:srgbClr val="404041"/>
                </a:solidFill>
                <a:latin typeface="Open Sans" charset="0"/>
              </a:rPr>
              <a:t>'Рж</a:t>
            </a:r>
          </a:p>
          <a:p>
            <a:pPr>
              <a:buFont typeface="Arial" charset="0"/>
              <a:buChar char="•"/>
            </a:pPr>
            <a:r>
              <a:rPr lang="mk-MK" sz="2000" dirty="0">
                <a:solidFill>
                  <a:srgbClr val="404041"/>
                </a:solidFill>
                <a:latin typeface="Open Sans" charset="0"/>
              </a:rPr>
              <a:t>Сончоглед</a:t>
            </a:r>
          </a:p>
          <a:p>
            <a:pPr>
              <a:buFont typeface="Arial" charset="0"/>
              <a:buChar char="•"/>
            </a:pPr>
            <a:r>
              <a:rPr lang="mk-MK" sz="2000" dirty="0">
                <a:solidFill>
                  <a:srgbClr val="404041"/>
                </a:solidFill>
                <a:latin typeface="Open Sans" charset="0"/>
              </a:rPr>
              <a:t>Домати</a:t>
            </a:r>
          </a:p>
          <a:p>
            <a:pPr>
              <a:buFont typeface="Arial" charset="0"/>
              <a:buChar char="•"/>
            </a:pPr>
            <a:r>
              <a:rPr lang="mk-MK" sz="2000" dirty="0">
                <a:solidFill>
                  <a:srgbClr val="404041"/>
                </a:solidFill>
                <a:latin typeface="Open Sans" charset="0"/>
              </a:rPr>
              <a:t>Тутун</a:t>
            </a:r>
          </a:p>
          <a:p>
            <a:pPr>
              <a:buFont typeface="Arial" charset="0"/>
              <a:buChar char="•"/>
            </a:pPr>
            <a:r>
              <a:rPr lang="mk-MK" sz="2000" dirty="0">
                <a:solidFill>
                  <a:srgbClr val="404041"/>
                </a:solidFill>
                <a:latin typeface="Open Sans" charset="0"/>
              </a:rPr>
              <a:t>Пченица</a:t>
            </a:r>
          </a:p>
          <a:p>
            <a:pPr>
              <a:buFont typeface="Arial" charset="0"/>
              <a:buChar char="•"/>
            </a:pPr>
            <a:r>
              <a:rPr lang="mk-MK" sz="2000" dirty="0">
                <a:solidFill>
                  <a:srgbClr val="404041"/>
                </a:solidFill>
                <a:latin typeface="Open Sans" charset="0"/>
              </a:rPr>
              <a:t>Сурутка</a:t>
            </a:r>
          </a:p>
          <a:p>
            <a:endParaRPr lang="mk-MK" sz="2000" dirty="0">
              <a:solidFill>
                <a:srgbClr val="404041"/>
              </a:solidFill>
              <a:latin typeface="Open Sans" charset="0"/>
            </a:endParaRPr>
          </a:p>
        </p:txBody>
      </p:sp>
      <p:sp>
        <p:nvSpPr>
          <p:cNvPr id="7" name="Rectangle 6"/>
          <p:cNvSpPr/>
          <p:nvPr/>
        </p:nvSpPr>
        <p:spPr>
          <a:xfrm>
            <a:off x="722671" y="1104540"/>
            <a:ext cx="11469330" cy="954107"/>
          </a:xfrm>
          <a:prstGeom prst="rect">
            <a:avLst/>
          </a:prstGeom>
        </p:spPr>
        <p:txBody>
          <a:bodyPr wrap="square">
            <a:spAutoFit/>
          </a:bodyPr>
          <a:lstStyle/>
          <a:p>
            <a:r>
              <a:rPr lang="ru-RU" sz="2800" b="1" dirty="0">
                <a:solidFill>
                  <a:srgbClr val="008BDF"/>
                </a:solidFill>
              </a:rPr>
              <a:t>Примери за биоекономски суровини и материјали во земјоделско-прехранбениот сектор</a:t>
            </a:r>
            <a:endParaRPr lang="en-US" sz="2800" b="1" dirty="0">
              <a:solidFill>
                <a:srgbClr val="008BDF"/>
              </a:solidFill>
            </a:endParaRPr>
          </a:p>
        </p:txBody>
      </p:sp>
      <p:sp>
        <p:nvSpPr>
          <p:cNvPr id="8" name="Rectangle 7"/>
          <p:cNvSpPr/>
          <p:nvPr/>
        </p:nvSpPr>
        <p:spPr>
          <a:xfrm>
            <a:off x="499730" y="5934670"/>
            <a:ext cx="10120592" cy="646331"/>
          </a:xfrm>
          <a:prstGeom prst="rect">
            <a:avLst/>
          </a:prstGeom>
        </p:spPr>
        <p:txBody>
          <a:bodyPr wrap="square">
            <a:spAutoFit/>
          </a:bodyPr>
          <a:lstStyle/>
          <a:p>
            <a:r>
              <a:rPr lang="ru-RU" dirty="0"/>
              <a:t>Извор:</a:t>
            </a:r>
            <a:r>
              <a:rPr lang="en-GB" dirty="0"/>
              <a:t> Bio-based Industries Consortium (2019), Examples of bioeconomy feedstocks. </a:t>
            </a:r>
            <a:r>
              <a:rPr lang="en-GB" dirty="0">
                <a:hlinkClick r:id="rId4"/>
              </a:rPr>
              <a:t>https://ec.europa.eu/knowledge4policy/glossary/feedstock_en</a:t>
            </a:r>
            <a:endParaRPr lang="en-GB" dirty="0"/>
          </a:p>
        </p:txBody>
      </p:sp>
      <p:sp>
        <p:nvSpPr>
          <p:cNvPr id="9" name="Textfeld 1">
            <a:extLst>
              <a:ext uri="{FF2B5EF4-FFF2-40B4-BE49-F238E27FC236}">
                <a16:creationId xmlns:a16="http://schemas.microsoft.com/office/drawing/2014/main" id="{916C075C-E486-8B40-A758-F39602688645}"/>
              </a:ext>
            </a:extLst>
          </p:cNvPr>
          <p:cNvSpPr txBox="1"/>
          <p:nvPr/>
        </p:nvSpPr>
        <p:spPr>
          <a:xfrm>
            <a:off x="5966098" y="388106"/>
            <a:ext cx="6096000" cy="584775"/>
          </a:xfrm>
          <a:prstGeom prst="rect">
            <a:avLst/>
          </a:prstGeom>
          <a:noFill/>
        </p:spPr>
        <p:txBody>
          <a:bodyPr wrap="square" rtlCol="0">
            <a:spAutoFit/>
          </a:bodyPr>
          <a:lstStyle/>
          <a:p>
            <a:pPr algn="r"/>
            <a:r>
              <a:rPr lang="ru-RU" sz="3200" dirty="0">
                <a:solidFill>
                  <a:schemeClr val="bg1"/>
                </a:solidFill>
                <a:latin typeface="Trebuchet MS" panose="020B0603020202020204"/>
                <a:ea typeface="+mj-ea"/>
                <a:cs typeface="+mj-cs"/>
              </a:rPr>
              <a:t>Земјоделски суровини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742976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85114" y="-1"/>
            <a:ext cx="6106886"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0" y="0"/>
            <a:ext cx="9643079" cy="6302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272474" y="144597"/>
            <a:ext cx="6096000" cy="954107"/>
          </a:xfrm>
          <a:prstGeom prst="rect">
            <a:avLst/>
          </a:prstGeom>
          <a:noFill/>
        </p:spPr>
        <p:txBody>
          <a:bodyPr wrap="square" rtlCol="0">
            <a:spAutoFit/>
          </a:bodyPr>
          <a:lstStyle/>
          <a:p>
            <a:r>
              <a:rPr lang="mk-MK" sz="2800" b="1" dirty="0">
                <a:solidFill>
                  <a:schemeClr val="bg1"/>
                </a:solidFill>
                <a:latin typeface="Trebuchet MS" panose="020B0603020202020204"/>
                <a:ea typeface="+mj-ea"/>
                <a:cs typeface="+mj-cs"/>
              </a:rPr>
              <a:t>Земјоделството = изобилство на биолошки ресурси</a:t>
            </a:r>
            <a:endParaRPr lang="mk-MK" sz="32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106886" cy="1076411"/>
          </a:xfrm>
          <a:prstGeom prst="rect">
            <a:avLst/>
          </a:prstGeom>
        </p:spPr>
      </p:pic>
      <p:sp>
        <p:nvSpPr>
          <p:cNvPr id="14" name="Content Placeholder 3">
            <a:extLst>
              <a:ext uri="{FF2B5EF4-FFF2-40B4-BE49-F238E27FC236}">
                <a16:creationId xmlns:a16="http://schemas.microsoft.com/office/drawing/2014/main" id="{D984212C-B042-4230-A586-0C1E82DFD53F}"/>
              </a:ext>
            </a:extLst>
          </p:cNvPr>
          <p:cNvSpPr txBox="1">
            <a:spLocks/>
          </p:cNvSpPr>
          <p:nvPr/>
        </p:nvSpPr>
        <p:spPr>
          <a:xfrm>
            <a:off x="7046540" y="1767834"/>
            <a:ext cx="4184034" cy="3880773"/>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90C226"/>
              </a:buClr>
              <a:defRPr/>
            </a:pPr>
            <a:r>
              <a:rPr lang="mk-MK" dirty="0">
                <a:solidFill>
                  <a:sysClr val="windowText" lastClr="000000">
                    <a:lumMod val="75000"/>
                    <a:lumOff val="25000"/>
                  </a:sysClr>
                </a:solidFill>
                <a:latin typeface="Trebuchet MS" panose="020B0603020202020204"/>
              </a:rPr>
              <a:t>Земјоделската индустрија е неразделно поврзана со органскиот процес и кружниот тек на животот на земјата</a:t>
            </a:r>
          </a:p>
          <a:p>
            <a:pPr lvl="0">
              <a:buClr>
                <a:srgbClr val="90C226"/>
              </a:buClr>
              <a:defRPr/>
            </a:pPr>
            <a:r>
              <a:rPr lang="mk-MK" dirty="0">
                <a:solidFill>
                  <a:sysClr val="windowText" lastClr="000000">
                    <a:lumMod val="75000"/>
                    <a:lumOff val="25000"/>
                  </a:sysClr>
                </a:solidFill>
                <a:latin typeface="Trebuchet MS" panose="020B0603020202020204"/>
              </a:rPr>
              <a:t>Земјоделските практики опфаќаат искористување на природните процеси за производство на храна.</a:t>
            </a:r>
          </a:p>
          <a:p>
            <a:pPr lvl="0">
              <a:buClr>
                <a:srgbClr val="90C226"/>
              </a:buClr>
              <a:defRPr/>
            </a:pPr>
            <a:r>
              <a:rPr lang="mk-MK" dirty="0">
                <a:solidFill>
                  <a:sysClr val="windowText" lastClr="000000">
                    <a:lumMod val="75000"/>
                    <a:lumOff val="25000"/>
                  </a:sysClr>
                </a:solidFill>
                <a:latin typeface="Trebuchet MS" panose="020B0603020202020204"/>
              </a:rPr>
              <a:t>Овие процеси создаваат намерни производи (овошје/ зеленчук) и индиректен отпад (кори од портокал/ слама од пченица)</a:t>
            </a:r>
          </a:p>
          <a:p>
            <a:pPr lvl="0">
              <a:buClr>
                <a:srgbClr val="90C226"/>
              </a:buClr>
              <a:defRPr/>
            </a:pPr>
            <a:r>
              <a:rPr lang="mk-MK" dirty="0">
                <a:solidFill>
                  <a:sysClr val="windowText" lastClr="000000">
                    <a:lumMod val="75000"/>
                    <a:lumOff val="25000"/>
                  </a:sysClr>
                </a:solidFill>
                <a:latin typeface="Trebuchet MS" panose="020B0603020202020204"/>
              </a:rPr>
              <a:t>Биоекономија = отпадот како можност / ресурс.</a:t>
            </a:r>
            <a:endParaRPr kumimoji="0" lang="mk-MK" sz="1800" b="0" i="0" u="none" strike="noStrike" kern="1200" cap="none" spc="0" normalizeH="0" baseline="0" dirty="0">
              <a:ln>
                <a:noFill/>
              </a:ln>
              <a:solidFill>
                <a:sysClr val="windowText" lastClr="000000">
                  <a:lumMod val="75000"/>
                  <a:lumOff val="25000"/>
                </a:sysClr>
              </a:solidFill>
              <a:effectLst/>
              <a:uLnTx/>
              <a:uFillTx/>
              <a:latin typeface="Trebuchet MS" panose="020B0603020202020204"/>
            </a:endParaRPr>
          </a:p>
        </p:txBody>
      </p:sp>
      <p:pic>
        <p:nvPicPr>
          <p:cNvPr id="3" name="Picture 2">
            <a:extLst>
              <a:ext uri="{FF2B5EF4-FFF2-40B4-BE49-F238E27FC236}">
                <a16:creationId xmlns:a16="http://schemas.microsoft.com/office/drawing/2014/main" id="{A34900E8-8C47-430E-8096-F1B9A7883BD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8966" y="1098704"/>
            <a:ext cx="5615857" cy="5219035"/>
          </a:xfrm>
          <a:prstGeom prst="rect">
            <a:avLst/>
          </a:prstGeom>
        </p:spPr>
      </p:pic>
      <p:sp>
        <p:nvSpPr>
          <p:cNvPr id="5" name="TextBox 4">
            <a:extLst>
              <a:ext uri="{FF2B5EF4-FFF2-40B4-BE49-F238E27FC236}">
                <a16:creationId xmlns:a16="http://schemas.microsoft.com/office/drawing/2014/main" id="{3D74BDAC-D6B9-446F-96A8-78627F9B5C4F}"/>
              </a:ext>
            </a:extLst>
          </p:cNvPr>
          <p:cNvSpPr txBox="1"/>
          <p:nvPr/>
        </p:nvSpPr>
        <p:spPr>
          <a:xfrm>
            <a:off x="148966" y="6263377"/>
            <a:ext cx="7309697" cy="369332"/>
          </a:xfrm>
          <a:prstGeom prst="rect">
            <a:avLst/>
          </a:prstGeom>
          <a:noFill/>
        </p:spPr>
        <p:txBody>
          <a:bodyPr wrap="square" rtlCol="0">
            <a:spAutoFit/>
          </a:bodyPr>
          <a:lstStyle/>
          <a:p>
            <a:r>
              <a:rPr lang="ru-RU" dirty="0"/>
              <a:t>Дијаграм што покажува кружен тек на биоматеријали </a:t>
            </a:r>
            <a:r>
              <a:rPr lang="en-GB" dirty="0"/>
              <a:t>(</a:t>
            </a:r>
            <a:r>
              <a:rPr lang="en-GB" dirty="0" err="1"/>
              <a:t>Biovale</a:t>
            </a:r>
            <a:r>
              <a:rPr lang="en-GB" dirty="0"/>
              <a:t>, 2020) </a:t>
            </a:r>
          </a:p>
        </p:txBody>
      </p:sp>
    </p:spTree>
    <p:extLst>
      <p:ext uri="{BB962C8B-B14F-4D97-AF65-F5344CB8AC3E}">
        <p14:creationId xmlns:p14="http://schemas.microsoft.com/office/powerpoint/2010/main" val="127298995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80493328AADB439252D3A4A5389DE1" ma:contentTypeVersion="6" ma:contentTypeDescription="Create a new document." ma:contentTypeScope="" ma:versionID="0138566a13587853b6710ac3e77774b4">
  <xsd:schema xmlns:xsd="http://www.w3.org/2001/XMLSchema" xmlns:xs="http://www.w3.org/2001/XMLSchema" xmlns:p="http://schemas.microsoft.com/office/2006/metadata/properties" xmlns:ns2="d0a049c0-0b5b-40dc-bb16-5c3182e846c3" targetNamespace="http://schemas.microsoft.com/office/2006/metadata/properties" ma:root="true" ma:fieldsID="aada6981eb83e5731c59671e82c8aba1" ns2:_="">
    <xsd:import namespace="d0a049c0-0b5b-40dc-bb16-5c3182e846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049c0-0b5b-40dc-bb16-5c3182e84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003685-F6DD-41ED-8A2E-EA926CFC0C4F}">
  <ds:schemaRefs>
    <ds:schemaRef ds:uri="http://schemas.microsoft.com/sharepoint/v3/contenttype/forms"/>
  </ds:schemaRefs>
</ds:datastoreItem>
</file>

<file path=customXml/itemProps2.xml><?xml version="1.0" encoding="utf-8"?>
<ds:datastoreItem xmlns:ds="http://schemas.openxmlformats.org/officeDocument/2006/customXml" ds:itemID="{96C96350-CC1C-4997-8433-5E8EFB8CC034}">
  <ds:schemaRefs>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d0a049c0-0b5b-40dc-bb16-5c3182e846c3"/>
    <ds:schemaRef ds:uri="http://purl.org/dc/term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46D90596-0982-42CF-8391-DA2C543F82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a049c0-0b5b-40dc-bb16-5c3182e84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6931</TotalTime>
  <Words>6420</Words>
  <Application>Microsoft Macintosh PowerPoint</Application>
  <PresentationFormat>Widescreen</PresentationFormat>
  <Paragraphs>412</Paragraphs>
  <Slides>21</Slides>
  <Notes>21</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Arial</vt:lpstr>
      <vt:lpstr>Calibri</vt:lpstr>
      <vt:lpstr>Calibri Light</vt:lpstr>
      <vt:lpstr>Georgia</vt:lpstr>
      <vt:lpstr>Lucida Grande</vt:lpstr>
      <vt:lpstr>Open Sans</vt:lpstr>
      <vt:lpstr>Roboto</vt:lpstr>
      <vt:lpstr>Roboto Light</vt:lpstr>
      <vt:lpstr>Roboto Medium</vt:lpstr>
      <vt:lpstr>StobiSansCn Black</vt:lpstr>
      <vt:lpstr>Times New Roman</vt:lpstr>
      <vt:lpstr>Trebuchet MS</vt:lpstr>
      <vt:lpstr>Wingdings 3</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Katja Bölcker</dc:creator>
  <cp:lastModifiedBy>Clément Robijns</cp:lastModifiedBy>
  <cp:revision>466</cp:revision>
  <dcterms:created xsi:type="dcterms:W3CDTF">2019-05-22T07:43:42Z</dcterms:created>
  <dcterms:modified xsi:type="dcterms:W3CDTF">2021-01-29T10:44:15Z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0x0101001180493328AADB439252D3A4A5389DE1</vt:lpwstr>
  </property>
</Properties>
</file>