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4"/>
  </p:sldMasterIdLst>
  <p:notesMasterIdLst>
    <p:notesMasterId r:id="rId36"/>
  </p:notesMasterIdLst>
  <p:handoutMasterIdLst>
    <p:handoutMasterId r:id="rId37"/>
  </p:handoutMasterIdLst>
  <p:sldIdLst>
    <p:sldId id="337" r:id="rId5"/>
    <p:sldId id="338" r:id="rId6"/>
    <p:sldId id="364" r:id="rId7"/>
    <p:sldId id="372" r:id="rId8"/>
    <p:sldId id="368" r:id="rId9"/>
    <p:sldId id="373" r:id="rId10"/>
    <p:sldId id="369" r:id="rId11"/>
    <p:sldId id="374" r:id="rId12"/>
    <p:sldId id="370" r:id="rId13"/>
    <p:sldId id="375" r:id="rId14"/>
    <p:sldId id="357" r:id="rId15"/>
    <p:sldId id="341" r:id="rId16"/>
    <p:sldId id="342" r:id="rId17"/>
    <p:sldId id="346" r:id="rId18"/>
    <p:sldId id="355" r:id="rId19"/>
    <p:sldId id="348" r:id="rId20"/>
    <p:sldId id="356" r:id="rId21"/>
    <p:sldId id="351" r:id="rId22"/>
    <p:sldId id="352" r:id="rId23"/>
    <p:sldId id="353" r:id="rId24"/>
    <p:sldId id="354" r:id="rId25"/>
    <p:sldId id="371" r:id="rId26"/>
    <p:sldId id="389" r:id="rId27"/>
    <p:sldId id="358" r:id="rId28"/>
    <p:sldId id="376" r:id="rId29"/>
    <p:sldId id="377" r:id="rId30"/>
    <p:sldId id="379" r:id="rId31"/>
    <p:sldId id="378" r:id="rId32"/>
    <p:sldId id="361" r:id="rId33"/>
    <p:sldId id="390" r:id="rId34"/>
    <p:sldId id="39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3840">
          <p15:clr>
            <a:srgbClr val="A4A3A4"/>
          </p15:clr>
        </p15:guide>
        <p15:guide id="3" pos="438" userDrawn="1">
          <p15:clr>
            <a:srgbClr val="A4A3A4"/>
          </p15:clr>
        </p15:guide>
        <p15:guide id="4" pos="7219" userDrawn="1">
          <p15:clr>
            <a:srgbClr val="A4A3A4"/>
          </p15:clr>
        </p15:guide>
        <p15:guide id="5" orient="horz" pos="618" userDrawn="1">
          <p15:clr>
            <a:srgbClr val="A4A3A4"/>
          </p15:clr>
        </p15:guide>
        <p15:guide id="6" orient="horz" pos="4020" userDrawn="1">
          <p15:clr>
            <a:srgbClr val="A4A3A4"/>
          </p15:clr>
        </p15:guide>
        <p15:guide id="7" orient="horz" pos="4156" userDrawn="1">
          <p15:clr>
            <a:srgbClr val="A4A3A4"/>
          </p15:clr>
        </p15:guide>
        <p15:guide id="8" orient="horz" pos="187" userDrawn="1">
          <p15:clr>
            <a:srgbClr val="A4A3A4"/>
          </p15:clr>
        </p15:guide>
        <p15:guide id="9" pos="2887" userDrawn="1">
          <p15:clr>
            <a:srgbClr val="A4A3A4"/>
          </p15:clr>
        </p15:guide>
        <p15:guide id="10" orient="horz" pos="3294" userDrawn="1">
          <p15:clr>
            <a:srgbClr val="A4A3A4"/>
          </p15:clr>
        </p15:guide>
        <p15:guide id="11" orient="horz" pos="981" userDrawn="1">
          <p15:clr>
            <a:srgbClr val="A4A3A4"/>
          </p15:clr>
        </p15:guide>
        <p15:guide id="12" orient="horz" pos="3634" userDrawn="1">
          <p15:clr>
            <a:srgbClr val="A4A3A4"/>
          </p15:clr>
        </p15:guide>
        <p15:guide id="13" pos="263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a Apostolova" initials="IA" lastIdx="1" clrIdx="0">
    <p:extLst>
      <p:ext uri="{19B8F6BF-5375-455C-9EA6-DF929625EA0E}">
        <p15:presenceInfo xmlns:p15="http://schemas.microsoft.com/office/powerpoint/2012/main" userId="Irena Apostolov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a:srgbClr val="A2C300"/>
    <a:srgbClr val="AE0917"/>
    <a:srgbClr val="3D8400"/>
    <a:srgbClr val="008BDF"/>
    <a:srgbClr val="80CCDF"/>
    <a:srgbClr val="FFFFFF"/>
    <a:srgbClr val="FABA00"/>
    <a:srgbClr val="F5F5F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63810" autoAdjust="0"/>
  </p:normalViewPr>
  <p:slideViewPr>
    <p:cSldViewPr snapToGrid="0" snapToObjects="1">
      <p:cViewPr varScale="1">
        <p:scale>
          <a:sx n="79" d="100"/>
          <a:sy n="79" d="100"/>
        </p:scale>
        <p:origin x="2248" y="192"/>
      </p:cViewPr>
      <p:guideLst>
        <p:guide orient="horz" pos="890"/>
        <p:guide pos="3840"/>
        <p:guide pos="438"/>
        <p:guide pos="7219"/>
        <p:guide orient="horz" pos="618"/>
        <p:guide orient="horz" pos="4020"/>
        <p:guide orient="horz" pos="4156"/>
        <p:guide orient="horz" pos="187"/>
        <p:guide pos="2887"/>
        <p:guide orient="horz" pos="3294"/>
        <p:guide orient="horz" pos="981"/>
        <p:guide orient="horz" pos="3634"/>
        <p:guide pos="2638"/>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82" d="100"/>
          <a:sy n="82" d="100"/>
        </p:scale>
        <p:origin x="335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11T11:30:56.139" idx="1">
    <p:pos x="10" y="1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0D21B7-5798-774A-9EE5-733D72E823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0D1C2C7-CF12-924D-AA55-88BF57624D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856708-41F0-B34B-A921-477E38262397}" type="datetimeFigureOut">
              <a:rPr lang="en-GB" smtClean="0"/>
              <a:t>29/01/2021</a:t>
            </a:fld>
            <a:endParaRPr lang="en-GB"/>
          </a:p>
        </p:txBody>
      </p:sp>
      <p:sp>
        <p:nvSpPr>
          <p:cNvPr id="4" name="Footer Placeholder 3">
            <a:extLst>
              <a:ext uri="{FF2B5EF4-FFF2-40B4-BE49-F238E27FC236}">
                <a16:creationId xmlns:a16="http://schemas.microsoft.com/office/drawing/2014/main" id="{AB86C305-824D-154C-9F2B-222855A116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75D12FA-46A6-A448-99A3-8DA74BC11B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B48AF6-F4E3-2041-A915-0059D026525B}" type="slidenum">
              <a:rPr lang="en-GB" smtClean="0"/>
              <a:t>‹#›</a:t>
            </a:fld>
            <a:endParaRPr lang="en-GB"/>
          </a:p>
        </p:txBody>
      </p:sp>
    </p:spTree>
    <p:extLst>
      <p:ext uri="{BB962C8B-B14F-4D97-AF65-F5344CB8AC3E}">
        <p14:creationId xmlns:p14="http://schemas.microsoft.com/office/powerpoint/2010/main" val="199542307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4" name="Folienbildplatzhalter 3"/>
          <p:cNvSpPr>
            <a:spLocks noGrp="1" noRot="1" noChangeAspect="1"/>
          </p:cNvSpPr>
          <p:nvPr>
            <p:ph type="sldImg" idx="2"/>
          </p:nvPr>
        </p:nvSpPr>
        <p:spPr>
          <a:xfrm>
            <a:off x="685800" y="507571"/>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530817" y="3642455"/>
            <a:ext cx="5962973" cy="5042758"/>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9ABF1-A5E8-FF4C-953A-B9DDF0BF59CB}" type="slidenum">
              <a:rPr lang="de-DE" smtClean="0"/>
              <a:t>‹#›</a:t>
            </a:fld>
            <a:endParaRPr lang="de-DE"/>
          </a:p>
        </p:txBody>
      </p:sp>
    </p:spTree>
    <p:extLst>
      <p:ext uri="{BB962C8B-B14F-4D97-AF65-F5344CB8AC3E}">
        <p14:creationId xmlns:p14="http://schemas.microsoft.com/office/powerpoint/2010/main" val="138987817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etted.net/wp-content/uploads/sites/14/2015/02/Spinlister_1000x563_2.6.15.p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johnlewis.scene7.com/is/image/JohnLewis/237006205?$rsp-plp-port-32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baseline="0" noProof="0" dirty="0">
                <a:solidFill>
                  <a:schemeClr val="tx1"/>
                </a:solidFill>
                <a:effectLst/>
                <a:latin typeface="Arial" panose="020B0604020202020204" pitchFamily="34" charset="0"/>
                <a:ea typeface="+mn-ea"/>
                <a:cs typeface="Arial" panose="020B0604020202020204" pitchFamily="34" charset="0"/>
              </a:rPr>
              <a:t>Името на наставникот треба да стои во долниот лев дел на слајдот. </a:t>
            </a:r>
            <a:r>
              <a:rPr lang="mk-MK" sz="1000" kern="1200" noProof="0" dirty="0">
                <a:solidFill>
                  <a:schemeClr val="tx1"/>
                </a:solidFill>
                <a:effectLst/>
                <a:latin typeface="Arial" panose="020B0604020202020204" pitchFamily="34" charset="0"/>
                <a:ea typeface="+mn-ea"/>
                <a:cs typeface="Arial" panose="020B0604020202020204" pitchFamily="34" charset="0"/>
              </a:rPr>
              <a:t>Можете да го измените овој слајд за да ја воведете темата. Оваа презентација е дизајнирана да го воведе концептот на Циркуларна економија. Содржината на презентацијата можете да ја видите на следниот слајд, со објаснување зошто слајдовите се структурирани на дадениот начин.</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baseline="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Повеќето од првите слајдови, до слајдот број 12 треба да бидат прилично основни и лесно разбирливи. Почнувајќи од слајдот 13, содржината може да биде малку потешка за да се сфати концептот и целосно да се владее. Целна публика можат да бидат средношколци, и студенти на колеџ и на универзитет.</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Со исклучок на видеото, овој прв слајд и </a:t>
            </a:r>
            <a:r>
              <a:rPr lang="mk-MK" sz="1000" b="0" u="none" kern="1200" baseline="0" noProof="0" dirty="0">
                <a:solidFill>
                  <a:srgbClr val="FFED00"/>
                </a:solidFill>
                <a:effectLst/>
                <a:latin typeface="Arial" panose="020B0604020202020204" pitchFamily="34" charset="0"/>
                <a:ea typeface="+mn-ea"/>
                <a:cs typeface="Arial" panose="020B0604020202020204" pitchFamily="34" charset="0"/>
              </a:rPr>
              <a:t>слајдот со содржината</a:t>
            </a:r>
            <a:r>
              <a:rPr lang="mk-MK" sz="1000" kern="1200" noProof="0" dirty="0">
                <a:solidFill>
                  <a:schemeClr val="tx1"/>
                </a:solidFill>
                <a:effectLst/>
                <a:latin typeface="Arial" panose="020B0604020202020204" pitchFamily="34" charset="0"/>
                <a:ea typeface="+mn-ea"/>
                <a:cs typeface="Arial" panose="020B0604020202020204" pitchFamily="34" charset="0"/>
              </a:rPr>
              <a:t>, има 26 слајдови - </a:t>
            </a:r>
            <a:r>
              <a:rPr lang="mk-MK" sz="1000" kern="1200" baseline="0" noProof="0" dirty="0">
                <a:solidFill>
                  <a:schemeClr val="tx1"/>
                </a:solidFill>
                <a:effectLst/>
                <a:latin typeface="Arial" panose="020B0604020202020204" pitchFamily="34" charset="0"/>
                <a:ea typeface="+mn-ea"/>
                <a:cs typeface="Arial" panose="020B0604020202020204" pitchFamily="34" charset="0"/>
              </a:rPr>
              <a:t>така што за овие слајдови се потребни </a:t>
            </a:r>
            <a:r>
              <a:rPr lang="mk-MK" sz="1000" kern="1200" noProof="0" dirty="0">
                <a:solidFill>
                  <a:schemeClr val="tx1"/>
                </a:solidFill>
                <a:effectLst/>
                <a:latin typeface="Arial" panose="020B0604020202020204" pitchFamily="34" charset="0"/>
                <a:ea typeface="+mn-ea"/>
                <a:cs typeface="Arial" panose="020B0604020202020204" pitchFamily="34" charset="0"/>
              </a:rPr>
              <a:t>26-52 минути, во зависност од </a:t>
            </a:r>
            <a:r>
              <a:rPr lang="mk-MK" sz="1000" kern="1200" baseline="0" noProof="0" dirty="0">
                <a:solidFill>
                  <a:schemeClr val="tx1"/>
                </a:solidFill>
                <a:effectLst/>
                <a:latin typeface="Arial" panose="020B0604020202020204" pitchFamily="34" charset="0"/>
                <a:ea typeface="+mn-ea"/>
                <a:cs typeface="Arial" panose="020B0604020202020204" pitchFamily="34" charset="0"/>
              </a:rPr>
              <a:t>деталноста на објаснувањето</a:t>
            </a:r>
            <a:r>
              <a:rPr lang="mk-MK" sz="1000" kern="1200" noProof="0" dirty="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Видеото трае 3 минути и 48 секунди.</a:t>
            </a:r>
            <a:endParaRPr lang="mk-MK" noProof="0" dirty="0"/>
          </a:p>
        </p:txBody>
      </p:sp>
    </p:spTree>
    <p:extLst>
      <p:ext uri="{BB962C8B-B14F-4D97-AF65-F5344CB8AC3E}">
        <p14:creationId xmlns:p14="http://schemas.microsoft.com/office/powerpoint/2010/main" val="54044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kern="120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a:t>
            </a:r>
            <a:r>
              <a:rPr lang="en-GB" sz="1000" b="1" kern="120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Овој слајд го содржи последното прашање на квизот, за статистиките за пластичниот отпад. Одговорот е б. 300 милиони тони пластичен отпад.</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Ова се четири многу чести видови отпад во нашиот секојдневен живот - отпад од храна, отпад од облека и текстил, отпад од пластика и електронски отпад. Може да се обидете да се надоврзете на следниот слајд за линеарна економија. Линеарната економија (неодржливото производство и потрошувачка) е причина за овие видови отпад од скапоцени ресурси.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Важни линкови за дополнителни информации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Статистика е добиена од оваа интерактивна инфографика за статистика на отпад од пластика од UN </a:t>
            </a:r>
            <a:r>
              <a:rPr lang="mk-MK" sz="1000" noProof="0" dirty="0" err="1">
                <a:latin typeface="Arial" panose="020B0604020202020204" pitchFamily="34" charset="0"/>
                <a:ea typeface="Roboto" panose="02000000000000000000" pitchFamily="2" charset="0"/>
                <a:cs typeface="Arial" panose="020B0604020202020204" pitchFamily="34" charset="0"/>
              </a:rPr>
              <a:t>Environment</a:t>
            </a:r>
            <a:r>
              <a:rPr lang="mk-MK" sz="1000" noProof="0" dirty="0">
                <a:latin typeface="Arial" panose="020B0604020202020204" pitchFamily="34" charset="0"/>
                <a:ea typeface="Roboto" panose="02000000000000000000" pitchFamily="2" charset="0"/>
                <a:cs typeface="Arial" panose="020B0604020202020204" pitchFamily="34" charset="0"/>
              </a:rPr>
              <a:t> - https://www.unenvironment.org/interactive/beat-plastic-pollution/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Линк до сликата: https://www.packaging-gateway.com/wp-content/uploads/sites/2/2019/05/Plastic-waste-mountain.jpg</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Пловечка пластична кеса - </a:t>
            </a:r>
            <a:r>
              <a:rPr lang="en-GB" sz="1000" dirty="0">
                <a:latin typeface="Arial" panose="020B0604020202020204" pitchFamily="34" charset="0"/>
                <a:ea typeface="Roboto" panose="02000000000000000000" pitchFamily="2" charset="0"/>
                <a:cs typeface="Arial" panose="020B0604020202020204" pitchFamily="34" charset="0"/>
              </a:rPr>
              <a:t>https://static1.squarespace.com/static/5a3798f32aeba55a92e8d1ee/5b6069a48a922d3f43c62e2c/5b714b0521c67c133d171761/1548083313212/_98802366_bigblue.00_44_51_12.still008.jpg?format=1500w</a:t>
            </a:r>
            <a:endParaRPr lang="mk-MK" sz="1000" noProof="0"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990024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Овој слајд е вметнат за да се надоврзе на претходно споменатите проблеми со отпадот и со решението, циркуларната економија, која смета дека намалувањето на отпадот е едно од нејзините начела, како што е прикажано на понатамошните слајдови. Претставена</a:t>
            </a:r>
            <a:r>
              <a:rPr lang="mk-MK" sz="1000" kern="1200" baseline="0" noProof="0" dirty="0">
                <a:solidFill>
                  <a:schemeClr val="tx1"/>
                </a:solidFill>
                <a:effectLst/>
                <a:latin typeface="Arial" panose="020B0604020202020204" pitchFamily="34" charset="0"/>
                <a:ea typeface="+mn-ea"/>
                <a:cs typeface="Arial" panose="020B0604020202020204" pitchFamily="34" charset="0"/>
              </a:rPr>
              <a:t> е </a:t>
            </a:r>
            <a:r>
              <a:rPr lang="mk-MK" sz="1000" kern="1200" noProof="0" dirty="0">
                <a:solidFill>
                  <a:schemeClr val="tx1"/>
                </a:solidFill>
                <a:effectLst/>
                <a:latin typeface="Arial" panose="020B0604020202020204" pitchFamily="34" charset="0"/>
                <a:ea typeface="+mn-ea"/>
                <a:cs typeface="Arial" panose="020B0604020202020204" pitchFamily="34" charset="0"/>
              </a:rPr>
              <a:t>Рентген слика на глобалната економија за да се илустрира концептот на линеарна економија со давање статистика и како отпадот е голем дел од овој систем. Можеби ќе ви одземе повеќе време да го објасните дијаграмот бидејќи текстот и сликите се релативно мали за правилно да се видат од задниот дел на училницата. Затоа, можете да ги посочите најважните</a:t>
            </a:r>
            <a:r>
              <a:rPr lang="mk-MK" sz="1000" kern="1200" baseline="0" noProof="0" dirty="0">
                <a:solidFill>
                  <a:schemeClr val="tx1"/>
                </a:solidFill>
                <a:effectLst/>
                <a:latin typeface="Arial" panose="020B0604020202020204" pitchFamily="34" charset="0"/>
                <a:ea typeface="+mn-ea"/>
                <a:cs typeface="Arial" panose="020B0604020202020204" pitchFamily="34" charset="0"/>
              </a:rPr>
              <a:t> бројки</a:t>
            </a:r>
            <a:r>
              <a:rPr lang="mk-MK" sz="1000" kern="1200" noProof="0" dirty="0">
                <a:solidFill>
                  <a:schemeClr val="tx1"/>
                </a:solidFill>
                <a:effectLst/>
                <a:latin typeface="Arial" panose="020B0604020202020204" pitchFamily="34" charset="0"/>
                <a:ea typeface="+mn-ea"/>
                <a:cs typeface="Arial" panose="020B0604020202020204" pitchFamily="34" charset="0"/>
              </a:rPr>
              <a:t> и текстот на дијаграмот за да ги нагласите главните моменти.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Можете да објасните дека основната причина за овој отпад се должи на фактот дека работиме во линеарен систем каде ги црпиме материјалите од земјата како да се неограничени, за да ги направиме производите, кои ќе ги фрлиме кога ќе веќе не ги сакаме. Оваа неодржлива практика на производство и потрошувачка ја развива економијата на отпад. Можете да ги објасните најважните бројки кои се заокружени со црвена боја.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Сликата има мали букви, но може да се прикаже или отпечати во поголем формат и може да биде основа за дискусија на час. Може и да се избрише за помладата публика.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Можете да прочитате многу добра статија од таму од каде се преземени овој дијаграм и информации на линкот https://www.nationalgeographic.com/magazine/2020/03/how-a-circular-economy-could-save-the-world-feature/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Сликата е преземена од: https://www.nationalgeographic.com/magazine/2020/03/how-a-circular-economy-could-save-the-world-feature/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200" noProof="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744571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endParaRPr lang="mk-MK" sz="1000" noProof="0" dirty="0">
              <a:latin typeface="Arial" panose="020B0604020202020204" pitchFamily="34" charset="0"/>
              <a:cs typeface="Arial" panose="020B0604020202020204" pitchFamily="34" charset="0"/>
            </a:endParaRPr>
          </a:p>
          <a:p>
            <a:r>
              <a:rPr lang="mk-MK" sz="1000" noProof="0" dirty="0">
                <a:latin typeface="Arial" panose="020B0604020202020204" pitchFamily="34" charset="0"/>
                <a:cs typeface="Arial" panose="020B0604020202020204" pitchFamily="34" charset="0"/>
              </a:rPr>
              <a:t> На овој слајд, можете да зборувате за тоа како линеарната економија (систем за отпад и ментален став „земи-направи-фрли“) ги оптоварува необновливите природни ресурси затоа што претпоставува постојано снабдување со природни ресурси. Линеарната економија може да се поврзе со многу еколошки проблеми, исто така. Сите фази на менталниот став  „земи-направи-фрли“ влијаат на екосистемот. Експлоатацијата и преработката на суровини и производството на производите доведува до голема потрошувачка на енергија и вода и нарушување на природните системи на шумите и езерата. Емисиите на токсични супстанции, испуштањето на отпадни води и стакленички гасови за време на производството им штети на земјата, водните тела, атмосферата. На крајот, кога овие производи ќе се фрлат, се зафаќа простор на земјиштето. Токсичните материи исто така протекуваат во почвата, а некои протекуваат во водотеците и морињата и океаните.</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Сите овие негативни влијанија врз животната средина имаат влијание и врз луѓето и врз животните - неконтролирани шумски пожари, чести поплавувања, пластична супа во океаните, влијанија врз животните од загадувањето со пластика и сл. Негативните влијанија не се само врз општеството и животната средина, тие исто така предизвикуваат и економски неповолности - флуктуација на цената на суровините, проблеми за бизнисите што зависат од критични суровини како што се индиум и хром, меѓузависност на суровините и глобалната трговија на таков начин што недостатокот од еден материјал може да има широко распространети влијанија врз цените и достапноста на други материјали.</a:t>
            </a:r>
          </a:p>
          <a:p>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000" noProof="0" dirty="0">
                <a:effectLst/>
                <a:latin typeface="Arial" panose="020B0604020202020204" pitchFamily="34" charset="0"/>
                <a:cs typeface="Arial" panose="020B0604020202020204" pitchFamily="34" charset="0"/>
              </a:rPr>
              <a:t> </a:t>
            </a: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noProof="0" dirty="0">
                <a:latin typeface="Arial" panose="020B0604020202020204" pitchFamily="34" charset="0"/>
                <a:cs typeface="Arial" panose="020B0604020202020204" pitchFamily="34" charset="0"/>
              </a:rPr>
              <a:t>https://kenniskaarten.hetgroenebrein.nl/en/knowledge-map-circular-economy/ce-disadvantages-linear-economy/</a:t>
            </a:r>
          </a:p>
          <a:p>
            <a:endParaRPr lang="mk-MK" sz="1000" noProof="0" dirty="0">
              <a:latin typeface="Arial" panose="020B0604020202020204" pitchFamily="34" charset="0"/>
              <a:cs typeface="Arial" panose="020B0604020202020204" pitchFamily="34" charset="0"/>
            </a:endParaRPr>
          </a:p>
          <a:p>
            <a:r>
              <a:rPr lang="mk-MK" sz="1000" noProof="0" dirty="0">
                <a:latin typeface="Arial" panose="020B0604020202020204" pitchFamily="34" charset="0"/>
                <a:cs typeface="Arial" panose="020B0604020202020204" pitchFamily="34" charset="0"/>
              </a:rPr>
              <a:t>Линкови до преземените слики:</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Емисија на СО2: https://www.psychologicalscience.org/news/releases/polluted-air-may-pollute-our-morality.html</a:t>
            </a:r>
          </a:p>
          <a:p>
            <a:r>
              <a:rPr lang="mk-MK" sz="1000" noProof="0" dirty="0">
                <a:latin typeface="Arial" panose="020B0604020202020204" pitchFamily="34" charset="0"/>
                <a:cs typeface="Arial" panose="020B0604020202020204" pitchFamily="34" charset="0"/>
              </a:rPr>
              <a:t>Поплава во Пакистан  - https://cache.boston.com/resize/bonzai-fba/Globe_Photo/2010/07/30/1280548279_2291/539w.jpg</a:t>
            </a:r>
          </a:p>
          <a:p>
            <a:r>
              <a:rPr lang="mk-MK" sz="1000" noProof="0" dirty="0">
                <a:latin typeface="Arial" panose="020B0604020202020204" pitchFamily="34" charset="0"/>
                <a:cs typeface="Arial" panose="020B0604020202020204" pitchFamily="34" charset="0"/>
              </a:rPr>
              <a:t>Шумски пожар во Австралија - https://cdn.cnn.com/cnnnext/dam/assets/191220111759-01-australia-bushfire-1219-super-169.jpg</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Отпад од пластика - https://sustyvibes.com/psp-operators-disdain-visionscapes-attempts-waste-management/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Супа од пластика - https://www.dailymail.co.uk/news/article-5114157/Idyllic-Caribbean-island-ruined-rubbish.html</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Мртов албатрос полн со пластика - https://www.nwf.org/Home/Magazines/National-Wildlife/2019/June-July/Conservation/Ocean-Plastic </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Заплеткана желка во мрежа за риболов  -https://www.worldwildlife.org/initiatives/plastics</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Птица заплеткана во пластична кеса - https://www.wwf.org.au/news/blogs/how-many-birds-die-from-plastic-pollution#gs.l2kr3d</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Кенгур умрен во пожар во Австралија - https://i.redd.it/a6f0ias9kg841.jpg</a:t>
            </a:r>
          </a:p>
          <a:p>
            <a:endParaRPr lang="mk-MK" noProof="0" dirty="0"/>
          </a:p>
        </p:txBody>
      </p:sp>
    </p:spTree>
    <p:extLst>
      <p:ext uri="{BB962C8B-B14F-4D97-AF65-F5344CB8AC3E}">
        <p14:creationId xmlns:p14="http://schemas.microsoft.com/office/powerpoint/2010/main" val="916663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endParaRPr lang="mk-MK" sz="1000" noProof="0" dirty="0">
              <a:latin typeface="Arial" panose="020B0604020202020204" pitchFamily="34" charset="0"/>
              <a:cs typeface="Arial" panose="020B0604020202020204" pitchFamily="34" charset="0"/>
            </a:endParaRPr>
          </a:p>
          <a:p>
            <a:r>
              <a:rPr lang="mk-MK" sz="1000" noProof="0" dirty="0">
                <a:latin typeface="Arial" panose="020B0604020202020204" pitchFamily="34" charset="0"/>
                <a:cs typeface="Arial" panose="020B0604020202020204" pitchFamily="34" charset="0"/>
              </a:rPr>
              <a:t>Овде можете накратко да објасните за необновливите ресурси, како што се метали, минерали, фосилни горива и екосистеми. Во исто време, бројот на населението расте и се очекува да порасне за уште 2 милијарди до 2050 година (графикон лево). Исто така, во пораст е населението од средна класа, коешто е најмногу придонесува во културата на отфрлање. Повеќе население значи поголема побарувачка на производи, па оттука и поголема експлоатација на суровини и поголемо производство. Сепак, ресурсите се исцрпуваат. Можете да земете неколку примери од графиконот за контрола на резервите и нивните соодветни преостанати години за да им разјасните на учениците. Обидете се да подетално да го објасните графиконот за контрола на резервите, бидејќи текстовите се мали за да можат да ги видат учениците</a:t>
            </a:r>
            <a:r>
              <a:rPr lang="mk-MK" sz="1000" baseline="0" noProof="0" dirty="0">
                <a:latin typeface="Arial" panose="020B0604020202020204" pitchFamily="34" charset="0"/>
                <a:cs typeface="Arial" panose="020B0604020202020204" pitchFamily="34" charset="0"/>
              </a:rPr>
              <a:t> како што треба</a:t>
            </a:r>
            <a:r>
              <a:rPr lang="mk-MK" sz="1000" noProof="0" dirty="0">
                <a:latin typeface="Arial" panose="020B0604020202020204" pitchFamily="34" charset="0"/>
                <a:cs typeface="Arial" panose="020B0604020202020204" pitchFamily="34" charset="0"/>
              </a:rPr>
              <a:t>. И покрај тоа што бројките може да не се прецизни, главната поента што сакате да ја потенцирате е дека резервите се намалуваат и веројатно нема да можат да ја одржат побарувачката на зголеменото население.</a:t>
            </a:r>
          </a:p>
          <a:p>
            <a:endParaRPr lang="mk-MK" sz="1000" noProof="0" dirty="0">
              <a:latin typeface="Arial" panose="020B0604020202020204" pitchFamily="34" charset="0"/>
              <a:cs typeface="Arial" panose="020B0604020202020204" pitchFamily="34" charset="0"/>
            </a:endParaRPr>
          </a:p>
          <a:p>
            <a:r>
              <a:rPr lang="mk-MK" sz="1000" noProof="0" dirty="0">
                <a:latin typeface="Arial" panose="020B0604020202020204" pitchFamily="34" charset="0"/>
                <a:cs typeface="Arial" panose="020B0604020202020204" pitchFamily="34" charset="0"/>
              </a:rPr>
              <a:t>Сликата „</a:t>
            </a:r>
            <a:r>
              <a:rPr lang="mk-MK" sz="1000" baseline="0" noProof="0" dirty="0" err="1">
                <a:latin typeface="Arial" panose="020B0604020202020204" pitchFamily="34" charset="0"/>
                <a:cs typeface="Arial" panose="020B0604020202020204" pitchFamily="34" charset="0"/>
              </a:rPr>
              <a:t>Stock</a:t>
            </a:r>
            <a:r>
              <a:rPr lang="mk-MK" sz="1000" baseline="0" noProof="0" dirty="0">
                <a:latin typeface="Arial" panose="020B0604020202020204" pitchFamily="34" charset="0"/>
                <a:cs typeface="Arial" panose="020B0604020202020204" pitchFamily="34" charset="0"/>
              </a:rPr>
              <a:t> </a:t>
            </a:r>
            <a:r>
              <a:rPr lang="mk-MK" sz="1000" baseline="0" noProof="0" dirty="0" err="1">
                <a:latin typeface="Arial" panose="020B0604020202020204" pitchFamily="34" charset="0"/>
                <a:cs typeface="Arial" panose="020B0604020202020204" pitchFamily="34" charset="0"/>
              </a:rPr>
              <a:t>Check</a:t>
            </a:r>
            <a:r>
              <a:rPr lang="mk-MK" sz="1000" noProof="0" dirty="0">
                <a:latin typeface="Arial" panose="020B0604020202020204" pitchFamily="34" charset="0"/>
                <a:cs typeface="Arial" panose="020B0604020202020204" pitchFamily="34" charset="0"/>
              </a:rPr>
              <a:t>“ има мали букви, но може да се прикаже или отпечати во поголем формат и може да биде основа за дискусија на час.</a:t>
            </a:r>
          </a:p>
          <a:p>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Линкови до преземените слики: </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Проверка на резервите на</a:t>
            </a:r>
            <a:r>
              <a:rPr lang="mk-MK" sz="1000" baseline="0" noProof="0" dirty="0">
                <a:latin typeface="Arial" panose="020B0604020202020204" pitchFamily="34" charset="0"/>
                <a:cs typeface="Arial" panose="020B0604020202020204" pitchFamily="34" charset="0"/>
              </a:rPr>
              <a:t> ресурсите</a:t>
            </a:r>
            <a:r>
              <a:rPr lang="mk-MK" sz="1000" noProof="0" dirty="0">
                <a:latin typeface="Arial" panose="020B0604020202020204" pitchFamily="34" charset="0"/>
                <a:cs typeface="Arial" panose="020B0604020202020204" pitchFamily="34" charset="0"/>
              </a:rPr>
              <a:t> - https://www.bbc.com/future/article/20120618-global-resources-stock-check</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Пораст на населението - https://population.un.org/wpp/Graphs/DemographicProfiles/Line/900</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https://population.un.org/wpp/Graphs/1_Demographic%20Profiles/World.pdf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noProof="0" dirty="0"/>
          </a:p>
        </p:txBody>
      </p:sp>
    </p:spTree>
    <p:extLst>
      <p:ext uri="{BB962C8B-B14F-4D97-AF65-F5344CB8AC3E}">
        <p14:creationId xmlns:p14="http://schemas.microsoft.com/office/powerpoint/2010/main" val="2804046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endParaRPr lang="mk-MK" sz="1000" noProof="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Овој слајд ја воведува циркуларната економија. Концептот на циркуларна економија стана попопуларен во текот на изминатата деценија, како системско решение за некои од најболните проблеми на линеарната економија. Можете да го прочитате извештајот наведен на линкот подолу за да разберете повеќе за циркуларната економија и пеперутка-дијаграмот прикажан на слајдот.</a:t>
            </a:r>
          </a:p>
          <a:p>
            <a:pPr marL="0" marR="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Пеперутка-дијаграмот е исклучително важен. Има мали букви, но може да се прикаже или отпечати во поголем формат и може да биде основа за дискусија на час.</a:t>
            </a:r>
          </a:p>
          <a:p>
            <a:pPr marL="0" marR="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Сликата на десната страна е пеперутка-дијаграм за да се илустрира како технолошките и биолошките производи и материјали базирани на хранливи материи кружат низ системот во циркуларната економија.</a:t>
            </a:r>
          </a:p>
          <a:p>
            <a:pPr marL="0" marR="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Производите, компонентите и материјалите се зачувуваат во економијата со </a:t>
            </a:r>
            <a:r>
              <a:rPr lang="mk-MK" dirty="0">
                <a:latin typeface="Times New Roman" charset="0"/>
                <a:ea typeface="MS Mincho" charset="-128"/>
              </a:rPr>
              <a:t>поправки, повторна употреба, репроизводство и рециклирање, при</a:t>
            </a:r>
            <a:r>
              <a:rPr lang="mk-MK" sz="1000" noProof="0" dirty="0">
                <a:latin typeface="Arial" panose="020B0604020202020204" pitchFamily="34" charset="0"/>
                <a:cs typeface="Arial" panose="020B0604020202020204" pitchFamily="34" charset="0"/>
              </a:rPr>
              <a:t> што рециклирањето е најмалку посакуваната опција.</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k-MK" sz="1000" noProof="0" dirty="0">
                <a:latin typeface="Arial" panose="020B0604020202020204" pitchFamily="34" charset="0"/>
                <a:cs typeface="Arial" panose="020B0604020202020204" pitchFamily="34" charset="0"/>
              </a:rPr>
              <a:t>Моќ на внатрешниот круг - од техничка страна, колку се потесни круговите, толку треба да е поголема заштедата на вградените трошоци во однос на материјалот, работната сила, енергијата, капиталот и поврзаните екстерни ефекти, како што се емисиите на стакленички гасови, водата или токсичните супстанции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k-MK" sz="1000" noProof="0" dirty="0">
                <a:latin typeface="Arial" panose="020B0604020202020204" pitchFamily="34" charset="0"/>
                <a:cs typeface="Arial" panose="020B0604020202020204" pitchFamily="34" charset="0"/>
              </a:rPr>
              <a:t>Моќ на подолго кружење - вториот потенцијал за создавање основна вредност произлегува од задржување на производите, компонентите и материјалите во употреба подолго во рамките на циркуларната економија, преку последователни циклуси или подолго престојување во еден циклус.</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k-MK" sz="1000" noProof="0" dirty="0">
                <a:latin typeface="Arial" panose="020B0604020202020204" pitchFamily="34" charset="0"/>
                <a:cs typeface="Arial" panose="020B0604020202020204" pitchFamily="34" charset="0"/>
              </a:rPr>
              <a:t>Моќ на каскадни употреби (на биолошка страна) – во каскадите, потенцијалот за создавање на арбитражна  вредност е вкоренет во пониските маргинални трошоци за повторна употреба на каскадните материјали како замена за приливите на примарни суровини и нивните вградени трошоци (работна сила, енергија, материјал) како и надворешните ефекти наспроти маргиналните трошоци за враќање на материјалот за пренамена.</a:t>
            </a:r>
          </a:p>
          <a:p>
            <a:pPr marL="0" marR="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000" noProof="0" dirty="0">
                <a:effectLst/>
                <a:latin typeface="Arial" panose="020B0604020202020204" pitchFamily="34" charset="0"/>
                <a:cs typeface="Arial" panose="020B0604020202020204" pitchFamily="34" charset="0"/>
              </a:rPr>
              <a:t> </a:t>
            </a:r>
            <a:endParaRPr lang="mk-MK" sz="1000" noProof="0" dirty="0">
              <a:latin typeface="Arial" panose="020B0604020202020204" pitchFamily="34" charset="0"/>
              <a:cs typeface="Arial" panose="020B0604020202020204" pitchFamily="34" charset="0"/>
            </a:endParaRPr>
          </a:p>
          <a:p>
            <a:r>
              <a:rPr lang="mk-MK" sz="1000" noProof="0" dirty="0">
                <a:latin typeface="Arial" panose="020B0604020202020204" pitchFamily="34" charset="0"/>
                <a:cs typeface="Arial" panose="020B0604020202020204" pitchFamily="34" charset="0"/>
              </a:rPr>
              <a:t>https://www.ellenmacarthurfoundation.org/assets/downloads/publications/Ellen-MacArthur-Foundation-Towards-the-Circular-Economy-vol.1.pdf </a:t>
            </a:r>
          </a:p>
          <a:p>
            <a:endParaRPr lang="mk-MK" sz="1000" noProof="0" dirty="0">
              <a:latin typeface="Arial" panose="020B0604020202020204" pitchFamily="34" charset="0"/>
              <a:cs typeface="Arial" panose="020B0604020202020204" pitchFamily="34" charset="0"/>
            </a:endParaRPr>
          </a:p>
          <a:p>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Geissdoerfer</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M.,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Savaget</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P.,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Bocken</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N., &amp;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Hultink</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E. (2017).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The</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Circular</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Economy</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 A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new</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sustainability</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paradigm</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1" u="none" strike="noStrike" kern="1200" noProof="0" dirty="0" err="1">
                <a:solidFill>
                  <a:schemeClr val="tx1"/>
                </a:solidFill>
                <a:effectLst/>
                <a:latin typeface="Arial" panose="020B0604020202020204" pitchFamily="34" charset="0"/>
                <a:ea typeface="+mn-ea"/>
                <a:cs typeface="Arial" panose="020B0604020202020204" pitchFamily="34" charset="0"/>
              </a:rPr>
              <a:t>Journal</a:t>
            </a:r>
            <a:r>
              <a:rPr lang="mk-MK" sz="1000" b="0" i="1"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1" u="none" strike="noStrike" kern="1200" noProof="0" dirty="0" err="1">
                <a:solidFill>
                  <a:schemeClr val="tx1"/>
                </a:solidFill>
                <a:effectLst/>
                <a:latin typeface="Arial" panose="020B0604020202020204" pitchFamily="34" charset="0"/>
                <a:ea typeface="+mn-ea"/>
                <a:cs typeface="Arial" panose="020B0604020202020204" pitchFamily="34" charset="0"/>
              </a:rPr>
              <a:t>of</a:t>
            </a:r>
            <a:r>
              <a:rPr lang="mk-MK" sz="1000" b="0" i="1"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1" u="none" strike="noStrike" kern="1200" noProof="0" dirty="0" err="1">
                <a:solidFill>
                  <a:schemeClr val="tx1"/>
                </a:solidFill>
                <a:effectLst/>
                <a:latin typeface="Arial" panose="020B0604020202020204" pitchFamily="34" charset="0"/>
                <a:ea typeface="+mn-ea"/>
                <a:cs typeface="Arial" panose="020B0604020202020204" pitchFamily="34" charset="0"/>
              </a:rPr>
              <a:t>Cleaner</a:t>
            </a:r>
            <a:r>
              <a:rPr lang="mk-MK" sz="1000" b="0" i="1"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1" u="none" strike="noStrike" kern="1200" noProof="0" dirty="0" err="1">
                <a:solidFill>
                  <a:schemeClr val="tx1"/>
                </a:solidFill>
                <a:effectLst/>
                <a:latin typeface="Arial" panose="020B0604020202020204" pitchFamily="34" charset="0"/>
                <a:ea typeface="+mn-ea"/>
                <a:cs typeface="Arial" panose="020B0604020202020204" pitchFamily="34" charset="0"/>
              </a:rPr>
              <a:t>Production</a:t>
            </a:r>
            <a:r>
              <a:rPr lang="mk-MK" sz="1000" b="0" i="1" u="none" strike="noStrike" kern="1200" noProof="0" dirty="0">
                <a:solidFill>
                  <a:schemeClr val="tx1"/>
                </a:solidFill>
                <a:effectLst/>
                <a:latin typeface="Arial" panose="020B0604020202020204" pitchFamily="34" charset="0"/>
                <a:ea typeface="+mn-ea"/>
                <a:cs typeface="Arial" panose="020B0604020202020204" pitchFamily="34" charset="0"/>
              </a:rPr>
              <a:t>, 143 </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(1), 757-768.</a:t>
            </a:r>
          </a:p>
          <a:p>
            <a:endPar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err="1">
                <a:solidFill>
                  <a:schemeClr val="tx1"/>
                </a:solidFill>
                <a:effectLst/>
                <a:latin typeface="Arial" panose="020B0604020202020204" pitchFamily="34" charset="0"/>
                <a:ea typeface="+mn-ea"/>
                <a:cs typeface="Arial" panose="020B0604020202020204" pitchFamily="34" charset="0"/>
              </a:rPr>
              <a:t>Mayumi</a:t>
            </a:r>
            <a:r>
              <a:rPr lang="mk-MK" sz="1000" kern="1200" noProof="0" dirty="0">
                <a:solidFill>
                  <a:schemeClr val="tx1"/>
                </a:solidFill>
                <a:effectLst/>
                <a:latin typeface="Arial" panose="020B0604020202020204" pitchFamily="34" charset="0"/>
                <a:ea typeface="+mn-ea"/>
                <a:cs typeface="Arial" panose="020B0604020202020204" pitchFamily="34" charset="0"/>
              </a:rPr>
              <a:t>, K., &amp; </a:t>
            </a:r>
            <a:r>
              <a:rPr lang="mk-MK" sz="1000" kern="1200" noProof="0" dirty="0" err="1">
                <a:solidFill>
                  <a:schemeClr val="tx1"/>
                </a:solidFill>
                <a:effectLst/>
                <a:latin typeface="Arial" panose="020B0604020202020204" pitchFamily="34" charset="0"/>
                <a:ea typeface="+mn-ea"/>
                <a:cs typeface="Arial" panose="020B0604020202020204" pitchFamily="34" charset="0"/>
              </a:rPr>
              <a:t>Giampietro</a:t>
            </a:r>
            <a:r>
              <a:rPr lang="mk-MK" sz="1000" kern="1200" noProof="0" dirty="0">
                <a:solidFill>
                  <a:schemeClr val="tx1"/>
                </a:solidFill>
                <a:effectLst/>
                <a:latin typeface="Arial" panose="020B0604020202020204" pitchFamily="34" charset="0"/>
                <a:ea typeface="+mn-ea"/>
                <a:cs typeface="Arial" panose="020B0604020202020204" pitchFamily="34" charset="0"/>
              </a:rPr>
              <a:t>, M. (2019).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Reconsidering</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Circular</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Economy</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in</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Terms</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of</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Irreversible</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Evolution</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of</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Economic</a:t>
            </a:r>
            <a:r>
              <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mk-MK" sz="1000" b="0" i="0" u="none" strike="noStrike" kern="1200" noProof="0" dirty="0" err="1">
                <a:solidFill>
                  <a:schemeClr val="tx1"/>
                </a:solidFill>
                <a:effectLst/>
                <a:latin typeface="Arial" panose="020B0604020202020204" pitchFamily="34" charset="0"/>
                <a:ea typeface="+mn-ea"/>
                <a:cs typeface="Arial" panose="020B0604020202020204" pitchFamily="34" charset="0"/>
              </a:rPr>
              <a:t>Activity</a:t>
            </a:r>
            <a:r>
              <a:rPr lang="mk-MK" sz="1000" b="0" kern="1200" noProof="0" dirty="0">
                <a:solidFill>
                  <a:schemeClr val="tx1"/>
                </a:solidFill>
                <a:effectLst/>
                <a:latin typeface="Arial" panose="020B0604020202020204" pitchFamily="34" charset="0"/>
                <a:ea typeface="+mn-ea"/>
                <a:cs typeface="Arial" panose="020B0604020202020204" pitchFamily="34" charset="0"/>
              </a:rPr>
              <a:t>. </a:t>
            </a:r>
            <a:r>
              <a:rPr lang="mk-MK" sz="1000" b="0" i="1" kern="1200" noProof="0" dirty="0" err="1">
                <a:solidFill>
                  <a:schemeClr val="tx1"/>
                </a:solidFill>
                <a:effectLst/>
                <a:latin typeface="Arial" panose="020B0604020202020204" pitchFamily="34" charset="0"/>
                <a:ea typeface="+mn-ea"/>
                <a:cs typeface="Arial" panose="020B0604020202020204" pitchFamily="34" charset="0"/>
              </a:rPr>
              <a:t>Romanian</a:t>
            </a:r>
            <a:r>
              <a:rPr lang="mk-MK" sz="1000" b="0" i="1" kern="1200" noProof="0" dirty="0">
                <a:solidFill>
                  <a:schemeClr val="tx1"/>
                </a:solidFill>
                <a:effectLst/>
                <a:latin typeface="Arial" panose="020B0604020202020204" pitchFamily="34" charset="0"/>
                <a:ea typeface="+mn-ea"/>
                <a:cs typeface="Arial" panose="020B0604020202020204" pitchFamily="34" charset="0"/>
              </a:rPr>
              <a:t> </a:t>
            </a:r>
            <a:r>
              <a:rPr lang="mk-MK" sz="1000" i="1" kern="1200" noProof="0" dirty="0" err="1">
                <a:solidFill>
                  <a:schemeClr val="tx1"/>
                </a:solidFill>
                <a:effectLst/>
                <a:latin typeface="Arial" panose="020B0604020202020204" pitchFamily="34" charset="0"/>
                <a:ea typeface="+mn-ea"/>
                <a:cs typeface="Arial" panose="020B0604020202020204" pitchFamily="34" charset="0"/>
              </a:rPr>
              <a:t>Journal</a:t>
            </a:r>
            <a:r>
              <a:rPr lang="mk-MK" sz="1000" i="1" kern="1200" noProof="0" dirty="0">
                <a:solidFill>
                  <a:schemeClr val="tx1"/>
                </a:solidFill>
                <a:effectLst/>
                <a:latin typeface="Arial" panose="020B0604020202020204" pitchFamily="34" charset="0"/>
                <a:ea typeface="+mn-ea"/>
                <a:cs typeface="Arial" panose="020B0604020202020204" pitchFamily="34" charset="0"/>
              </a:rPr>
              <a:t> </a:t>
            </a:r>
            <a:r>
              <a:rPr lang="mk-MK" sz="1000" i="1" kern="1200" noProof="0" dirty="0" err="1">
                <a:solidFill>
                  <a:schemeClr val="tx1"/>
                </a:solidFill>
                <a:effectLst/>
                <a:latin typeface="Arial" panose="020B0604020202020204" pitchFamily="34" charset="0"/>
                <a:ea typeface="+mn-ea"/>
                <a:cs typeface="Arial" panose="020B0604020202020204" pitchFamily="34" charset="0"/>
              </a:rPr>
              <a:t>of</a:t>
            </a:r>
            <a:r>
              <a:rPr lang="mk-MK" sz="1000" i="1" kern="1200" noProof="0" dirty="0">
                <a:solidFill>
                  <a:schemeClr val="tx1"/>
                </a:solidFill>
                <a:effectLst/>
                <a:latin typeface="Arial" panose="020B0604020202020204" pitchFamily="34" charset="0"/>
                <a:ea typeface="+mn-ea"/>
                <a:cs typeface="Arial" panose="020B0604020202020204" pitchFamily="34" charset="0"/>
              </a:rPr>
              <a:t> </a:t>
            </a:r>
            <a:r>
              <a:rPr lang="mk-MK" sz="1000" i="1" kern="1200" noProof="0" dirty="0" err="1">
                <a:solidFill>
                  <a:schemeClr val="tx1"/>
                </a:solidFill>
                <a:effectLst/>
                <a:latin typeface="Arial" panose="020B0604020202020204" pitchFamily="34" charset="0"/>
                <a:ea typeface="+mn-ea"/>
                <a:cs typeface="Arial" panose="020B0604020202020204" pitchFamily="34" charset="0"/>
              </a:rPr>
              <a:t>Economic</a:t>
            </a:r>
            <a:r>
              <a:rPr lang="mk-MK" sz="1000" i="1" kern="1200" noProof="0" dirty="0">
                <a:solidFill>
                  <a:schemeClr val="tx1"/>
                </a:solidFill>
                <a:effectLst/>
                <a:latin typeface="Arial" panose="020B0604020202020204" pitchFamily="34" charset="0"/>
                <a:ea typeface="+mn-ea"/>
                <a:cs typeface="Arial" panose="020B0604020202020204" pitchFamily="34" charset="0"/>
              </a:rPr>
              <a:t> </a:t>
            </a:r>
            <a:r>
              <a:rPr lang="mk-MK" sz="1000" i="1" kern="1200" noProof="0" dirty="0" err="1">
                <a:solidFill>
                  <a:schemeClr val="tx1"/>
                </a:solidFill>
                <a:effectLst/>
                <a:latin typeface="Arial" panose="020B0604020202020204" pitchFamily="34" charset="0"/>
                <a:ea typeface="+mn-ea"/>
                <a:cs typeface="Arial" panose="020B0604020202020204" pitchFamily="34" charset="0"/>
              </a:rPr>
              <a:t>Forecasting</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i="1" kern="1200" noProof="0" dirty="0">
                <a:solidFill>
                  <a:schemeClr val="tx1"/>
                </a:solidFill>
                <a:effectLst/>
                <a:latin typeface="Arial" panose="020B0604020202020204" pitchFamily="34" charset="0"/>
                <a:ea typeface="+mn-ea"/>
                <a:cs typeface="Arial" panose="020B0604020202020204" pitchFamily="34" charset="0"/>
              </a:rPr>
              <a:t>22</a:t>
            </a:r>
            <a:r>
              <a:rPr lang="mk-MK" sz="1000" kern="1200" noProof="0" dirty="0">
                <a:solidFill>
                  <a:schemeClr val="tx1"/>
                </a:solidFill>
                <a:effectLst/>
                <a:latin typeface="Arial" panose="020B0604020202020204" pitchFamily="34" charset="0"/>
                <a:ea typeface="+mn-ea"/>
                <a:cs typeface="Arial" panose="020B0604020202020204" pitchFamily="34" charset="0"/>
              </a:rPr>
              <a:t>(2), 197-207. </a:t>
            </a:r>
            <a:endParaRPr lang="mk-MK" sz="1000" b="0" i="0" u="none" strike="noStrike" kern="1200" noProof="0" dirty="0">
              <a:solidFill>
                <a:schemeClr val="tx1"/>
              </a:solidFill>
              <a:effectLst/>
              <a:latin typeface="Arial" panose="020B0604020202020204" pitchFamily="34" charset="0"/>
              <a:ea typeface="+mn-ea"/>
              <a:cs typeface="Arial" panose="020B0604020202020204" pitchFamily="34" charset="0"/>
            </a:endParaRPr>
          </a:p>
          <a:p>
            <a:endParaRPr lang="mk-MK" sz="1000" noProof="0" dirty="0">
              <a:latin typeface="Arial" panose="020B0604020202020204" pitchFamily="34" charset="0"/>
              <a:cs typeface="Arial" panose="020B0604020202020204" pitchFamily="34" charset="0"/>
            </a:endParaRPr>
          </a:p>
          <a:p>
            <a:r>
              <a:rPr lang="mk-MK" sz="1000" noProof="0" dirty="0">
                <a:latin typeface="Arial" panose="020B0604020202020204" pitchFamily="34" charset="0"/>
                <a:cs typeface="Arial" panose="020B0604020202020204" pitchFamily="34" charset="0"/>
              </a:rPr>
              <a:t>Преземени слики: </a:t>
            </a:r>
            <a:r>
              <a:rPr lang="mk-MK" sz="1000" noProof="0" dirty="0" err="1">
                <a:latin typeface="Arial" panose="020B0604020202020204" pitchFamily="34" charset="0"/>
                <a:cs typeface="Arial" panose="020B0604020202020204" pitchFamily="34" charset="0"/>
              </a:rPr>
              <a:t>Ellen</a:t>
            </a:r>
            <a:r>
              <a:rPr lang="mk-MK" sz="1000" noProof="0" dirty="0">
                <a:latin typeface="Arial" panose="020B0604020202020204" pitchFamily="34" charset="0"/>
                <a:cs typeface="Arial" panose="020B0604020202020204" pitchFamily="34" charset="0"/>
              </a:rPr>
              <a:t> </a:t>
            </a:r>
            <a:r>
              <a:rPr lang="mk-MK" sz="1000" noProof="0" dirty="0" err="1">
                <a:latin typeface="Arial" panose="020B0604020202020204" pitchFamily="34" charset="0"/>
                <a:cs typeface="Arial" panose="020B0604020202020204" pitchFamily="34" charset="0"/>
              </a:rPr>
              <a:t>MacArthur</a:t>
            </a:r>
            <a:r>
              <a:rPr lang="mk-MK" sz="1000" noProof="0" dirty="0">
                <a:latin typeface="Arial" panose="020B0604020202020204" pitchFamily="34" charset="0"/>
                <a:cs typeface="Arial" panose="020B0604020202020204" pitchFamily="34" charset="0"/>
              </a:rPr>
              <a:t> </a:t>
            </a:r>
            <a:r>
              <a:rPr lang="mk-MK" sz="1000" noProof="0" dirty="0" err="1">
                <a:latin typeface="Arial" panose="020B0604020202020204" pitchFamily="34" charset="0"/>
                <a:cs typeface="Arial" panose="020B0604020202020204" pitchFamily="34" charset="0"/>
              </a:rPr>
              <a:t>Foundation</a:t>
            </a:r>
            <a:endParaRPr lang="mk-MK" sz="10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350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Овој слајд ги воведува трите начела на ЦЕ, а нивните релевантни објаснувања подолу се преземени од EMF за да дадат дополнителни информации и да помогнат во разбирањето.</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mk-MK" dirty="0">
                <a:latin typeface="Roboto" panose="02000000000000000000" pitchFamily="2" charset="0"/>
                <a:ea typeface="Roboto" panose="02000000000000000000" pitchFamily="2" charset="0"/>
                <a:cs typeface="Arial" panose="020B0604020202020204" pitchFamily="34" charset="0"/>
              </a:rPr>
              <a:t>Планирање отпадот воопшто да не влегува во системот </a:t>
            </a:r>
            <a:r>
              <a:rPr lang="mk-MK" sz="1000" noProof="0" dirty="0">
                <a:latin typeface="Arial" panose="020B0604020202020204" pitchFamily="34" charset="0"/>
                <a:ea typeface="Roboto" panose="02000000000000000000" pitchFamily="2" charset="0"/>
                <a:cs typeface="Arial" panose="020B0604020202020204" pitchFamily="34" charset="0"/>
              </a:rPr>
              <a:t>- циркуларната економија ги открива на негативните влијанија на економските активности што предизвикуваат штета на здравјето на луѓето и природните системи и планира да не им дозволи влез. Тука спаѓаат: испуштањето на стакленички гасови и опасни супстанции, загадувањето на воздухот, земјата и водата, како и структурниот отпад како што е метежот во сообраќајот. Биолошките и техничките компоненти (или нутриенти) за правење на производите и самите производи се дизајнираат според намерата да се вклопат во циклусот на биолошки и технички материјали, со дизајн што овозможува лесно расклопување и поправки.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mk-MK" sz="1000" noProof="0" dirty="0">
                <a:latin typeface="Arial" panose="020B0604020202020204" pitchFamily="34" charset="0"/>
                <a:ea typeface="Roboto" panose="02000000000000000000" pitchFamily="2" charset="0"/>
                <a:cs typeface="Arial" panose="020B0604020202020204" pitchFamily="34" charset="0"/>
              </a:rPr>
              <a:t>Техничките нутриенти - полимери, легури и други вештачки материјали се дизајнираат да се користат повторно со минимална енергија и задржување на највисок квалитет (додека рециклирањето, во смисла на најчестата употреба на терминот, подразбира намалување на квалитетот и се враќа во процесот како сурова суровина). Биолошките нутриенти не се токсични и можат едноставно да се компостираат.</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mk-MK" dirty="0">
                <a:latin typeface="Roboto" panose="02000000000000000000" pitchFamily="2" charset="0"/>
                <a:ea typeface="Roboto" panose="02000000000000000000" pitchFamily="2" charset="0"/>
                <a:cs typeface="Arial" panose="020B0604020202020204" pitchFamily="34" charset="0"/>
              </a:rPr>
              <a:t>Зачувување на производите и материјалите во употреба</a:t>
            </a:r>
            <a:r>
              <a:rPr lang="mk-MK" sz="1000" noProof="0" dirty="0">
                <a:latin typeface="Arial" panose="020B0604020202020204" pitchFamily="34" charset="0"/>
                <a:ea typeface="Roboto" panose="02000000000000000000" pitchFamily="2" charset="0"/>
                <a:cs typeface="Arial" panose="020B0604020202020204" pitchFamily="34" charset="0"/>
              </a:rPr>
              <a:t> - циркуларната економија претпочита активности што ја зачувуваат вредноста во форма на енергија, труд и материјали. Ова значи дизајнирање во насока на  издржливост, повторна употреба, репроизводство и рециклирање за да се зачуваат производите, компонентите и материјалите да циркулираат во економијата. Циркуларните системи ефикасно користат биобазирани материјали со поттикнување на многу различни употреби за нив, додека кружат низ економијата и природните системи.</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mk-MK" dirty="0">
                <a:latin typeface="Roboto" panose="02000000000000000000" pitchFamily="2" charset="0"/>
                <a:ea typeface="Roboto" panose="02000000000000000000" pitchFamily="2" charset="0"/>
                <a:cs typeface="Arial" panose="020B0604020202020204" pitchFamily="34" charset="0"/>
              </a:rPr>
              <a:t>Регенерирање на природните системи</a:t>
            </a:r>
            <a:r>
              <a:rPr lang="mk-MK" sz="1000" noProof="0" dirty="0">
                <a:latin typeface="Arial" panose="020B0604020202020204" pitchFamily="34" charset="0"/>
                <a:ea typeface="Roboto" panose="02000000000000000000" pitchFamily="2" charset="0"/>
                <a:cs typeface="Arial" panose="020B0604020202020204" pitchFamily="34" charset="0"/>
              </a:rPr>
              <a:t>- циркуларната економија избегнува употреба на необновливи извори и ги зачувува или подобрува обновливите извори, на пример со враќање на вредни хранливи состојки во почвата за подобра регенерација или со користење на обновлива енергија наместо фосилни горива.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a:t>
            </a:r>
            <a:r>
              <a:rPr lang="mk-MK" sz="1000" noProof="0" dirty="0">
                <a:latin typeface="Arial" panose="020B0604020202020204" pitchFamily="34" charset="0"/>
                <a:cs typeface="Arial" panose="020B0604020202020204" pitchFamily="34" charset="0"/>
              </a:rPr>
              <a:t> - </a:t>
            </a:r>
            <a:r>
              <a:rPr lang="mk-MK" sz="1000" kern="1200" noProof="0" dirty="0">
                <a:solidFill>
                  <a:schemeClr val="tx1"/>
                </a:solidFill>
                <a:effectLst/>
                <a:latin typeface="Arial" panose="020B0604020202020204" pitchFamily="34" charset="0"/>
                <a:ea typeface="+mn-ea"/>
                <a:cs typeface="Arial" panose="020B0604020202020204" pitchFamily="34" charset="0"/>
              </a:rPr>
              <a:t>https://www.ellenmacarthurfoundation.org/explore/the-circular-economy-in-detail</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https://www.ellenmacarthurfoundation.org/assets/downloads/publications/Ellen-MacArthur-Foundation-Towards-the-Circular-Economy-vol.1.pdf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Преземени слики: </a:t>
            </a:r>
            <a:r>
              <a:rPr lang="mk-MK" sz="1000" noProof="0" dirty="0" err="1">
                <a:latin typeface="Arial" panose="020B0604020202020204" pitchFamily="34" charset="0"/>
                <a:cs typeface="Arial" panose="020B0604020202020204" pitchFamily="34" charset="0"/>
              </a:rPr>
              <a:t>Ellen</a:t>
            </a:r>
            <a:r>
              <a:rPr lang="mk-MK" sz="1000" noProof="0" dirty="0">
                <a:latin typeface="Arial" panose="020B0604020202020204" pitchFamily="34" charset="0"/>
                <a:cs typeface="Arial" panose="020B0604020202020204" pitchFamily="34" charset="0"/>
              </a:rPr>
              <a:t> </a:t>
            </a:r>
            <a:r>
              <a:rPr lang="mk-MK" sz="1000" noProof="0" dirty="0" err="1">
                <a:latin typeface="Arial" panose="020B0604020202020204" pitchFamily="34" charset="0"/>
                <a:cs typeface="Arial" panose="020B0604020202020204" pitchFamily="34" charset="0"/>
              </a:rPr>
              <a:t>MacArthur</a:t>
            </a:r>
            <a:r>
              <a:rPr lang="mk-MK" sz="1000" noProof="0" dirty="0">
                <a:latin typeface="Arial" panose="020B0604020202020204" pitchFamily="34" charset="0"/>
                <a:cs typeface="Arial" panose="020B0604020202020204" pitchFamily="34" charset="0"/>
              </a:rPr>
              <a:t> </a:t>
            </a:r>
            <a:r>
              <a:rPr lang="mk-MK" sz="1000" noProof="0" dirty="0" err="1">
                <a:latin typeface="Arial" panose="020B0604020202020204" pitchFamily="34" charset="0"/>
                <a:cs typeface="Arial" panose="020B0604020202020204" pitchFamily="34" charset="0"/>
              </a:rPr>
              <a:t>Foundation</a:t>
            </a:r>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200" noProof="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719384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 </a:t>
            </a:r>
          </a:p>
          <a:p>
            <a:r>
              <a:rPr lang="mk-MK" sz="1000" kern="1200" noProof="0" dirty="0">
                <a:solidFill>
                  <a:schemeClr val="tx1"/>
                </a:solidFill>
                <a:effectLst/>
                <a:latin typeface="Arial" panose="020B0604020202020204" pitchFamily="34" charset="0"/>
                <a:ea typeface="+mn-ea"/>
                <a:cs typeface="Arial" panose="020B0604020202020204" pitchFamily="34" charset="0"/>
              </a:rPr>
              <a:t>Ова видео е објавено од фондацијата Елен </a:t>
            </a:r>
            <a:r>
              <a:rPr lang="mk-MK" sz="1000" kern="1200" noProof="0" dirty="0" err="1">
                <a:solidFill>
                  <a:schemeClr val="tx1"/>
                </a:solidFill>
                <a:effectLst/>
                <a:latin typeface="Arial" panose="020B0604020202020204" pitchFamily="34" charset="0"/>
                <a:ea typeface="+mn-ea"/>
                <a:cs typeface="Arial" panose="020B0604020202020204" pitchFamily="34" charset="0"/>
              </a:rPr>
              <a:t>МекАртур</a:t>
            </a:r>
            <a:r>
              <a:rPr lang="mk-MK" sz="1000" kern="1200" noProof="0" dirty="0">
                <a:solidFill>
                  <a:schemeClr val="tx1"/>
                </a:solidFill>
                <a:effectLst/>
                <a:latin typeface="Arial" panose="020B0604020202020204" pitchFamily="34" charset="0"/>
                <a:ea typeface="+mn-ea"/>
                <a:cs typeface="Arial" panose="020B0604020202020204" pitchFamily="34" charset="0"/>
              </a:rPr>
              <a:t>. Многу добро видео што ја објаснува линеарната економија, проблемите на линеарната економија, циркуларната економија, што го инспирира концептот на циркуларна економија, какви се моделите на циркуларен бизнис и како тие можат да се реализираат во реалниот свет. Ова ќе биде многу инспиративно видео за вашите ученици. Откако ќе го изгледате видеото заедно со учениците, можете да им поставите неколку прашања за дискусија. На пример, кои проблеми на линеарната економија можете да ги идентификувате во вашиот секојдневен живот или дома? Кои други негативни влијанија ги има линеарната економија освен загубата на ресурси? Видеото дава</a:t>
            </a:r>
            <a:r>
              <a:rPr lang="mk-MK" sz="1000" kern="1200" baseline="0" noProof="0" dirty="0">
                <a:solidFill>
                  <a:schemeClr val="tx1"/>
                </a:solidFill>
                <a:effectLst/>
                <a:latin typeface="Arial" panose="020B0604020202020204" pitchFamily="34" charset="0"/>
                <a:ea typeface="+mn-ea"/>
                <a:cs typeface="Arial" panose="020B0604020202020204" pitchFamily="34" charset="0"/>
              </a:rPr>
              <a:t> идеја да изнајмиме</a:t>
            </a:r>
            <a:r>
              <a:rPr lang="mk-MK" sz="1000" kern="1200" noProof="0" dirty="0">
                <a:solidFill>
                  <a:schemeClr val="tx1"/>
                </a:solidFill>
                <a:effectLst/>
                <a:latin typeface="Arial" panose="020B0604020202020204" pitchFamily="34" charset="0"/>
                <a:ea typeface="+mn-ea"/>
                <a:cs typeface="Arial" panose="020B0604020202020204" pitchFamily="34" charset="0"/>
              </a:rPr>
              <a:t> машина за перење за употреба дома, наместо да ја купуваме. Можете ли да замислите други производи што можат да го користат овој модел?</a:t>
            </a:r>
          </a:p>
          <a:p>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000" noProof="0" dirty="0">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Видео линк: https://www.youtube.com/watch?v=zCRKvDyyHmI</a:t>
            </a:r>
          </a:p>
        </p:txBody>
      </p:sp>
    </p:spTree>
    <p:extLst>
      <p:ext uri="{BB962C8B-B14F-4D97-AF65-F5344CB8AC3E}">
        <p14:creationId xmlns:p14="http://schemas.microsoft.com/office/powerpoint/2010/main" val="2574063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b="0" kern="1200" noProof="0" dirty="0">
                <a:solidFill>
                  <a:schemeClr val="tx1"/>
                </a:solidFill>
                <a:effectLst/>
                <a:latin typeface="Arial" panose="020B0604020202020204" pitchFamily="34" charset="0"/>
                <a:ea typeface="+mn-ea"/>
                <a:cs typeface="Arial" panose="020B0604020202020204" pitchFamily="34" charset="0"/>
              </a:rPr>
              <a:t>Овој слајд го воведува првиот </a:t>
            </a:r>
            <a:r>
              <a:rPr lang="mk-MK" sz="1000" kern="1200" noProof="0" dirty="0">
                <a:solidFill>
                  <a:schemeClr val="tx1"/>
                </a:solidFill>
                <a:effectLst/>
                <a:latin typeface="Arial" panose="020B0604020202020204" pitchFamily="34" charset="0"/>
                <a:ea typeface="+mn-ea"/>
                <a:cs typeface="Arial" panose="020B0604020202020204" pitchFamily="34" charset="0"/>
              </a:rPr>
              <a:t>модел на циркуларен бизнис, а тоа се циркуларните материјали</a:t>
            </a:r>
            <a:r>
              <a:rPr lang="mk-MK" sz="1000" b="0" kern="1200" noProof="0" dirty="0">
                <a:solidFill>
                  <a:schemeClr val="tx1"/>
                </a:solidFill>
                <a:effectLst/>
                <a:latin typeface="Arial" panose="020B0604020202020204" pitchFamily="34" charset="0"/>
                <a:ea typeface="+mn-ea"/>
                <a:cs typeface="Arial" panose="020B0604020202020204" pitchFamily="34" charset="0"/>
              </a:rPr>
              <a:t>. Циркуларни материјали: овој бизнис модел во основа се обидува да ги замени традиционалните инпути на примарни суровини / инпути на материјали со еден животен циклус со биобазирани материјали кои се целосно обновливи, рециклабилни или биоразградливи. Оттука, тој има за цел да ја намали побарувачката за експлоатација на примарни суровини на долг рок.</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b="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b="0" kern="1200" noProof="0" dirty="0">
                <a:solidFill>
                  <a:schemeClr val="tx1"/>
                </a:solidFill>
                <a:effectLst/>
                <a:latin typeface="Arial" panose="020B0604020202020204" pitchFamily="34" charset="0"/>
                <a:ea typeface="+mn-ea"/>
                <a:cs typeface="Arial" panose="020B0604020202020204" pitchFamily="34" charset="0"/>
              </a:rPr>
              <a:t>Само еден пример е даден овде, а има повеќе примери на компании кои го усвојуваат овој бизнис циклус при избор на материјали.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b="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b="0" kern="1200" noProof="0" dirty="0">
                <a:solidFill>
                  <a:schemeClr val="tx1"/>
                </a:solidFill>
                <a:effectLst/>
                <a:latin typeface="Arial" panose="020B0604020202020204" pitchFamily="34" charset="0"/>
                <a:ea typeface="+mn-ea"/>
                <a:cs typeface="Arial" panose="020B0604020202020204" pitchFamily="34" charset="0"/>
              </a:rPr>
              <a:t>Пример за компанија - оваа компанија </a:t>
            </a:r>
            <a:r>
              <a:rPr lang="mk-MK" sz="1000" b="0" kern="1200" noProof="0" dirty="0" err="1">
                <a:solidFill>
                  <a:schemeClr val="tx1"/>
                </a:solidFill>
                <a:effectLst/>
                <a:latin typeface="Arial" panose="020B0604020202020204" pitchFamily="34" charset="0"/>
                <a:ea typeface="+mn-ea"/>
                <a:cs typeface="Arial" panose="020B0604020202020204" pitchFamily="34" charset="0"/>
              </a:rPr>
              <a:t>Vollebak</a:t>
            </a:r>
            <a:r>
              <a:rPr lang="mk-MK" sz="1000" b="0" kern="1200" noProof="0" dirty="0">
                <a:solidFill>
                  <a:schemeClr val="tx1"/>
                </a:solidFill>
                <a:effectLst/>
                <a:latin typeface="Arial" panose="020B0604020202020204" pitchFamily="34" charset="0"/>
                <a:ea typeface="+mn-ea"/>
                <a:cs typeface="Arial" panose="020B0604020202020204" pitchFamily="34" charset="0"/>
              </a:rPr>
              <a:t> произведува биоразградливи маици од пулпиран еукалиптус, бука од одржливо управувани шуми и алги одгледувани во биореактори. Маиците се целосно биоразградливи за само 12 недели. Со тоа се решава проблемот со отпадот, зависноста од фосилни горива и петрохемиската индустрија да произведува синтетички влакна.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b="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000" noProof="0" dirty="0">
                <a:effectLst/>
                <a:latin typeface="Arial" panose="020B0604020202020204" pitchFamily="34" charset="0"/>
                <a:cs typeface="Arial" panose="020B0604020202020204" pitchFamily="34" charset="0"/>
              </a:rPr>
              <a:t> </a:t>
            </a: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https://www.accenture.com/t20150523t053139__w__/us-en/_acnmedia/accenture/conversion-assets/dotcom/documents/global/pdf/strategy_6/accenture-circular-advantage-innovative-business-models-technologies-value-growth.pdf</a:t>
            </a:r>
          </a:p>
          <a:p>
            <a:r>
              <a:rPr lang="mk-MK" sz="1000" noProof="0" dirty="0">
                <a:latin typeface="Arial" panose="020B0604020202020204" pitchFamily="34" charset="0"/>
                <a:cs typeface="Arial" panose="020B0604020202020204" pitchFamily="34" charset="0"/>
              </a:rPr>
              <a:t>https://thecirculars.org/content/resources/Accenture-Waste-Wealth-Exec-Sum-FINAL.pdf</a:t>
            </a:r>
          </a:p>
          <a:p>
            <a:r>
              <a:rPr lang="mk-MK" sz="1000" noProof="0" dirty="0">
                <a:latin typeface="Arial" panose="020B0604020202020204" pitchFamily="34" charset="0"/>
                <a:cs typeface="Arial" panose="020B0604020202020204" pitchFamily="34" charset="0"/>
              </a:rPr>
              <a:t>https://www.oecd.org/environment/waste/policy-highlights-business-models-for-the-circular-economy.pdf</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За пример на студија на случај на компанија: https://www.vollebak.com/product/plant-and-algae-t-shirt/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Сликата е преземена од: https://dyk8bhziazfed.cloudfront.net/wp-content/uploads/2019/08/plant-and-algaet-300-1376-1376x776.jpg</a:t>
            </a:r>
          </a:p>
        </p:txBody>
      </p:sp>
    </p:spTree>
    <p:extLst>
      <p:ext uri="{BB962C8B-B14F-4D97-AF65-F5344CB8AC3E}">
        <p14:creationId xmlns:p14="http://schemas.microsoft.com/office/powerpoint/2010/main" val="1020610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1">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b="0" kern="1200" noProof="1">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b="0" kern="1200" noProof="1">
                <a:solidFill>
                  <a:schemeClr val="tx1"/>
                </a:solidFill>
                <a:effectLst/>
                <a:latin typeface="Arial" panose="020B0604020202020204" pitchFamily="34" charset="0"/>
                <a:ea typeface="+mn-ea"/>
                <a:cs typeface="Arial" panose="020B0604020202020204" pitchFamily="34" charset="0"/>
              </a:rPr>
              <a:t>Овој слајд го воведува вториот </a:t>
            </a:r>
            <a:r>
              <a:rPr lang="mk-MK" sz="1000" kern="1200" noProof="1">
                <a:solidFill>
                  <a:schemeClr val="tx1"/>
                </a:solidFill>
                <a:effectLst/>
                <a:latin typeface="Arial" panose="020B0604020202020204" pitchFamily="34" charset="0"/>
                <a:ea typeface="+mn-ea"/>
                <a:cs typeface="Arial" panose="020B0604020202020204" pitchFamily="34" charset="0"/>
              </a:rPr>
              <a:t>модел на циркуларен бизнис. Моделите за преработка на ресурси и рециклирање во основа ги користат повторно ресурсите и енергијата од отпадни материјали или нуспроизводи од друга индустрија. Индустриската симбиоза е добар пример за овој модел. Оттука, овој материјал го пренасочува отпадот од депониите, каде што обично би бил конечно отстранет. Моделот, исто така, ја поместува експлоатацијата и обработката на примарни суровини. Го валоризира отпадот и нуспроизводите, давајќи им втор живот. Вообичаено, овие инпути се пренаменуваат или се трансформираат во тотално различен вид производи.</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1">
                <a:solidFill>
                  <a:schemeClr val="tx1"/>
                </a:solidFill>
                <a:effectLst/>
                <a:latin typeface="Arial" panose="020B0604020202020204" pitchFamily="34" charset="0"/>
                <a:ea typeface="+mn-ea"/>
                <a:cs typeface="Arial" panose="020B0604020202020204" pitchFamily="34" charset="0"/>
              </a:rPr>
              <a:t>Пример на случај: </a:t>
            </a:r>
            <a:r>
              <a:rPr lang="mk-MK" sz="1000" noProof="1">
                <a:latin typeface="Arial" panose="020B0604020202020204" pitchFamily="34" charset="0"/>
                <a:cs typeface="Arial" panose="020B0604020202020204" pitchFamily="34" charset="0"/>
              </a:rPr>
              <a:t>Toast Ale </a:t>
            </a:r>
            <a:r>
              <a:rPr lang="mk-MK" sz="1000" kern="1200" noProof="1">
                <a:solidFill>
                  <a:schemeClr val="tx1"/>
                </a:solidFill>
                <a:effectLst/>
                <a:latin typeface="Arial" panose="020B0604020202020204" pitchFamily="34" charset="0"/>
                <a:ea typeface="+mn-ea"/>
                <a:cs typeface="Arial" panose="020B0604020202020204" pitchFamily="34" charset="0"/>
              </a:rPr>
              <a:t>- Само во Велика Британија, околу 44% од целиот произведен леб се фрлаше во корпа за отпадоци. Со цел да се реши проблемот со отпадот на храна, оваа компанија од Велика Британија го собира отпадниот леб од пекари, и други продавници за да го пренасочи од депониите и да му даде втор живот како пиво. Овој вишок леб може да се употреби во стандардните процеси на подготовка заедно со вообичаените состојки: јачменов слад, хме, квасец и вода без потреба од никаква нова технологија, со едноставно заменување до една третина од потребната количина јачменов слад.</a:t>
            </a:r>
          </a:p>
          <a:p>
            <a:endParaRPr lang="mk-MK" sz="1000" noProof="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1">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000" noProof="1">
                <a:effectLst/>
                <a:latin typeface="Arial" panose="020B0604020202020204" pitchFamily="34" charset="0"/>
                <a:cs typeface="Arial" panose="020B0604020202020204" pitchFamily="34" charset="0"/>
              </a:rPr>
              <a:t> </a:t>
            </a:r>
            <a:endParaRPr lang="mk-MK" sz="1000" noProof="1">
              <a:latin typeface="Arial" panose="020B0604020202020204" pitchFamily="34" charset="0"/>
              <a:cs typeface="Arial" panose="020B0604020202020204" pitchFamily="34" charset="0"/>
            </a:endParaRPr>
          </a:p>
          <a:p>
            <a:endParaRPr lang="mk-MK" sz="1000" noProof="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1">
                <a:latin typeface="Arial" panose="020B0604020202020204" pitchFamily="34" charset="0"/>
                <a:cs typeface="Arial" panose="020B0604020202020204" pitchFamily="34" charset="0"/>
              </a:rPr>
              <a:t>https://www.accenture.com/t20150523t053139__w__/us-en/_acnmedia/accenture/conversion-assets/dotcom/documents/global/pdf/strategy_6/accenture-circular-advantage-innovative-business-models-technologies-value-growth.pdf</a:t>
            </a:r>
          </a:p>
          <a:p>
            <a:r>
              <a:rPr lang="mk-MK" sz="1000" noProof="1">
                <a:latin typeface="Arial" panose="020B0604020202020204" pitchFamily="34" charset="0"/>
                <a:cs typeface="Arial" panose="020B0604020202020204" pitchFamily="34" charset="0"/>
              </a:rPr>
              <a:t>https://thecirculars.org/content/resources/Accenture-Waste-Wealth-Exec-Sum-FINAL.pdf</a:t>
            </a:r>
          </a:p>
          <a:p>
            <a:r>
              <a:rPr lang="mk-MK" sz="1000" noProof="1">
                <a:latin typeface="Arial" panose="020B0604020202020204" pitchFamily="34" charset="0"/>
                <a:cs typeface="Arial" panose="020B0604020202020204" pitchFamily="34" charset="0"/>
              </a:rPr>
              <a:t>https://www.oecd.org/environment/waste/policy-highlights-business-models-for-the-circular-economy.pdf</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За пример на студија на случај на компанија</a:t>
            </a:r>
            <a:r>
              <a:rPr lang="mk-MK" sz="1000" noProof="1">
                <a:latin typeface="Arial" panose="020B0604020202020204" pitchFamily="34" charset="0"/>
                <a:cs typeface="Arial" panose="020B0604020202020204" pitchFamily="34" charset="0"/>
              </a:rPr>
              <a:t>: https://www.ellenmacarthurfoundation.org/case-studies/brewing-beer-from-surplus-bread</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1">
                <a:latin typeface="Arial" panose="020B0604020202020204" pitchFamily="34" charset="0"/>
                <a:cs typeface="Arial" panose="020B0604020202020204" pitchFamily="34" charset="0"/>
              </a:rPr>
              <a:t>https://www.toastale.com</a:t>
            </a:r>
          </a:p>
          <a:p>
            <a:endParaRPr lang="mk-MK" sz="1000" noProof="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1">
                <a:latin typeface="Arial" panose="020B0604020202020204" pitchFamily="34" charset="0"/>
                <a:cs typeface="Arial" panose="020B0604020202020204" pitchFamily="34" charset="0"/>
              </a:rPr>
              <a:t>Сликата е преземена од: https://www.iamrenew.com/wp-content/uploads/2019/07/Toast-Ale-Banner.jpg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noProof="1"/>
          </a:p>
        </p:txBody>
      </p:sp>
    </p:spTree>
    <p:extLst>
      <p:ext uri="{BB962C8B-B14F-4D97-AF65-F5344CB8AC3E}">
        <p14:creationId xmlns:p14="http://schemas.microsoft.com/office/powerpoint/2010/main" val="1534940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endParaRPr lang="mk-MK" sz="1000" b="0" kern="1200" noProof="0" dirty="0">
              <a:solidFill>
                <a:schemeClr val="tx1"/>
              </a:solidFill>
              <a:effectLst/>
              <a:latin typeface="Arial" panose="020B0604020202020204" pitchFamily="34" charset="0"/>
              <a:ea typeface="+mn-ea"/>
              <a:cs typeface="Arial" panose="020B0604020202020204" pitchFamily="34" charset="0"/>
            </a:endParaRPr>
          </a:p>
          <a:p>
            <a:r>
              <a:rPr lang="mk-MK" sz="1000" noProof="0" dirty="0">
                <a:latin typeface="Arial" panose="020B0604020202020204" pitchFamily="34" charset="0"/>
                <a:cs typeface="Arial" panose="020B0604020202020204" pitchFamily="34" charset="0"/>
              </a:rPr>
              <a:t>Овој трет модел </a:t>
            </a:r>
            <a:r>
              <a:rPr lang="mk-MK" sz="1000" noProof="0">
                <a:latin typeface="Arial" panose="020B0604020202020204" pitchFamily="34" charset="0"/>
                <a:cs typeface="Arial" panose="020B0604020202020204" pitchFamily="34" charset="0"/>
              </a:rPr>
              <a:t>го продолжува продуктивниот </a:t>
            </a:r>
            <a:r>
              <a:rPr lang="mk-MK" sz="1000" noProof="0" dirty="0">
                <a:latin typeface="Arial" panose="020B0604020202020204" pitchFamily="34" charset="0"/>
                <a:cs typeface="Arial" panose="020B0604020202020204" pitchFamily="34" charset="0"/>
              </a:rPr>
              <a:t>век на траење на производите и компонентите со поправка, репроизводство, надградба и препродажба. На тој начин се забавува текот на составни материјали низ економијата и се намалува стапката на експлоатација на суровини и создавањето отпад.</a:t>
            </a:r>
          </a:p>
          <a:p>
            <a:endParaRPr lang="mk-MK" sz="1000" noProof="0" dirty="0">
              <a:latin typeface="Arial" panose="020B0604020202020204" pitchFamily="34" charset="0"/>
              <a:cs typeface="Arial" panose="020B0604020202020204" pitchFamily="34" charset="0"/>
            </a:endParaRPr>
          </a:p>
          <a:p>
            <a:r>
              <a:rPr lang="mk-MK" sz="1000" noProof="0" dirty="0">
                <a:latin typeface="Arial" panose="020B0604020202020204" pitchFamily="34" charset="0"/>
                <a:cs typeface="Arial" panose="020B0604020202020204" pitchFamily="34" charset="0"/>
              </a:rPr>
              <a:t>Пример на компанија: </a:t>
            </a:r>
            <a:r>
              <a:rPr lang="mk-MK" sz="1000" noProof="0" dirty="0" err="1">
                <a:latin typeface="Arial" panose="020B0604020202020204" pitchFamily="34" charset="0"/>
                <a:cs typeface="Arial" panose="020B0604020202020204" pitchFamily="34" charset="0"/>
              </a:rPr>
              <a:t>Kaiyo</a:t>
            </a:r>
            <a:r>
              <a:rPr lang="mk-MK" sz="1000" noProof="0" dirty="0">
                <a:latin typeface="Arial" panose="020B0604020202020204" pitchFamily="34" charset="0"/>
                <a:cs typeface="Arial" panose="020B0604020202020204" pitchFamily="34" charset="0"/>
              </a:rPr>
              <a:t> е онлајн пазар кој има за цел да го спаси несаканиот висококвалитетен издржлив мебел од депониите и да го чува во продуктивна употреба колку што е можно подолго. Оваа платформа им овозможува на сопствениците, работниците или студентите во движење, кои повеќе не сакаат некои парчиња од нивниот мебел да добијат поврат на</a:t>
            </a:r>
            <a:r>
              <a:rPr lang="mk-MK" sz="1000" baseline="0" noProof="0" dirty="0">
                <a:latin typeface="Arial" panose="020B0604020202020204" pitchFamily="34" charset="0"/>
                <a:cs typeface="Arial" panose="020B0604020202020204" pitchFamily="34" charset="0"/>
              </a:rPr>
              <a:t> дел од вредноста</a:t>
            </a:r>
            <a:r>
              <a:rPr lang="mk-MK" sz="1000" noProof="0" dirty="0">
                <a:latin typeface="Arial" panose="020B0604020202020204" pitchFamily="34" charset="0"/>
                <a:cs typeface="Arial" panose="020B0604020202020204" pitchFamily="34" charset="0"/>
              </a:rPr>
              <a:t>, наместо едноставно да го отстранат, коешто исто така може да биде скапо. Сопствениците на мебел можат да контактираат со </a:t>
            </a:r>
            <a:r>
              <a:rPr lang="mk-MK" sz="1000" noProof="0" dirty="0" err="1">
                <a:latin typeface="Arial" panose="020B0604020202020204" pitchFamily="34" charset="0"/>
                <a:cs typeface="Arial" panose="020B0604020202020204" pitchFamily="34" charset="0"/>
              </a:rPr>
              <a:t>Kaiyo</a:t>
            </a:r>
            <a:r>
              <a:rPr lang="mk-MK" sz="1000" noProof="0" dirty="0">
                <a:latin typeface="Arial" panose="020B0604020202020204" pitchFamily="34" charset="0"/>
                <a:cs typeface="Arial" panose="020B0604020202020204" pitchFamily="34" charset="0"/>
              </a:rPr>
              <a:t>, кои ќе го проверат мебелот, ќе го земат од сопственикот, ќе го исчистат и поправат ако е потребно, ќе го наведат на веб-страницата, ќе го складираат во нивните магацини бесплатно додека не се продаде и ќе им го достават на купувачите. </a:t>
            </a:r>
            <a:r>
              <a:rPr lang="mk-MK" sz="1000" noProof="0" dirty="0" err="1">
                <a:latin typeface="Arial" panose="020B0604020202020204" pitchFamily="34" charset="0"/>
                <a:cs typeface="Arial" panose="020B0604020202020204" pitchFamily="34" charset="0"/>
              </a:rPr>
              <a:t>Kaiyo</a:t>
            </a:r>
            <a:r>
              <a:rPr lang="mk-MK" sz="1000" noProof="0" dirty="0">
                <a:latin typeface="Arial" panose="020B0604020202020204" pitchFamily="34" charset="0"/>
                <a:cs typeface="Arial" panose="020B0604020202020204" pitchFamily="34" charset="0"/>
              </a:rPr>
              <a:t> ќе бидат одговорни за целата неопходна работа да се добие најголемата вредност од несаканиот мебел и на донаторите им плаќа провизија до 40% откако ќе го продадат мебелот. Купувачите исто така имаат придобивки од големи попусти на висококвалитетен мебел, детално карактеризиран во каква состојба се наоѓа: „како нов, одличен, малку користен, пристоен, итн.“ </a:t>
            </a:r>
            <a:r>
              <a:rPr lang="mk-MK" sz="1000" noProof="0" dirty="0" err="1">
                <a:latin typeface="Arial" panose="020B0604020202020204" pitchFamily="34" charset="0"/>
                <a:cs typeface="Arial" panose="020B0604020202020204" pitchFamily="34" charset="0"/>
              </a:rPr>
              <a:t>Kaiyo</a:t>
            </a:r>
            <a:r>
              <a:rPr lang="mk-MK" sz="1000" noProof="0" dirty="0">
                <a:latin typeface="Arial" panose="020B0604020202020204" pitchFamily="34" charset="0"/>
                <a:cs typeface="Arial" panose="020B0604020202020204" pitchFamily="34" charset="0"/>
              </a:rPr>
              <a:t> ќе се погрижи за испорака и местење на мебелот.</a:t>
            </a:r>
          </a:p>
          <a:p>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000" noProof="0" dirty="0">
                <a:effectLst/>
                <a:latin typeface="Arial" panose="020B0604020202020204" pitchFamily="34" charset="0"/>
                <a:cs typeface="Arial" panose="020B0604020202020204" pitchFamily="34" charset="0"/>
              </a:rPr>
              <a:t> </a:t>
            </a: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Повеќе информации за описот и објаснувањето на овој бизнис модел се наоѓаат на:</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https://www.accenture.com/t20150523t053139__w__/us-en/_acnmedia/accenture/conversion-assets/dotcom/documents/global/pdf/strategy_6/accenture-circular-advantage-innovative-business-models-technologies-value-growth.pdf</a:t>
            </a:r>
          </a:p>
          <a:p>
            <a:r>
              <a:rPr lang="mk-MK" sz="1000" noProof="0" dirty="0">
                <a:latin typeface="Arial" panose="020B0604020202020204" pitchFamily="34" charset="0"/>
                <a:cs typeface="Arial" panose="020B0604020202020204" pitchFamily="34" charset="0"/>
              </a:rPr>
              <a:t>https://thecirculars.org/content/resources/Accenture-Waste-Wealth-Exec-Sum-FINAL.pdf</a:t>
            </a:r>
          </a:p>
          <a:p>
            <a:r>
              <a:rPr lang="mk-MK" sz="1000" noProof="0" dirty="0">
                <a:latin typeface="Arial" panose="020B0604020202020204" pitchFamily="34" charset="0"/>
                <a:cs typeface="Arial" panose="020B0604020202020204" pitchFamily="34" charset="0"/>
              </a:rPr>
              <a:t>https://www.oecd.org/environment/waste/policy-highlights-business-models-for-the-circular-economy.pdf</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За пример на студија на случај на компанија: https://www.ellenmacarthurfoundation.org/case-studies/the-final-stop-for-quality-furniture</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https://kaiyo.com/how-it-works#do-you-allow-local-pickups</a:t>
            </a:r>
          </a:p>
          <a:p>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Сликата е преземена од: https://moneydotcomvip.files.wordpress.com/2019/09/aklnwpua.jpeg?quality=85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cs typeface="Arial" panose="020B0604020202020204" pitchFamily="34" charset="0"/>
            </a:endParaRPr>
          </a:p>
          <a:p>
            <a:endParaRPr lang="mk-MK" noProof="0" dirty="0"/>
          </a:p>
        </p:txBody>
      </p:sp>
    </p:spTree>
    <p:extLst>
      <p:ext uri="{BB962C8B-B14F-4D97-AF65-F5344CB8AC3E}">
        <p14:creationId xmlns:p14="http://schemas.microsoft.com/office/powerpoint/2010/main" val="3509356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Овој слајд го ​​прикажува прегледот на содржината на оваа презентација за циркуларна економија.</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1. Ќе започне со мал квиз за статистика за отпад. Поставени се четири прашања за отпад од храна, отпад од текстил, електронски отпад и отпад од пластика.</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2. Потоа, ќе се воведе линеарната економија како еден од основните проблеми што го предизвикува овој отпад.</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3. Ќе биде даден кус преглед на н</a:t>
            </a:r>
            <a:r>
              <a:rPr lang="mk-MK" sz="1000" noProof="0" dirty="0">
                <a:latin typeface="Arial" panose="020B0604020202020204" pitchFamily="34" charset="0"/>
                <a:cs typeface="Arial" panose="020B0604020202020204" pitchFamily="34" charset="0"/>
              </a:rPr>
              <a:t>еобновливи</a:t>
            </a:r>
            <a:r>
              <a:rPr lang="mk-MK" sz="1000" kern="1200" noProof="0" dirty="0">
                <a:solidFill>
                  <a:schemeClr val="tx1"/>
                </a:solidFill>
                <a:effectLst/>
                <a:latin typeface="Arial" panose="020B0604020202020204" pitchFamily="34" charset="0"/>
                <a:ea typeface="+mn-ea"/>
                <a:cs typeface="Arial" panose="020B0604020202020204" pitchFamily="34" charset="0"/>
              </a:rPr>
              <a:t>те ресурси за да се илустрира дека сегашниот линеарен систем не може да се одржи.</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4. Потоа, ќе се воведе циркуларната економија како системска промена за решавање на некои од итните проблеми создадени од линеарната економија.</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5. Ќе бидат воведени пет модели на циркуларен бизнис како начини за вградување на циркуларната економија во начинот на работа на бизнисот.</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6. Конечно, ќе се престават бариерите за циркуларната економија и причината зошто моделите на циркуларен бизнис допрва треба да станат мејнстрим бизнис модели.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Циркуларната економија се смета за системско решение за справување со некои од најитните глобални предизвици создадени од линеарната економија. Оттука, би било одлично учениците прво да знаат и разберат што е линеарна економија, проблемите со кои се поврзува, основните причини и идните предизвици пред да се претстави решението, т.е. циркуларната економија. На овој начин, публиката целосно ќе го сфати објаснувањето на циркуларната економија, нејзината цел, како таа може да се реализира и што го попречува нејзиниот напредок. Структурата на слајдовите е поставена врз основа на ваквото размислување.</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Сликата е преземена од: https://uxplanet.org/the-rise-of-the-circular-economy-8fdfc0a18ca5</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noProof="0" dirty="0"/>
          </a:p>
        </p:txBody>
      </p:sp>
    </p:spTree>
    <p:extLst>
      <p:ext uri="{BB962C8B-B14F-4D97-AF65-F5344CB8AC3E}">
        <p14:creationId xmlns:p14="http://schemas.microsoft.com/office/powerpoint/2010/main" val="1519838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b="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b="0" noProof="0" dirty="0">
                <a:latin typeface="Arial" panose="020B0604020202020204" pitchFamily="34" charset="0"/>
                <a:ea typeface="Roboto" panose="02000000000000000000" pitchFamily="2" charset="0"/>
                <a:cs typeface="Arial" panose="020B0604020202020204" pitchFamily="34" charset="0"/>
              </a:rPr>
              <a:t>Платформите за споделување</a:t>
            </a:r>
            <a:r>
              <a:rPr lang="mk-MK" sz="1000" b="0" baseline="0" noProof="0" dirty="0">
                <a:latin typeface="Arial" panose="020B0604020202020204" pitchFamily="34" charset="0"/>
                <a:ea typeface="Roboto" panose="02000000000000000000" pitchFamily="2" charset="0"/>
                <a:cs typeface="Arial" panose="020B0604020202020204" pitchFamily="34" charset="0"/>
              </a:rPr>
              <a:t> </a:t>
            </a:r>
            <a:r>
              <a:rPr lang="mk-MK" sz="1000" b="0" noProof="0" dirty="0">
                <a:latin typeface="Arial" panose="020B0604020202020204" pitchFamily="34" charset="0"/>
                <a:ea typeface="Roboto" panose="02000000000000000000" pitchFamily="2" charset="0"/>
                <a:cs typeface="Arial" panose="020B0604020202020204" pitchFamily="34" charset="0"/>
              </a:rPr>
              <a:t>помагаат за зголемена стапка на искористеност на производи што поретко се користат со тоа што се овозможуваат споделена употреба / пристап / сопственост. На тој начин се елиминира потребата да се купуваат повеќе производи и се намалува побарувачката на нови производи и на суровините што се потребни за нивно производство.</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b="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b="0" noProof="0" dirty="0">
                <a:latin typeface="Arial" panose="020B0604020202020204" pitchFamily="34" charset="0"/>
                <a:ea typeface="Roboto" panose="02000000000000000000" pitchFamily="2" charset="0"/>
                <a:cs typeface="Arial" panose="020B0604020202020204" pitchFamily="34" charset="0"/>
              </a:rPr>
              <a:t>Пример за случај: </a:t>
            </a:r>
            <a:r>
              <a:rPr lang="mk-MK" sz="1000" kern="1200" noProof="0" dirty="0" err="1">
                <a:solidFill>
                  <a:schemeClr val="tx1"/>
                </a:solidFill>
                <a:effectLst/>
                <a:latin typeface="Arial" panose="020B0604020202020204" pitchFamily="34" charset="0"/>
                <a:ea typeface="+mn-ea"/>
                <a:cs typeface="Arial" panose="020B0604020202020204" pitchFamily="34" charset="0"/>
              </a:rPr>
              <a:t>Spinlister</a:t>
            </a:r>
            <a:r>
              <a:rPr lang="mk-MK" sz="1000" b="0" noProof="0" dirty="0">
                <a:latin typeface="Arial" panose="020B0604020202020204" pitchFamily="34" charset="0"/>
                <a:ea typeface="Roboto" panose="02000000000000000000" pitchFamily="2" charset="0"/>
                <a:cs typeface="Arial" panose="020B0604020202020204" pitchFamily="34" charset="0"/>
              </a:rPr>
              <a:t> е </a:t>
            </a:r>
            <a:r>
              <a:rPr lang="mk-MK" sz="1000" b="0" noProof="0" dirty="0" err="1">
                <a:latin typeface="Arial" panose="020B0604020202020204" pitchFamily="34" charset="0"/>
                <a:ea typeface="Roboto" panose="02000000000000000000" pitchFamily="2" charset="0"/>
                <a:cs typeface="Arial" panose="020B0604020202020204" pitchFamily="34" charset="0"/>
              </a:rPr>
              <a:t>peer-to-peer</a:t>
            </a:r>
            <a:r>
              <a:rPr lang="mk-MK" sz="1000" b="0" noProof="0" dirty="0">
                <a:latin typeface="Arial" panose="020B0604020202020204" pitchFamily="34" charset="0"/>
                <a:ea typeface="Roboto" panose="02000000000000000000" pitchFamily="2" charset="0"/>
                <a:cs typeface="Arial" panose="020B0604020202020204" pitchFamily="34" charset="0"/>
              </a:rPr>
              <a:t> платформа за споделување</a:t>
            </a:r>
            <a:r>
              <a:rPr lang="mk-MK" sz="1000" dirty="0">
                <a:latin typeface="Roboto" panose="02000000000000000000" pitchFamily="2" charset="0"/>
                <a:ea typeface="Roboto" panose="02000000000000000000" pitchFamily="2" charset="0"/>
                <a:cs typeface="Arial" panose="020B0604020202020204" pitchFamily="34" charset="0"/>
              </a:rPr>
              <a:t> која им овозможува на сопствениците на велосипеди да ги огласат своите велосипеди достапни за изнајмување, а тие што бараат велосипед</a:t>
            </a:r>
            <a:r>
              <a:rPr lang="en-GB" sz="1000" dirty="0">
                <a:latin typeface="Roboto" panose="02000000000000000000" pitchFamily="2" charset="0"/>
                <a:ea typeface="Roboto" panose="02000000000000000000" pitchFamily="2" charset="0"/>
                <a:cs typeface="Arial" panose="020B0604020202020204" pitchFamily="34" charset="0"/>
              </a:rPr>
              <a:t> –</a:t>
            </a:r>
            <a:r>
              <a:rPr lang="mk-MK" sz="1000" dirty="0">
                <a:latin typeface="Roboto" panose="02000000000000000000" pitchFamily="2" charset="0"/>
                <a:ea typeface="Roboto" panose="02000000000000000000" pitchFamily="2" charset="0"/>
                <a:cs typeface="Arial" panose="020B0604020202020204" pitchFamily="34" charset="0"/>
              </a:rPr>
              <a:t> да</a:t>
            </a:r>
            <a:r>
              <a:rPr lang="en-GB" sz="1000" dirty="0">
                <a:latin typeface="Roboto" panose="02000000000000000000" pitchFamily="2" charset="0"/>
                <a:ea typeface="Roboto" panose="02000000000000000000" pitchFamily="2" charset="0"/>
                <a:cs typeface="Arial" panose="020B0604020202020204" pitchFamily="34" charset="0"/>
              </a:rPr>
              <a:t> </a:t>
            </a:r>
            <a:r>
              <a:rPr lang="mk-MK" sz="1000" dirty="0">
                <a:latin typeface="Roboto" panose="02000000000000000000" pitchFamily="2" charset="0"/>
                <a:ea typeface="Roboto" panose="02000000000000000000" pitchFamily="2" charset="0"/>
                <a:cs typeface="Arial" panose="020B0604020202020204" pitchFamily="34" charset="0"/>
              </a:rPr>
              <a:t>го изнајмат каде и да се наоѓаат според</a:t>
            </a:r>
            <a:r>
              <a:rPr lang="mk-MK" sz="1000" b="0" noProof="0" dirty="0">
                <a:latin typeface="Arial" panose="020B0604020202020204" pitchFamily="34" charset="0"/>
                <a:ea typeface="Roboto" panose="02000000000000000000" pitchFamily="2" charset="0"/>
                <a:cs typeface="Arial" panose="020B0604020202020204" pitchFamily="34" charset="0"/>
              </a:rPr>
              <a:t> град, поштенски број, достапен датум и видови на возење. Нејзиниот примарен пазар се велосипеди во 63 земји. Сепак, тие исто така се шират на други пазари, овозможувајќи споделување на даски за сурфање, </a:t>
            </a:r>
            <a:r>
              <a:rPr lang="mk-MK" sz="1000" b="0" noProof="0" dirty="0" err="1">
                <a:latin typeface="Arial" panose="020B0604020202020204" pitchFamily="34" charset="0"/>
                <a:ea typeface="Roboto" panose="02000000000000000000" pitchFamily="2" charset="0"/>
                <a:cs typeface="Arial" panose="020B0604020202020204" pitchFamily="34" charset="0"/>
              </a:rPr>
              <a:t>SUP-ови</a:t>
            </a:r>
            <a:r>
              <a:rPr lang="mk-MK" sz="1000" b="0" noProof="0" dirty="0">
                <a:latin typeface="Arial" panose="020B0604020202020204" pitchFamily="34" charset="0"/>
                <a:ea typeface="Roboto" panose="02000000000000000000" pitchFamily="2" charset="0"/>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Stand</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up</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Paddle</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boards</a:t>
            </a:r>
            <a:r>
              <a:rPr lang="mk-MK" sz="1000" b="0" noProof="0" dirty="0">
                <a:latin typeface="Arial" panose="020B0604020202020204" pitchFamily="34" charset="0"/>
                <a:ea typeface="Roboto" panose="02000000000000000000" pitchFamily="2" charset="0"/>
                <a:cs typeface="Arial" panose="020B0604020202020204" pitchFamily="34" charset="0"/>
              </a:rPr>
              <a:t>), ски опрема и сноуборди итн. Компанијата исто така нуди обесштетување и заштита од кражба во дадени области за одреден надомест. Сопствениците на велосипеди можат да заработат пари со споделување на нивните недоволно искористени велосипеди, а патниците и активните луѓе можат да имаат флексибилност за пристап до блиските велосипеди лоцирани во различни градови кога имаат потреба.</a:t>
            </a:r>
          </a:p>
          <a:p>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000" noProof="0" dirty="0">
                <a:effectLst/>
                <a:latin typeface="Arial" panose="020B0604020202020204" pitchFamily="34" charset="0"/>
                <a:cs typeface="Arial" panose="020B0604020202020204" pitchFamily="34" charset="0"/>
              </a:rPr>
              <a:t> </a:t>
            </a: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endParaRPr lang="mk-MK" sz="1000" noProof="0" dirty="0">
              <a:latin typeface="Arial" panose="020B0604020202020204" pitchFamily="34" charset="0"/>
              <a:cs typeface="Arial" panose="020B0604020202020204" pitchFamily="34" charset="0"/>
            </a:endParaRPr>
          </a:p>
          <a:p>
            <a:r>
              <a:rPr lang="mk-MK" sz="1000" noProof="0" dirty="0">
                <a:latin typeface="Arial" panose="020B0604020202020204" pitchFamily="34" charset="0"/>
                <a:cs typeface="Arial" panose="020B0604020202020204" pitchFamily="34" charset="0"/>
              </a:rPr>
              <a:t>Повеќе информации за описот и објаснувањето на овој бизнис модел се наоѓаат на:</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https://www.accenture.com/t20150523t053139__w__/us-en/_acnmedia/accenture/conversion-assets/dotcom/documents/global/pdf/strategy_6/accenture-circular-advantage-innovative-business-models-technologies-value-growth.pdf</a:t>
            </a:r>
          </a:p>
          <a:p>
            <a:r>
              <a:rPr lang="mk-MK" sz="1000" noProof="0" dirty="0">
                <a:latin typeface="Arial" panose="020B0604020202020204" pitchFamily="34" charset="0"/>
                <a:cs typeface="Arial" panose="020B0604020202020204" pitchFamily="34" charset="0"/>
              </a:rPr>
              <a:t>https://thecirculars.org/content/resources/Accenture-Waste-Wealth-Exec-Sum-FINAL.pdf</a:t>
            </a:r>
          </a:p>
          <a:p>
            <a:r>
              <a:rPr lang="mk-MK" sz="1000" noProof="0" dirty="0">
                <a:latin typeface="Arial" panose="020B0604020202020204" pitchFamily="34" charset="0"/>
                <a:cs typeface="Arial" panose="020B0604020202020204" pitchFamily="34" charset="0"/>
              </a:rPr>
              <a:t>https://www.oecd.org/environment/waste/policy-highlights-business-models-for-the-circular-economy.pdf</a:t>
            </a:r>
          </a:p>
          <a:p>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Сликата е преземена од: </a:t>
            </a:r>
            <a:r>
              <a:rPr lang="mk-MK" sz="1000" u="sng" kern="1200" noProof="0" dirty="0">
                <a:solidFill>
                  <a:schemeClr val="tx1"/>
                </a:solidFill>
                <a:effectLst/>
                <a:latin typeface="Arial" panose="020B0604020202020204" pitchFamily="34" charset="0"/>
                <a:ea typeface="+mn-ea"/>
                <a:cs typeface="Arial" panose="020B0604020202020204" pitchFamily="34" charset="0"/>
                <a:hlinkClick r:id="rId3"/>
              </a:rPr>
              <a:t>https://www.netted.net/wp-content/uploads/sites/14/2015/02/Spinlister_1000x563_2.6.15.png</a:t>
            </a:r>
            <a:r>
              <a:rPr lang="mk-MK" noProof="0" dirty="0">
                <a:effectLst/>
              </a:rPr>
              <a:t> </a:t>
            </a:r>
            <a:endParaRPr lang="mk-MK" sz="1000" noProof="0" dirty="0">
              <a:latin typeface="Arial" panose="020B0604020202020204" pitchFamily="34" charset="0"/>
              <a:cs typeface="Arial" panose="020B0604020202020204" pitchFamily="34" charset="0"/>
            </a:endParaRPr>
          </a:p>
          <a:p>
            <a:endParaRPr lang="mk-MK" noProof="0" dirty="0"/>
          </a:p>
        </p:txBody>
      </p:sp>
    </p:spTree>
    <p:extLst>
      <p:ext uri="{BB962C8B-B14F-4D97-AF65-F5344CB8AC3E}">
        <p14:creationId xmlns:p14="http://schemas.microsoft.com/office/powerpoint/2010/main" val="10669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b="0" kern="1200" noProof="0" dirty="0">
              <a:solidFill>
                <a:schemeClr val="tx1"/>
              </a:solidFill>
              <a:effectLst/>
              <a:latin typeface="Arial" panose="020B0604020202020204" pitchFamily="34" charset="0"/>
              <a:ea typeface="+mn-ea"/>
              <a:cs typeface="Arial" panose="020B0604020202020204" pitchFamily="34" charset="0"/>
            </a:endParaRPr>
          </a:p>
          <a:p>
            <a:r>
              <a:rPr lang="mk-MK" sz="1000" noProof="0" dirty="0">
                <a:latin typeface="Arial" panose="020B0604020202020204" pitchFamily="34" charset="0"/>
                <a:cs typeface="Arial" panose="020B0604020202020204" pitchFamily="34" charset="0"/>
              </a:rPr>
              <a:t>Ова е модел на системски услуги за производи, каде што на пазарот се пласираат услугите наместо производите. Ја подобрува мотивираноста за дизајн на зелени производи и поефикасна употреба на производите, а со тоа се промовира поштедливото користење на природните ресурси. Клиентите не треба да трошат однапред за да купат производи што би можеле да ги користат многу ретко, наместо тоа можат да ги закупат со претплата или со еднократен договор за изнајмување.</a:t>
            </a:r>
          </a:p>
          <a:p>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Пример за случај: </a:t>
            </a:r>
            <a:r>
              <a:rPr lang="tr-TR" sz="1000" dirty="0">
                <a:latin typeface="Roboto" panose="02000000000000000000" pitchFamily="2" charset="0"/>
                <a:ea typeface="Roboto" panose="02000000000000000000" pitchFamily="2" charset="0"/>
                <a:cs typeface="Arial" panose="020B0604020202020204" pitchFamily="34" charset="0"/>
              </a:rPr>
              <a:t>Philips</a:t>
            </a:r>
            <a:r>
              <a:rPr lang="mk-MK" sz="1000" dirty="0">
                <a:latin typeface="Roboto" panose="02000000000000000000" pitchFamily="2" charset="0"/>
                <a:ea typeface="Roboto" panose="02000000000000000000" pitchFamily="2" charset="0"/>
                <a:cs typeface="Arial" panose="020B0604020202020204" pitchFamily="34" charset="0"/>
              </a:rPr>
              <a:t> нуди услуги за осветлување ‘</a:t>
            </a:r>
            <a:r>
              <a:rPr lang="mk-MK" sz="1000" dirty="0" err="1">
                <a:latin typeface="Roboto" panose="02000000000000000000" pitchFamily="2" charset="0"/>
                <a:ea typeface="Roboto" panose="02000000000000000000" pitchFamily="2" charset="0"/>
                <a:cs typeface="Arial" panose="020B0604020202020204" pitchFamily="34" charset="0"/>
              </a:rPr>
              <a:t>pay-per-lux</a:t>
            </a:r>
            <a:r>
              <a:rPr lang="mk-MK" sz="1000" dirty="0">
                <a:latin typeface="Roboto" panose="02000000000000000000" pitchFamily="2" charset="0"/>
                <a:ea typeface="Roboto" panose="02000000000000000000" pitchFamily="2" charset="0"/>
                <a:cs typeface="Arial" panose="020B0604020202020204" pitchFamily="34" charset="0"/>
              </a:rPr>
              <a:t>’  („плати според осветлување“) на деловните клиенти кои сакаат да купат светлина, но не и поврзаната инфраструктура за осветлување. </a:t>
            </a:r>
            <a:r>
              <a:rPr lang="tr-TR" sz="1000" dirty="0">
                <a:latin typeface="Roboto" panose="02000000000000000000" pitchFamily="2" charset="0"/>
                <a:ea typeface="Roboto" panose="02000000000000000000" pitchFamily="2" charset="0"/>
                <a:cs typeface="Arial" panose="020B0604020202020204" pitchFamily="34" charset="0"/>
              </a:rPr>
              <a:t>Philips</a:t>
            </a:r>
            <a:r>
              <a:rPr lang="mk-MK" sz="1000" noProof="0" dirty="0">
                <a:latin typeface="Arial" panose="020B0604020202020204" pitchFamily="34" charset="0"/>
                <a:cs typeface="Arial" panose="020B0604020202020204" pitchFamily="34" charset="0"/>
              </a:rPr>
              <a:t> ја задржува сопственоста и е одговорна за дизајнот, инсталацијата, работењето, следењето, одржувањето, надградбите и обновувањето во текот на целиот животен циклус. Вклучува употреба на природните ресурси на светлина на поефикасен начин, сензори за движење и LED технологија за осветлување со подобар учинок, подолг век на траење и енергетска ефикасност. Клиентите не треба да инвестираат однапред и да ја поседуваат инфраструктурата за осветлување што на крајот треба да се фрли за да се замени. Наместо тоа, тие само треба да платат за оптималното количество светлина што ја бараат и користат. Ваквата поставеност може да резултира со добивање на подобри услуги, бидејќи снабдувачот на светлина има мотив да обезбеди долготрајна инфраструктура за осветлување.</a:t>
            </a:r>
          </a:p>
          <a:p>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000" noProof="0" dirty="0">
                <a:effectLst/>
                <a:latin typeface="Arial" panose="020B0604020202020204" pitchFamily="34" charset="0"/>
                <a:cs typeface="Arial" panose="020B0604020202020204" pitchFamily="34" charset="0"/>
              </a:rPr>
              <a:t> </a:t>
            </a: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endParaRPr lang="mk-MK" sz="1000" noProof="0" dirty="0">
              <a:latin typeface="Arial" panose="020B0604020202020204" pitchFamily="34" charset="0"/>
              <a:cs typeface="Arial" panose="020B0604020202020204" pitchFamily="34" charset="0"/>
            </a:endParaRPr>
          </a:p>
          <a:p>
            <a:r>
              <a:rPr lang="mk-MK" sz="1000" noProof="0" dirty="0">
                <a:latin typeface="Arial" panose="020B0604020202020204" pitchFamily="34" charset="0"/>
                <a:cs typeface="Arial" panose="020B0604020202020204" pitchFamily="34" charset="0"/>
              </a:rPr>
              <a:t>Повеќе информации за описот и објаснувањето на овој бизнис модел се наоѓаат на:</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https://www.accenture.com/t20150523t053139__w__/us-en/_acnmedia/accenture/conversion-assets/dotcom/documents/global/pdf/strategy_6/accenture-circular-advantage-innovative-business-models-technologies-value-growth.pdf</a:t>
            </a:r>
          </a:p>
          <a:p>
            <a:r>
              <a:rPr lang="mk-MK" sz="1000" noProof="0" dirty="0">
                <a:latin typeface="Arial" panose="020B0604020202020204" pitchFamily="34" charset="0"/>
                <a:cs typeface="Arial" panose="020B0604020202020204" pitchFamily="34" charset="0"/>
              </a:rPr>
              <a:t>https://thecirculars.org/content/resources/Accenture-Waste-Wealth-Exec-Sum-FINAL.pdf</a:t>
            </a:r>
          </a:p>
          <a:p>
            <a:r>
              <a:rPr lang="mk-MK" sz="1000" noProof="0" dirty="0">
                <a:latin typeface="Arial" panose="020B0604020202020204" pitchFamily="34" charset="0"/>
                <a:cs typeface="Arial" panose="020B0604020202020204" pitchFamily="34" charset="0"/>
              </a:rPr>
              <a:t>https://www.oecd.org/environment/waste/policy-highlights-business-models-for-the-circular-economy.pdf</a:t>
            </a:r>
          </a:p>
          <a:p>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Преземени слики: </a:t>
            </a:r>
            <a:r>
              <a:rPr lang="mk-MK" sz="1000" u="sng" kern="1200" noProof="0" dirty="0">
                <a:solidFill>
                  <a:schemeClr val="tx1"/>
                </a:solidFill>
                <a:effectLst/>
                <a:latin typeface="Arial" panose="020B0604020202020204" pitchFamily="34" charset="0"/>
                <a:ea typeface="+mn-ea"/>
                <a:cs typeface="Arial" panose="020B0604020202020204" pitchFamily="34" charset="0"/>
                <a:hlinkClick r:id="rId3"/>
              </a:rPr>
              <a:t>https://johnlewis.scene7.com/is/image/JohnLewis/237006205?$rsp-plp-port-320$</a:t>
            </a:r>
            <a:r>
              <a:rPr lang="mk-MK" sz="1000" kern="1200" noProof="0" dirty="0">
                <a:solidFill>
                  <a:schemeClr val="tx1"/>
                </a:solidFill>
                <a:effectLst/>
                <a:latin typeface="Arial" panose="020B0604020202020204" pitchFamily="34" charset="0"/>
                <a:ea typeface="+mn-ea"/>
                <a:cs typeface="Arial" panose="020B0604020202020204" pitchFamily="34" charset="0"/>
              </a:rPr>
              <a:t> </a:t>
            </a:r>
            <a:endParaRPr lang="mk-MK" sz="1000" noProof="0" dirty="0">
              <a:latin typeface="Arial" panose="020B0604020202020204" pitchFamily="34" charset="0"/>
              <a:cs typeface="Arial" panose="020B0604020202020204" pitchFamily="34" charset="0"/>
            </a:endParaRPr>
          </a:p>
          <a:p>
            <a:endParaRPr lang="mk-MK" noProof="0" dirty="0"/>
          </a:p>
        </p:txBody>
      </p:sp>
    </p:spTree>
    <p:extLst>
      <p:ext uri="{BB962C8B-B14F-4D97-AF65-F5344CB8AC3E}">
        <p14:creationId xmlns:p14="http://schemas.microsoft.com/office/powerpoint/2010/main" val="2467979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Можете да го резимирате тоа за коешто зборувавте до сега за петте модели на циркуларен бизнис. Можете да објасните дека првиот и вториот модел се поврзани и со биоекономијата, бидејќи циркуларните материјали првенствено користат биобазирани обновливи извори, а отпадот/нуспроизводите за моделите за преработка и рециклирање можат да бидат од шумарството, земјоделството или риболовот. Сите овие модели тежнеат да ги намалат притисоците врз ограничените примарни суровини, па оттука и помалата потреба за експлоатација на нови необновливи ресурси, како и да го елиминираат создавањето отпад.</a:t>
            </a:r>
          </a:p>
          <a:p>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Значи, дистинкцијата помеѓу разновидни Модели на циркуларен бизнис може да биде јасна теоретски . Сепак, во реалноста не е толку јасно и чисто. Некои компании усвојуваат комбинации на бизнис модели. На пример, во системот „Производ како услуга“, компанијата ја задржува сопственоста на производите, кои тие би можеле да ги поправат и повторно да ги произведат во даден момент во иднина.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Исто така, треба да објасните дека Моделите на циркуларен бизнис функционираат во различни делови на синџирот на вредност. Можете да објасните за тоа каде може да се појави секој од тие бизнис модели </a:t>
            </a:r>
            <a:r>
              <a:rPr lang="mk-MK" sz="1000" kern="1200" noProof="0" dirty="0" err="1">
                <a:solidFill>
                  <a:schemeClr val="tx1"/>
                </a:solidFill>
                <a:effectLst/>
                <a:latin typeface="Arial" panose="020B0604020202020204" pitchFamily="34" charset="0"/>
                <a:ea typeface="+mn-ea"/>
                <a:cs typeface="Arial" panose="020B0604020202020204" pitchFamily="34" charset="0"/>
              </a:rPr>
              <a:t>долж</a:t>
            </a:r>
            <a:r>
              <a:rPr lang="mk-MK" sz="1000" kern="1200" noProof="0" dirty="0">
                <a:solidFill>
                  <a:schemeClr val="tx1"/>
                </a:solidFill>
                <a:effectLst/>
                <a:latin typeface="Arial" panose="020B0604020202020204" pitchFamily="34" charset="0"/>
                <a:ea typeface="+mn-ea"/>
                <a:cs typeface="Arial" panose="020B0604020202020204" pitchFamily="34" charset="0"/>
              </a:rPr>
              <a:t> синџирот на вредност, според дијаграмот. Моделите на циркуларен бизнис, со затворање на циклусите на ресурсите и со забавување и стеснување на текот на ресурси, можат да го намали еколошкиот отпечаток на економското производство и потрошувачка.</a:t>
            </a:r>
          </a:p>
          <a:p>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000" noProof="0" dirty="0">
                <a:effectLst/>
                <a:latin typeface="Arial" panose="020B0604020202020204" pitchFamily="34" charset="0"/>
                <a:cs typeface="Arial" panose="020B0604020202020204" pitchFamily="34" charset="0"/>
              </a:rPr>
              <a:t> </a:t>
            </a: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cs typeface="Arial" panose="020B0604020202020204" pitchFamily="34" charset="0"/>
              </a:rPr>
              <a:t>https://www.oecd.org/environment/waste/policy-highlights-business-models-for-the-circular-economy.pdf</a:t>
            </a: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Сликата е преземена од: https://www.oecd.org/environment/waste/policy-highlights-business-models-for-the-circular-economy.pdf</a:t>
            </a:r>
          </a:p>
        </p:txBody>
      </p:sp>
    </p:spTree>
    <p:extLst>
      <p:ext uri="{BB962C8B-B14F-4D97-AF65-F5344CB8AC3E}">
        <p14:creationId xmlns:p14="http://schemas.microsoft.com/office/powerpoint/2010/main" val="2327119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mk-MK" sz="1200" b="1" kern="1200" dirty="0">
                <a:solidFill>
                  <a:schemeClr val="tx1"/>
                </a:solidFill>
                <a:effectLst/>
              </a:rPr>
              <a:t> Белешки за наставникот:</a:t>
            </a:r>
            <a:r>
              <a:rPr lang="mk-MK" sz="1200" kern="1200" dirty="0">
                <a:solidFill>
                  <a:schemeClr val="tx1"/>
                </a:solidFill>
                <a:effectLst/>
              </a:rPr>
              <a:t> </a:t>
            </a:r>
            <a:r>
              <a:rPr lang="mk-MK" dirty="0"/>
              <a:t>Објаснете им на слушателите дека за да се преземат чекори кон одржливост и да се избегне достигнување до еколошките граници, биоекономијата е многу важна. Биоекономијата претставува производство на стоки, услуги или енергија од биолошки материјал како главен ресурс. Ова е тесно поврзано со одржливоста бидејќи често се користат биоразградливи ресурси, а отпадот често се планира воопшто да не влегува во системот. Со тоа може да се избегне исцрпување на ресурсите за идните генерации и да се заштити стабилноста на планетата. Европската Комисија презема чекори кон одржлива биоекономија.</a:t>
            </a:r>
            <a:r>
              <a:rPr lang="mk-MK" sz="1200" kern="1200" dirty="0">
                <a:solidFill>
                  <a:schemeClr val="tx1"/>
                </a:solidFill>
                <a:effectLst/>
              </a:rPr>
              <a:t>  </a:t>
            </a:r>
            <a:r>
              <a:rPr lang="mk-MK" dirty="0"/>
              <a:t>Претворање на отпадот во вредни ресурси и поттикнување на трговците на мало и потрошувачите да го намалат отпадот од храна. Европската Комисија има стратегија за биоекономија за промовирање на биоекономијата и за избегнување да се стаса до еколошките граници.</a:t>
            </a:r>
          </a:p>
          <a:p>
            <a:pPr algn="just"/>
            <a:endParaRPr lang="mk-MK" dirty="0"/>
          </a:p>
          <a:p>
            <a:pPr algn="just"/>
            <a:r>
              <a:rPr lang="mk-MK" dirty="0" err="1"/>
              <a:t>European</a:t>
            </a:r>
            <a:r>
              <a:rPr lang="mk-MK" dirty="0"/>
              <a:t> </a:t>
            </a:r>
            <a:r>
              <a:rPr lang="mk-MK" dirty="0" err="1"/>
              <a:t>Commission</a:t>
            </a:r>
            <a:r>
              <a:rPr lang="mk-MK" dirty="0"/>
              <a:t> (2018), A </a:t>
            </a:r>
            <a:r>
              <a:rPr lang="mk-MK" dirty="0" err="1"/>
              <a:t>sustainable</a:t>
            </a:r>
            <a:r>
              <a:rPr lang="mk-MK" dirty="0"/>
              <a:t> Bioeconomy </a:t>
            </a:r>
            <a:r>
              <a:rPr lang="mk-MK" dirty="0" err="1"/>
              <a:t>for</a:t>
            </a:r>
            <a:r>
              <a:rPr lang="mk-MK" dirty="0"/>
              <a:t> </a:t>
            </a:r>
            <a:r>
              <a:rPr lang="mk-MK" dirty="0" err="1"/>
              <a:t>Europe</a:t>
            </a:r>
            <a:r>
              <a:rPr lang="mk-MK" dirty="0"/>
              <a:t>: </a:t>
            </a:r>
            <a:r>
              <a:rPr lang="mk-MK" dirty="0" err="1"/>
              <a:t>strengthening</a:t>
            </a:r>
            <a:r>
              <a:rPr lang="mk-MK" dirty="0"/>
              <a:t> </a:t>
            </a:r>
            <a:r>
              <a:rPr lang="mk-MK" dirty="0" err="1"/>
              <a:t>the</a:t>
            </a:r>
            <a:r>
              <a:rPr lang="mk-MK" dirty="0"/>
              <a:t> </a:t>
            </a:r>
            <a:r>
              <a:rPr lang="mk-MK" dirty="0" err="1"/>
              <a:t>connection</a:t>
            </a:r>
            <a:r>
              <a:rPr lang="mk-MK" dirty="0"/>
              <a:t> </a:t>
            </a:r>
            <a:r>
              <a:rPr lang="mk-MK" dirty="0" err="1"/>
              <a:t>between</a:t>
            </a:r>
            <a:r>
              <a:rPr lang="mk-MK" dirty="0"/>
              <a:t> </a:t>
            </a:r>
            <a:r>
              <a:rPr lang="mk-MK" dirty="0" err="1"/>
              <a:t>economy</a:t>
            </a:r>
            <a:r>
              <a:rPr lang="mk-MK" dirty="0"/>
              <a:t>, </a:t>
            </a:r>
            <a:r>
              <a:rPr lang="mk-MK" dirty="0" err="1"/>
              <a:t>society</a:t>
            </a:r>
            <a:r>
              <a:rPr lang="mk-MK" dirty="0"/>
              <a:t> </a:t>
            </a:r>
            <a:r>
              <a:rPr lang="mk-MK" dirty="0" err="1"/>
              <a:t>and</a:t>
            </a:r>
            <a:r>
              <a:rPr lang="mk-MK" dirty="0"/>
              <a:t> </a:t>
            </a:r>
            <a:r>
              <a:rPr lang="mk-MK" dirty="0" err="1"/>
              <a:t>the</a:t>
            </a:r>
            <a:r>
              <a:rPr lang="mk-MK" dirty="0"/>
              <a:t> </a:t>
            </a:r>
            <a:r>
              <a:rPr lang="mk-MK" dirty="0" err="1"/>
              <a:t>environment</a:t>
            </a:r>
            <a:r>
              <a:rPr lang="mk-MK" dirty="0"/>
              <a:t>. </a:t>
            </a:r>
            <a:r>
              <a:rPr lang="mk-MK" dirty="0" err="1"/>
              <a:t>Updated</a:t>
            </a:r>
            <a:r>
              <a:rPr lang="mk-MK" dirty="0"/>
              <a:t> Bioeconomy </a:t>
            </a:r>
            <a:r>
              <a:rPr lang="mk-MK" dirty="0" err="1"/>
              <a:t>Strategy</a:t>
            </a:r>
            <a:r>
              <a:rPr lang="mk-MK" dirty="0"/>
              <a:t>. </a:t>
            </a:r>
            <a:r>
              <a:rPr lang="mk-MK" dirty="0" err="1"/>
              <a:t>Directorate-General</a:t>
            </a:r>
            <a:r>
              <a:rPr lang="mk-MK" dirty="0"/>
              <a:t> </a:t>
            </a:r>
            <a:r>
              <a:rPr lang="mk-MK" dirty="0" err="1"/>
              <a:t>for</a:t>
            </a:r>
            <a:r>
              <a:rPr lang="mk-MK" dirty="0"/>
              <a:t> </a:t>
            </a:r>
            <a:r>
              <a:rPr lang="mk-MK" dirty="0" err="1"/>
              <a:t>Research</a:t>
            </a:r>
            <a:r>
              <a:rPr lang="mk-MK" dirty="0"/>
              <a:t> </a:t>
            </a:r>
            <a:r>
              <a:rPr lang="mk-MK" dirty="0" err="1"/>
              <a:t>and</a:t>
            </a:r>
            <a:r>
              <a:rPr lang="mk-MK" dirty="0"/>
              <a:t> </a:t>
            </a:r>
            <a:r>
              <a:rPr lang="mk-MK" dirty="0" err="1"/>
              <a:t>Innovation</a:t>
            </a:r>
            <a:r>
              <a:rPr lang="mk-MK" dirty="0"/>
              <a:t>, </a:t>
            </a:r>
            <a:r>
              <a:rPr lang="mk-MK" dirty="0" err="1"/>
              <a:t>available</a:t>
            </a:r>
            <a:r>
              <a:rPr lang="mk-MK" dirty="0"/>
              <a:t> </a:t>
            </a:r>
            <a:r>
              <a:rPr lang="mk-MK" dirty="0" err="1"/>
              <a:t>at</a:t>
            </a:r>
            <a:r>
              <a:rPr lang="mk-MK" dirty="0"/>
              <a:t>:  </a:t>
            </a:r>
            <a:r>
              <a:rPr lang="mk-MK" sz="1200" u="sng" kern="1200" dirty="0">
                <a:solidFill>
                  <a:schemeClr val="tx1"/>
                </a:solidFill>
                <a:effectLst/>
                <a:hlinkClick r:id="rId3"/>
              </a:rPr>
              <a:t>https://ec.europa.eu/research/bioeconomy/pdf/ec_bioeconomy_strategy_2018.pdf</a:t>
            </a:r>
            <a:r>
              <a:rPr lang="mk-MK" sz="1200" kern="1200" dirty="0">
                <a:solidFill>
                  <a:schemeClr val="tx1"/>
                </a:solidFill>
                <a:effectLst/>
              </a:rPr>
              <a:t> </a:t>
            </a:r>
            <a:r>
              <a:rPr lang="mk-MK" dirty="0" err="1"/>
              <a:t>accessed</a:t>
            </a:r>
            <a:r>
              <a:rPr lang="mk-MK" dirty="0"/>
              <a:t>: 22 </a:t>
            </a:r>
            <a:r>
              <a:rPr lang="mk-MK" dirty="0" err="1"/>
              <a:t>May</a:t>
            </a:r>
            <a:r>
              <a:rPr lang="mk-MK" dirty="0"/>
              <a:t> 2020].</a:t>
            </a:r>
          </a:p>
          <a:p>
            <a:pPr marL="0" marR="0" indent="0" algn="just" defTabSz="914400" rtl="0" eaLnBrk="1" fontAlgn="auto" latinLnBrk="0" hangingPunct="1">
              <a:lnSpc>
                <a:spcPct val="100000"/>
              </a:lnSpc>
              <a:spcBef>
                <a:spcPts val="0"/>
              </a:spcBef>
              <a:spcAft>
                <a:spcPts val="0"/>
              </a:spcAft>
              <a:buClrTx/>
              <a:buSzTx/>
              <a:buFontTx/>
              <a:buNone/>
              <a:tabLst/>
              <a:defRPr/>
            </a:pPr>
            <a:endParaRPr lang="mk-MK" sz="1200" kern="1200" dirty="0">
              <a:solidFill>
                <a:schemeClr val="tx1"/>
              </a:solidFill>
              <a:effectLst/>
            </a:endParaRPr>
          </a:p>
          <a:p>
            <a:pPr algn="just"/>
            <a:endParaRPr lang="mk-MK" dirty="0"/>
          </a:p>
        </p:txBody>
      </p:sp>
      <p:sp>
        <p:nvSpPr>
          <p:cNvPr id="4" name="Foliennummernplatzhalter 3"/>
          <p:cNvSpPr>
            <a:spLocks noGrp="1"/>
          </p:cNvSpPr>
          <p:nvPr>
            <p:ph type="sldNum" sz="quarter" idx="5"/>
          </p:nvPr>
        </p:nvSpPr>
        <p:spPr/>
        <p:txBody>
          <a:bodyPr/>
          <a:lstStyle/>
          <a:p>
            <a:fld id="{F4B9ABF1-A5E8-FF4C-953A-B9DDF0BF59CB}" type="slidenum">
              <a:rPr lang="de-DE" smtClean="0"/>
              <a:t>23</a:t>
            </a:fld>
            <a:endParaRPr lang="de-DE" dirty="0"/>
          </a:p>
        </p:txBody>
      </p:sp>
    </p:spTree>
    <p:extLst>
      <p:ext uri="{BB962C8B-B14F-4D97-AF65-F5344CB8AC3E}">
        <p14:creationId xmlns:p14="http://schemas.microsoft.com/office/powerpoint/2010/main" val="767456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Овде, на овој слајд, можете да објасните дека иако има многу придобивки од Циркуларната економија, овој систем сè уште не е општо прифатен. Можете да претставите 4 вида бариери. На следниве четири слајдови се</a:t>
            </a:r>
            <a:r>
              <a:rPr lang="mk-MK" sz="1000" baseline="0" noProof="0" dirty="0">
                <a:latin typeface="Arial" panose="020B0604020202020204" pitchFamily="34" charset="0"/>
                <a:ea typeface="Roboto" panose="02000000000000000000" pitchFamily="2" charset="0"/>
                <a:cs typeface="Arial" panose="020B0604020202020204" pitchFamily="34" charset="0"/>
              </a:rPr>
              <a:t> дадени</a:t>
            </a:r>
            <a:r>
              <a:rPr lang="mk-MK" sz="1000" noProof="0" dirty="0">
                <a:latin typeface="Arial" panose="020B0604020202020204" pitchFamily="34" charset="0"/>
                <a:ea typeface="Roboto" panose="02000000000000000000" pitchFamily="2" charset="0"/>
                <a:cs typeface="Arial" panose="020B0604020202020204" pitchFamily="34" charset="0"/>
              </a:rPr>
              <a:t> неколку примери за секоја категорија бариери за понатамошно објаснување.</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000" noProof="0" dirty="0">
                <a:effectLst/>
                <a:latin typeface="Arial" panose="020B0604020202020204" pitchFamily="34" charset="0"/>
                <a:cs typeface="Arial" panose="020B0604020202020204" pitchFamily="34" charset="0"/>
              </a:rPr>
              <a:t> </a:t>
            </a: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Breaking the Barriers to the Circular Economy Research conducted by Deloitte and Utrecht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https://www2.deloitte.com/nl/nl/pages/risk/articles/breaking-the-barriers-to-the-circular-economy.html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a:t>
            </a:r>
            <a:r>
              <a:rPr lang="en-SG" sz="1000" kern="1200" dirty="0">
                <a:solidFill>
                  <a:schemeClr val="tx1"/>
                </a:solidFill>
                <a:effectLst/>
                <a:latin typeface="Arial" panose="020B0604020202020204" pitchFamily="34" charset="0"/>
                <a:ea typeface="+mn-ea"/>
                <a:cs typeface="Arial" panose="020B0604020202020204" pitchFamily="34" charset="0"/>
              </a:rPr>
              <a:t>-Smit,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SG"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688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Овој слајд дава примери за културни бариери за циркуларната економија. Можете да ги прочитате двата извештаи споменати подолу, за да стекнете поголемо разбирање да им објасните на вашите ученици.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000" noProof="0" dirty="0">
                <a:effectLst/>
                <a:latin typeface="Arial" panose="020B0604020202020204" pitchFamily="34" charset="0"/>
                <a:cs typeface="Arial" panose="020B0604020202020204" pitchFamily="34" charset="0"/>
              </a:rPr>
              <a:t> </a:t>
            </a: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err="1">
                <a:latin typeface="Arial" panose="020B0604020202020204" pitchFamily="34" charset="0"/>
                <a:ea typeface="Roboto" panose="02000000000000000000" pitchFamily="2" charset="0"/>
                <a:cs typeface="Arial" panose="020B0604020202020204" pitchFamily="34" charset="0"/>
              </a:rPr>
              <a:t>Breaking</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the</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Barriers</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to</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the</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Circular</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Economy</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Research</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conducted</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by</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Deloitte</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and</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Utrecht</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University</a:t>
            </a:r>
            <a:r>
              <a:rPr lang="mk-MK" sz="1000" noProof="0" dirty="0">
                <a:latin typeface="Arial" panose="020B0604020202020204" pitchFamily="34" charset="0"/>
                <a:ea typeface="Roboto" panose="02000000000000000000" pitchFamily="2"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https://www.google.com/url?sa=t&amp;rct=j&amp;q=&amp;esrc=s&amp;source=web&amp;cd=1&amp;ved=2ahUKEwisqZHmtPDnAhVxsHEKHUoQDkQQFjAAegQIBBAB&amp;url=https%3A%2F%2Fwww.uu.nl%2Fen%2Ffiles%2Fbreaking-the-barriers-to-the-circular-economy-white-paperwebpdf&amp;usg=AOvVaw2M-WxHA-NmggfQvhQiwlyF</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err="1">
                <a:solidFill>
                  <a:schemeClr val="tx1"/>
                </a:solidFill>
                <a:effectLst/>
                <a:latin typeface="Arial" panose="020B0604020202020204" pitchFamily="34" charset="0"/>
                <a:ea typeface="+mn-ea"/>
                <a:cs typeface="Arial" panose="020B0604020202020204" pitchFamily="34" charset="0"/>
              </a:rPr>
              <a:t>Kirchherr</a:t>
            </a:r>
            <a:r>
              <a:rPr lang="mk-MK" sz="1000" kern="1200" noProof="0" dirty="0">
                <a:solidFill>
                  <a:schemeClr val="tx1"/>
                </a:solidFill>
                <a:effectLst/>
                <a:latin typeface="Arial" panose="020B0604020202020204" pitchFamily="34" charset="0"/>
                <a:ea typeface="+mn-ea"/>
                <a:cs typeface="Arial" panose="020B0604020202020204" pitchFamily="34" charset="0"/>
              </a:rPr>
              <a:t>, J.,</a:t>
            </a:r>
            <a:r>
              <a:rPr lang="mk-MK" sz="1000" kern="1200" noProof="0" dirty="0" err="1">
                <a:solidFill>
                  <a:schemeClr val="tx1"/>
                </a:solidFill>
                <a:effectLst/>
                <a:latin typeface="Arial" panose="020B0604020202020204" pitchFamily="34" charset="0"/>
                <a:ea typeface="+mn-ea"/>
                <a:cs typeface="Arial" panose="020B0604020202020204" pitchFamily="34" charset="0"/>
              </a:rPr>
              <a:t>Piscicelli</a:t>
            </a:r>
            <a:r>
              <a:rPr lang="mk-MK" sz="1000" kern="1200" noProof="0" dirty="0">
                <a:solidFill>
                  <a:schemeClr val="tx1"/>
                </a:solidFill>
                <a:effectLst/>
                <a:latin typeface="Arial" panose="020B0604020202020204" pitchFamily="34" charset="0"/>
                <a:ea typeface="+mn-ea"/>
                <a:cs typeface="Arial" panose="020B0604020202020204" pitchFamily="34" charset="0"/>
              </a:rPr>
              <a:t>, L., </a:t>
            </a:r>
            <a:r>
              <a:rPr lang="mk-MK" sz="1000" kern="1200" noProof="0" dirty="0" err="1">
                <a:solidFill>
                  <a:schemeClr val="tx1"/>
                </a:solidFill>
                <a:effectLst/>
                <a:latin typeface="Arial" panose="020B0604020202020204" pitchFamily="34" charset="0"/>
                <a:ea typeface="+mn-ea"/>
                <a:cs typeface="Arial" panose="020B0604020202020204" pitchFamily="34" charset="0"/>
              </a:rPr>
              <a:t>Bour</a:t>
            </a:r>
            <a:r>
              <a:rPr lang="mk-MK" sz="1000" kern="1200" noProof="0" dirty="0">
                <a:solidFill>
                  <a:schemeClr val="tx1"/>
                </a:solidFill>
                <a:effectLst/>
                <a:latin typeface="Arial" panose="020B0604020202020204" pitchFamily="34" charset="0"/>
                <a:ea typeface="+mn-ea"/>
                <a:cs typeface="Arial" panose="020B0604020202020204" pitchFamily="34" charset="0"/>
              </a:rPr>
              <a:t>, R.,</a:t>
            </a:r>
            <a:r>
              <a:rPr lang="mk-MK" sz="1000" kern="1200" noProof="0" dirty="0" err="1">
                <a:solidFill>
                  <a:schemeClr val="tx1"/>
                </a:solidFill>
                <a:effectLst/>
                <a:latin typeface="Arial" panose="020B0604020202020204" pitchFamily="34" charset="0"/>
                <a:ea typeface="+mn-ea"/>
                <a:cs typeface="Arial" panose="020B0604020202020204" pitchFamily="34" charset="0"/>
              </a:rPr>
              <a:t>Kostense-Smit</a:t>
            </a:r>
            <a:r>
              <a:rPr lang="mk-MK" sz="1000" kern="1200" noProof="0" dirty="0">
                <a:solidFill>
                  <a:schemeClr val="tx1"/>
                </a:solidFill>
                <a:effectLst/>
                <a:latin typeface="Arial" panose="020B0604020202020204" pitchFamily="34" charset="0"/>
                <a:ea typeface="+mn-ea"/>
                <a:cs typeface="Arial" panose="020B0604020202020204" pitchFamily="34" charset="0"/>
              </a:rPr>
              <a:t>, E., </a:t>
            </a:r>
            <a:r>
              <a:rPr lang="mk-MK" sz="1000" kern="1200" noProof="0" dirty="0" err="1">
                <a:solidFill>
                  <a:schemeClr val="tx1"/>
                </a:solidFill>
                <a:effectLst/>
                <a:latin typeface="Arial" panose="020B0604020202020204" pitchFamily="34" charset="0"/>
                <a:ea typeface="+mn-ea"/>
                <a:cs typeface="Arial" panose="020B0604020202020204" pitchFamily="34" charset="0"/>
              </a:rPr>
              <a:t>Muller</a:t>
            </a:r>
            <a:r>
              <a:rPr lang="mk-MK" sz="1000" kern="1200" noProof="0" dirty="0">
                <a:solidFill>
                  <a:schemeClr val="tx1"/>
                </a:solidFill>
                <a:effectLst/>
                <a:latin typeface="Arial" panose="020B0604020202020204" pitchFamily="34" charset="0"/>
                <a:ea typeface="+mn-ea"/>
                <a:cs typeface="Arial" panose="020B0604020202020204" pitchFamily="34" charset="0"/>
              </a:rPr>
              <a:t>, J., </a:t>
            </a:r>
            <a:r>
              <a:rPr lang="mk-MK" sz="1000" kern="1200" noProof="0" dirty="0" err="1">
                <a:solidFill>
                  <a:schemeClr val="tx1"/>
                </a:solidFill>
                <a:effectLst/>
                <a:latin typeface="Arial" panose="020B0604020202020204" pitchFamily="34" charset="0"/>
                <a:ea typeface="+mn-ea"/>
                <a:cs typeface="Arial" panose="020B0604020202020204" pitchFamily="34" charset="0"/>
              </a:rPr>
              <a:t>Huibrechtse-Truijens</a:t>
            </a:r>
            <a:r>
              <a:rPr lang="mk-MK" sz="1000" kern="1200" noProof="0" dirty="0">
                <a:solidFill>
                  <a:schemeClr val="tx1"/>
                </a:solidFill>
                <a:effectLst/>
                <a:latin typeface="Arial" panose="020B0604020202020204" pitchFamily="34" charset="0"/>
                <a:ea typeface="+mn-ea"/>
                <a:cs typeface="Arial" panose="020B0604020202020204" pitchFamily="34" charset="0"/>
              </a:rPr>
              <a:t>, A., </a:t>
            </a:r>
            <a:r>
              <a:rPr lang="mk-MK" sz="1000" kern="1200" noProof="0" dirty="0" err="1">
                <a:solidFill>
                  <a:schemeClr val="tx1"/>
                </a:solidFill>
                <a:effectLst/>
                <a:latin typeface="Arial" panose="020B0604020202020204" pitchFamily="34" charset="0"/>
                <a:ea typeface="+mn-ea"/>
                <a:cs typeface="Arial" panose="020B0604020202020204" pitchFamily="34" charset="0"/>
              </a:rPr>
              <a:t>Hekkert</a:t>
            </a:r>
            <a:r>
              <a:rPr lang="mk-MK" sz="1000" kern="1200" noProof="0" dirty="0">
                <a:solidFill>
                  <a:schemeClr val="tx1"/>
                </a:solidFill>
                <a:effectLst/>
                <a:latin typeface="Arial" panose="020B0604020202020204" pitchFamily="34" charset="0"/>
                <a:ea typeface="+mn-ea"/>
                <a:cs typeface="Arial" panose="020B0604020202020204" pitchFamily="34" charset="0"/>
              </a:rPr>
              <a:t>, M.P. (2018): </a:t>
            </a:r>
            <a:r>
              <a:rPr lang="mk-MK" sz="1000" kern="1200" noProof="0" dirty="0" err="1">
                <a:solidFill>
                  <a:schemeClr val="tx1"/>
                </a:solidFill>
                <a:effectLst/>
                <a:latin typeface="Arial" panose="020B0604020202020204" pitchFamily="34" charset="0"/>
                <a:ea typeface="+mn-ea"/>
                <a:cs typeface="Arial" panose="020B0604020202020204" pitchFamily="34" charset="0"/>
              </a:rPr>
              <a:t>Barriers</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to</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the</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Circular</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Economy</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Evidence</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From</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the</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European</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Union</a:t>
            </a:r>
            <a:r>
              <a:rPr lang="mk-MK" sz="1000" kern="1200" noProof="0" dirty="0">
                <a:solidFill>
                  <a:schemeClr val="tx1"/>
                </a:solidFill>
                <a:effectLst/>
                <a:latin typeface="Arial" panose="020B0604020202020204" pitchFamily="34" charset="0"/>
                <a:ea typeface="+mn-ea"/>
                <a:cs typeface="Arial" panose="020B0604020202020204" pitchFamily="34" charset="0"/>
              </a:rPr>
              <a:t> (EU). </a:t>
            </a:r>
            <a:r>
              <a:rPr lang="mk-MK" sz="1000" i="1" kern="1200" noProof="0" dirty="0" err="1">
                <a:solidFill>
                  <a:schemeClr val="tx1"/>
                </a:solidFill>
                <a:effectLst/>
                <a:latin typeface="Arial" panose="020B0604020202020204" pitchFamily="34" charset="0"/>
                <a:ea typeface="+mn-ea"/>
                <a:cs typeface="Arial" panose="020B0604020202020204" pitchFamily="34" charset="0"/>
              </a:rPr>
              <a:t>Ecological</a:t>
            </a:r>
            <a:r>
              <a:rPr lang="mk-MK" sz="1000" i="1" kern="1200" noProof="0" dirty="0">
                <a:solidFill>
                  <a:schemeClr val="tx1"/>
                </a:solidFill>
                <a:effectLst/>
                <a:latin typeface="Arial" panose="020B0604020202020204" pitchFamily="34" charset="0"/>
                <a:ea typeface="+mn-ea"/>
                <a:cs typeface="Arial" panose="020B0604020202020204" pitchFamily="34" charset="0"/>
              </a:rPr>
              <a:t> </a:t>
            </a:r>
            <a:r>
              <a:rPr lang="mk-MK" sz="1000" i="1" kern="1200" noProof="0" dirty="0" err="1">
                <a:solidFill>
                  <a:schemeClr val="tx1"/>
                </a:solidFill>
                <a:effectLst/>
                <a:latin typeface="Arial" panose="020B0604020202020204" pitchFamily="34" charset="0"/>
                <a:ea typeface="+mn-ea"/>
                <a:cs typeface="Arial" panose="020B0604020202020204" pitchFamily="34" charset="0"/>
              </a:rPr>
              <a:t>Economics</a:t>
            </a:r>
            <a:r>
              <a:rPr lang="mk-MK" sz="1000" kern="1200" noProof="0" dirty="0">
                <a:solidFill>
                  <a:schemeClr val="tx1"/>
                </a:solidFill>
                <a:effectLst/>
                <a:latin typeface="Arial" panose="020B0604020202020204" pitchFamily="34" charset="0"/>
                <a:ea typeface="+mn-ea"/>
                <a:cs typeface="Arial" panose="020B0604020202020204" pitchFamily="34" charset="0"/>
              </a:rPr>
              <a:t>, 150: 264-272.</a:t>
            </a:r>
            <a:r>
              <a:rPr lang="mk-MK" noProof="0" dirty="0">
                <a:effectLst/>
              </a:rPr>
              <a:t> </a:t>
            </a:r>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200" noProof="0" dirty="0">
              <a:latin typeface="Roboto" panose="02000000000000000000" pitchFamily="2"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200" noProof="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845707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Овој слајд дава примери за технолошки бариери за циркуларната економија. Можете да ги прочитате двата извештаи споменати подолу, за да стекнете поголемо разбирање да им објасните на вашите ученици.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000" noProof="0" dirty="0">
                <a:effectLst/>
                <a:latin typeface="Arial" panose="020B0604020202020204" pitchFamily="34" charset="0"/>
                <a:cs typeface="Arial" panose="020B0604020202020204" pitchFamily="34" charset="0"/>
              </a:rPr>
              <a:t> </a:t>
            </a: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err="1">
                <a:latin typeface="Arial" panose="020B0604020202020204" pitchFamily="34" charset="0"/>
                <a:ea typeface="Roboto" panose="02000000000000000000" pitchFamily="2" charset="0"/>
                <a:cs typeface="Arial" panose="020B0604020202020204" pitchFamily="34" charset="0"/>
              </a:rPr>
              <a:t>Breaking</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the</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Barriers</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to</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the</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Circular</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Economy</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Research</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conducted</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by</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Deloitte</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and</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Utrecht</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University</a:t>
            </a:r>
            <a:r>
              <a:rPr lang="mk-MK" sz="1000" noProof="0" dirty="0">
                <a:latin typeface="Arial" panose="020B0604020202020204" pitchFamily="34" charset="0"/>
                <a:ea typeface="Roboto" panose="02000000000000000000" pitchFamily="2"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https://www.google.com/url?sa=t&amp;rct=j&amp;q=&amp;esrc=s&amp;source=web&amp;cd=1&amp;ved=2ahUKEwisqZHmtPDnAhVxsHEKHUoQDkQQFjAAegQIBBAB&amp;url=https%3A%2F%2Fwww.uu.nl%2Fen%2Ffiles%2Fbreaking-the-barriers-to-the-circular-economy-white-paperwebpdf&amp;usg=AOvVaw2M-WxHA-NmggfQvhQiwlyF</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err="1">
                <a:solidFill>
                  <a:schemeClr val="tx1"/>
                </a:solidFill>
                <a:effectLst/>
                <a:latin typeface="Arial" panose="020B0604020202020204" pitchFamily="34" charset="0"/>
                <a:ea typeface="+mn-ea"/>
                <a:cs typeface="Arial" panose="020B0604020202020204" pitchFamily="34" charset="0"/>
              </a:rPr>
              <a:t>Kirchherr</a:t>
            </a:r>
            <a:r>
              <a:rPr lang="mk-MK" sz="1000" kern="1200" noProof="0" dirty="0">
                <a:solidFill>
                  <a:schemeClr val="tx1"/>
                </a:solidFill>
                <a:effectLst/>
                <a:latin typeface="Arial" panose="020B0604020202020204" pitchFamily="34" charset="0"/>
                <a:ea typeface="+mn-ea"/>
                <a:cs typeface="Arial" panose="020B0604020202020204" pitchFamily="34" charset="0"/>
              </a:rPr>
              <a:t>, J.,</a:t>
            </a:r>
            <a:r>
              <a:rPr lang="mk-MK" sz="1000" kern="1200" noProof="0" dirty="0" err="1">
                <a:solidFill>
                  <a:schemeClr val="tx1"/>
                </a:solidFill>
                <a:effectLst/>
                <a:latin typeface="Arial" panose="020B0604020202020204" pitchFamily="34" charset="0"/>
                <a:ea typeface="+mn-ea"/>
                <a:cs typeface="Arial" panose="020B0604020202020204" pitchFamily="34" charset="0"/>
              </a:rPr>
              <a:t>Piscicelli</a:t>
            </a:r>
            <a:r>
              <a:rPr lang="mk-MK" sz="1000" kern="1200" noProof="0" dirty="0">
                <a:solidFill>
                  <a:schemeClr val="tx1"/>
                </a:solidFill>
                <a:effectLst/>
                <a:latin typeface="Arial" panose="020B0604020202020204" pitchFamily="34" charset="0"/>
                <a:ea typeface="+mn-ea"/>
                <a:cs typeface="Arial" panose="020B0604020202020204" pitchFamily="34" charset="0"/>
              </a:rPr>
              <a:t>, L., </a:t>
            </a:r>
            <a:r>
              <a:rPr lang="mk-MK" sz="1000" kern="1200" noProof="0" dirty="0" err="1">
                <a:solidFill>
                  <a:schemeClr val="tx1"/>
                </a:solidFill>
                <a:effectLst/>
                <a:latin typeface="Arial" panose="020B0604020202020204" pitchFamily="34" charset="0"/>
                <a:ea typeface="+mn-ea"/>
                <a:cs typeface="Arial" panose="020B0604020202020204" pitchFamily="34" charset="0"/>
              </a:rPr>
              <a:t>Bour</a:t>
            </a:r>
            <a:r>
              <a:rPr lang="mk-MK" sz="1000" kern="1200" noProof="0" dirty="0">
                <a:solidFill>
                  <a:schemeClr val="tx1"/>
                </a:solidFill>
                <a:effectLst/>
                <a:latin typeface="Arial" panose="020B0604020202020204" pitchFamily="34" charset="0"/>
                <a:ea typeface="+mn-ea"/>
                <a:cs typeface="Arial" panose="020B0604020202020204" pitchFamily="34" charset="0"/>
              </a:rPr>
              <a:t>, R.,</a:t>
            </a:r>
            <a:r>
              <a:rPr lang="mk-MK" sz="1000" kern="1200" noProof="0" dirty="0" err="1">
                <a:solidFill>
                  <a:schemeClr val="tx1"/>
                </a:solidFill>
                <a:effectLst/>
                <a:latin typeface="Arial" panose="020B0604020202020204" pitchFamily="34" charset="0"/>
                <a:ea typeface="+mn-ea"/>
                <a:cs typeface="Arial" panose="020B0604020202020204" pitchFamily="34" charset="0"/>
              </a:rPr>
              <a:t>Kostense-Smit</a:t>
            </a:r>
            <a:r>
              <a:rPr lang="mk-MK" sz="1000" kern="1200" noProof="0" dirty="0">
                <a:solidFill>
                  <a:schemeClr val="tx1"/>
                </a:solidFill>
                <a:effectLst/>
                <a:latin typeface="Arial" panose="020B0604020202020204" pitchFamily="34" charset="0"/>
                <a:ea typeface="+mn-ea"/>
                <a:cs typeface="Arial" panose="020B0604020202020204" pitchFamily="34" charset="0"/>
              </a:rPr>
              <a:t>, E., </a:t>
            </a:r>
            <a:r>
              <a:rPr lang="mk-MK" sz="1000" kern="1200" noProof="0" dirty="0" err="1">
                <a:solidFill>
                  <a:schemeClr val="tx1"/>
                </a:solidFill>
                <a:effectLst/>
                <a:latin typeface="Arial" panose="020B0604020202020204" pitchFamily="34" charset="0"/>
                <a:ea typeface="+mn-ea"/>
                <a:cs typeface="Arial" panose="020B0604020202020204" pitchFamily="34" charset="0"/>
              </a:rPr>
              <a:t>Muller</a:t>
            </a:r>
            <a:r>
              <a:rPr lang="mk-MK" sz="1000" kern="1200" noProof="0" dirty="0">
                <a:solidFill>
                  <a:schemeClr val="tx1"/>
                </a:solidFill>
                <a:effectLst/>
                <a:latin typeface="Arial" panose="020B0604020202020204" pitchFamily="34" charset="0"/>
                <a:ea typeface="+mn-ea"/>
                <a:cs typeface="Arial" panose="020B0604020202020204" pitchFamily="34" charset="0"/>
              </a:rPr>
              <a:t>, J., </a:t>
            </a:r>
            <a:r>
              <a:rPr lang="mk-MK" sz="1000" kern="1200" noProof="0" dirty="0" err="1">
                <a:solidFill>
                  <a:schemeClr val="tx1"/>
                </a:solidFill>
                <a:effectLst/>
                <a:latin typeface="Arial" panose="020B0604020202020204" pitchFamily="34" charset="0"/>
                <a:ea typeface="+mn-ea"/>
                <a:cs typeface="Arial" panose="020B0604020202020204" pitchFamily="34" charset="0"/>
              </a:rPr>
              <a:t>Huibrechtse-Truijens</a:t>
            </a:r>
            <a:r>
              <a:rPr lang="mk-MK" sz="1000" kern="1200" noProof="0" dirty="0">
                <a:solidFill>
                  <a:schemeClr val="tx1"/>
                </a:solidFill>
                <a:effectLst/>
                <a:latin typeface="Arial" panose="020B0604020202020204" pitchFamily="34" charset="0"/>
                <a:ea typeface="+mn-ea"/>
                <a:cs typeface="Arial" panose="020B0604020202020204" pitchFamily="34" charset="0"/>
              </a:rPr>
              <a:t>, A., </a:t>
            </a:r>
            <a:r>
              <a:rPr lang="mk-MK" sz="1000" kern="1200" noProof="0" dirty="0" err="1">
                <a:solidFill>
                  <a:schemeClr val="tx1"/>
                </a:solidFill>
                <a:effectLst/>
                <a:latin typeface="Arial" panose="020B0604020202020204" pitchFamily="34" charset="0"/>
                <a:ea typeface="+mn-ea"/>
                <a:cs typeface="Arial" panose="020B0604020202020204" pitchFamily="34" charset="0"/>
              </a:rPr>
              <a:t>Hekkert</a:t>
            </a:r>
            <a:r>
              <a:rPr lang="mk-MK" sz="1000" kern="1200" noProof="0" dirty="0">
                <a:solidFill>
                  <a:schemeClr val="tx1"/>
                </a:solidFill>
                <a:effectLst/>
                <a:latin typeface="Arial" panose="020B0604020202020204" pitchFamily="34" charset="0"/>
                <a:ea typeface="+mn-ea"/>
                <a:cs typeface="Arial" panose="020B0604020202020204" pitchFamily="34" charset="0"/>
              </a:rPr>
              <a:t>, M.P. (2018): </a:t>
            </a:r>
            <a:r>
              <a:rPr lang="mk-MK" sz="1000" kern="1200" noProof="0" dirty="0" err="1">
                <a:solidFill>
                  <a:schemeClr val="tx1"/>
                </a:solidFill>
                <a:effectLst/>
                <a:latin typeface="Arial" panose="020B0604020202020204" pitchFamily="34" charset="0"/>
                <a:ea typeface="+mn-ea"/>
                <a:cs typeface="Arial" panose="020B0604020202020204" pitchFamily="34" charset="0"/>
              </a:rPr>
              <a:t>Barriers</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to</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the</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Circular</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Economy</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Evidence</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From</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the</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European</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Union</a:t>
            </a:r>
            <a:r>
              <a:rPr lang="mk-MK" sz="1000" kern="1200" noProof="0" dirty="0">
                <a:solidFill>
                  <a:schemeClr val="tx1"/>
                </a:solidFill>
                <a:effectLst/>
                <a:latin typeface="Arial" panose="020B0604020202020204" pitchFamily="34" charset="0"/>
                <a:ea typeface="+mn-ea"/>
                <a:cs typeface="Arial" panose="020B0604020202020204" pitchFamily="34" charset="0"/>
              </a:rPr>
              <a:t> (EU). </a:t>
            </a:r>
            <a:r>
              <a:rPr lang="mk-MK" sz="1000" i="1" kern="1200" noProof="0" dirty="0" err="1">
                <a:solidFill>
                  <a:schemeClr val="tx1"/>
                </a:solidFill>
                <a:effectLst/>
                <a:latin typeface="Arial" panose="020B0604020202020204" pitchFamily="34" charset="0"/>
                <a:ea typeface="+mn-ea"/>
                <a:cs typeface="Arial" panose="020B0604020202020204" pitchFamily="34" charset="0"/>
              </a:rPr>
              <a:t>Ecological</a:t>
            </a:r>
            <a:r>
              <a:rPr lang="mk-MK" sz="1000" i="1" kern="1200" noProof="0" dirty="0">
                <a:solidFill>
                  <a:schemeClr val="tx1"/>
                </a:solidFill>
                <a:effectLst/>
                <a:latin typeface="Arial" panose="020B0604020202020204" pitchFamily="34" charset="0"/>
                <a:ea typeface="+mn-ea"/>
                <a:cs typeface="Arial" panose="020B0604020202020204" pitchFamily="34" charset="0"/>
              </a:rPr>
              <a:t> </a:t>
            </a:r>
            <a:r>
              <a:rPr lang="mk-MK" sz="1000" i="1" kern="1200" noProof="0" dirty="0" err="1">
                <a:solidFill>
                  <a:schemeClr val="tx1"/>
                </a:solidFill>
                <a:effectLst/>
                <a:latin typeface="Arial" panose="020B0604020202020204" pitchFamily="34" charset="0"/>
                <a:ea typeface="+mn-ea"/>
                <a:cs typeface="Arial" panose="020B0604020202020204" pitchFamily="34" charset="0"/>
              </a:rPr>
              <a:t>Economics</a:t>
            </a:r>
            <a:r>
              <a:rPr lang="mk-MK" sz="1000" kern="1200" noProof="0" dirty="0">
                <a:solidFill>
                  <a:schemeClr val="tx1"/>
                </a:solidFill>
                <a:effectLst/>
                <a:latin typeface="Arial" panose="020B0604020202020204" pitchFamily="34" charset="0"/>
                <a:ea typeface="+mn-ea"/>
                <a:cs typeface="Arial" panose="020B0604020202020204" pitchFamily="34" charset="0"/>
              </a:rPr>
              <a:t>, 150: 264-272.</a:t>
            </a:r>
            <a:r>
              <a:rPr lang="mk-MK" noProof="0" dirty="0">
                <a:effectLst/>
              </a:rPr>
              <a:t> </a:t>
            </a:r>
            <a:endParaRPr lang="mk-MK" sz="10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a:t>
            </a:r>
            <a:r>
              <a:rPr lang="mk-MK" noProof="0" dirty="0">
                <a:effectLst/>
              </a:rPr>
              <a:t> </a:t>
            </a:r>
            <a:endParaRPr lang="mk-MK" sz="10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636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Овој слајд дава примери за пазарни бариери за циркуларна економија. Можете да ги прочитате двата извештаи споменати подолу, за да стекнете поголемо разбирање да им објасните на вашите ученици.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000" noProof="0" dirty="0">
                <a:effectLst/>
                <a:latin typeface="Arial" panose="020B0604020202020204" pitchFamily="34" charset="0"/>
                <a:cs typeface="Arial" panose="020B0604020202020204" pitchFamily="34" charset="0"/>
              </a:rPr>
              <a:t> </a:t>
            </a: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Breaking the Barriers to the Circular Economy Research conducted by Deloitte and Utrecht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www.google.com/url?sa=t&amp;rct=j&amp;q=&amp;esrc=s&amp;source=web&amp;cd=1&amp;ved=2ahUKEwisqZHmtPDnAhVxsHEKHUoQDkQQFjAAegQIBBAB&amp;url=https%3A%2F%2Fwww.uu.nl%2Fen%2Ffiles%2Fbreaking-the-barriers-to-the-circular-economy-white-paperwebpdf&amp;usg=AOvVaw2M-WxHA-NmggfQvhQiwly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a:t>
            </a:r>
            <a:r>
              <a:rPr lang="en-SG" sz="1000" kern="1200" dirty="0">
                <a:solidFill>
                  <a:schemeClr val="tx1"/>
                </a:solidFill>
                <a:effectLst/>
                <a:latin typeface="Arial" panose="020B0604020202020204" pitchFamily="34" charset="0"/>
                <a:ea typeface="+mn-ea"/>
                <a:cs typeface="Arial" panose="020B0604020202020204" pitchFamily="34" charset="0"/>
              </a:rPr>
              <a:t>-Smit,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SG"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773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Овој слајд дава примери за регулаторни бариери за циркуларна економија. Можете да ги прочитате двата извештаи споменати подолу, за да стекнете поголемо разбирање да им објасните на вашите ученици.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000" noProof="0" dirty="0">
                <a:effectLst/>
                <a:latin typeface="Arial" panose="020B0604020202020204" pitchFamily="34" charset="0"/>
                <a:cs typeface="Arial" panose="020B0604020202020204" pitchFamily="34" charset="0"/>
              </a:rPr>
              <a:t> </a:t>
            </a: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Breaking the Barriers to the Circular Economy Research conducted by Deloitte and Utrecht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www.google.com/url?sa=t&amp;rct=j&amp;q=&amp;esrc=s&amp;source=web&amp;cd=1&amp;ved=2ahUKEwisqZHmtPDnAhVxsHEKHUoQDkQQFjAAegQIBBAB&amp;url=https%3A%2F%2Fwww.uu.nl%2Fen%2Ffiles%2Fbreaking-the-barriers-to-the-circular-economy-white-paperwebpdf&amp;usg=AOvVaw2M-WxHA-NmggfQvhQiwly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a:t>
            </a:r>
            <a:r>
              <a:rPr lang="en-SG" sz="1000" kern="1200" dirty="0">
                <a:solidFill>
                  <a:schemeClr val="tx1"/>
                </a:solidFill>
                <a:effectLst/>
                <a:latin typeface="Arial" panose="020B0604020202020204" pitchFamily="34" charset="0"/>
                <a:ea typeface="+mn-ea"/>
                <a:cs typeface="Arial" panose="020B0604020202020204" pitchFamily="34" charset="0"/>
              </a:rPr>
              <a:t>-Smit,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204029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Можете да направите кратко повторување на најважните</a:t>
            </a:r>
            <a:r>
              <a:rPr lang="mk-MK" sz="1000" baseline="0" noProof="0" dirty="0">
                <a:latin typeface="Arial" panose="020B0604020202020204" pitchFamily="34" charset="0"/>
                <a:ea typeface="Roboto" panose="02000000000000000000" pitchFamily="2" charset="0"/>
                <a:cs typeface="Arial" panose="020B0604020202020204" pitchFamily="34" charset="0"/>
              </a:rPr>
              <a:t> работи</a:t>
            </a:r>
            <a:r>
              <a:rPr lang="mk-MK" sz="1000" noProof="0" dirty="0">
                <a:latin typeface="Arial" panose="020B0604020202020204" pitchFamily="34" charset="0"/>
                <a:ea typeface="Roboto" panose="02000000000000000000" pitchFamily="2" charset="0"/>
                <a:cs typeface="Arial" panose="020B0604020202020204" pitchFamily="34" charset="0"/>
              </a:rPr>
              <a:t> што ги опфативте за да ја заокружите презентацијата.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Сликата е преземена од: https://community.materialtrader.com/cms/wp-content/uploads/2019/02/linear-vs-recycling-vs-circular-economy-doodle.jpg</a:t>
            </a:r>
          </a:p>
        </p:txBody>
      </p:sp>
    </p:spTree>
    <p:extLst>
      <p:ext uri="{BB962C8B-B14F-4D97-AF65-F5344CB8AC3E}">
        <p14:creationId xmlns:p14="http://schemas.microsoft.com/office/powerpoint/2010/main" val="3936474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Овој слајд го ​​поставува првото прашање на квизот. Наместо да наведете неколку статистички податоци, можете да ги натерате студентите да размислуваат малку. На овој начин, тие подобро ќе ја запомнат бројката отколку ако само ја наведете статистиката. Оттука, квизот служи за да се потенцираат статистиките за четири многу чести видови отпад (отпад од мода и текстил, електроника, храна и пластика) во нашиот секојдневен живот, пред да зборувате за линеарната економија. Точен одговор е в. Товар од еден камион за смет со отпад од текстил на секоја секунда.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Можеби можете да го искористите </a:t>
            </a:r>
            <a:r>
              <a:rPr lang="mk-MK" sz="1000" kern="1200" noProof="0" dirty="0" err="1">
                <a:solidFill>
                  <a:schemeClr val="tx1"/>
                </a:solidFill>
                <a:effectLst/>
                <a:latin typeface="Arial" panose="020B0604020202020204" pitchFamily="34" charset="0"/>
                <a:ea typeface="+mn-ea"/>
                <a:cs typeface="Arial" panose="020B0604020202020204" pitchFamily="34" charset="0"/>
              </a:rPr>
              <a:t>mentimeter</a:t>
            </a:r>
            <a:r>
              <a:rPr lang="mk-MK" sz="1000" kern="1200" noProof="0" dirty="0">
                <a:solidFill>
                  <a:schemeClr val="tx1"/>
                </a:solidFill>
                <a:effectLst/>
                <a:latin typeface="Arial" panose="020B0604020202020204" pitchFamily="34" charset="0"/>
                <a:ea typeface="+mn-ea"/>
                <a:cs typeface="Arial" panose="020B0604020202020204" pitchFamily="34" charset="0"/>
              </a:rPr>
              <a:t> за да го направите квизот на час да биде позабавен, интерактивен и поинтересен Ако ова не </a:t>
            </a:r>
            <a:r>
              <a:rPr lang="mk-MK" sz="1000" kern="1200" noProof="0">
                <a:solidFill>
                  <a:schemeClr val="tx1"/>
                </a:solidFill>
                <a:effectLst/>
                <a:latin typeface="Arial" panose="020B0604020202020204" pitchFamily="34" charset="0"/>
                <a:ea typeface="+mn-ea"/>
                <a:cs typeface="Arial" panose="020B0604020202020204" pitchFamily="34" charset="0"/>
              </a:rPr>
              <a:t>е изводливоија, </a:t>
            </a:r>
            <a:r>
              <a:rPr lang="mk-MK" sz="1000" kern="1200" noProof="0" dirty="0">
                <a:solidFill>
                  <a:schemeClr val="tx1"/>
                </a:solidFill>
                <a:effectLst/>
                <a:latin typeface="Arial" panose="020B0604020202020204" pitchFamily="34" charset="0"/>
                <a:ea typeface="+mn-ea"/>
                <a:cs typeface="Arial" panose="020B0604020202020204" pitchFamily="34" charset="0"/>
              </a:rPr>
              <a:t>можете да се обидете да им го привлечете вниманието на учениците барајќи да дигнат рака за секоја опција а, б или в, наместо да чекате само еден ученик да го каже одговорот.</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000" noProof="0" dirty="0">
                <a:effectLst/>
                <a:latin typeface="Arial" panose="020B0604020202020204" pitchFamily="34" charset="0"/>
                <a:cs typeface="Arial" panose="020B0604020202020204" pitchFamily="34" charset="0"/>
              </a:rPr>
              <a:t> </a:t>
            </a: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Овој квиз се заснова на информациите од извештајот наречен „</a:t>
            </a:r>
            <a:r>
              <a:rPr lang="mk-MK" sz="1000" noProof="0" dirty="0">
                <a:latin typeface="Arial" panose="020B0604020202020204" pitchFamily="34" charset="0"/>
                <a:ea typeface="Roboto" panose="02000000000000000000" pitchFamily="2" charset="0"/>
                <a:cs typeface="Arial" panose="020B0604020202020204" pitchFamily="34" charset="0"/>
              </a:rPr>
              <a:t>A </a:t>
            </a:r>
            <a:r>
              <a:rPr lang="mk-MK" sz="1000" noProof="0" dirty="0" err="1">
                <a:latin typeface="Arial" panose="020B0604020202020204" pitchFamily="34" charset="0"/>
                <a:ea typeface="Roboto" panose="02000000000000000000" pitchFamily="2" charset="0"/>
                <a:cs typeface="Arial" panose="020B0604020202020204" pitchFamily="34" charset="0"/>
              </a:rPr>
              <a:t>new</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textile</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economy</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Redesigning</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fashion’s</a:t>
            </a:r>
            <a:r>
              <a:rPr lang="mk-MK" sz="1000" noProof="0" dirty="0">
                <a:latin typeface="Arial" panose="020B0604020202020204" pitchFamily="34" charset="0"/>
                <a:ea typeface="Roboto" panose="02000000000000000000" pitchFamily="2" charset="0"/>
                <a:cs typeface="Arial" panose="020B0604020202020204" pitchFamily="34" charset="0"/>
              </a:rPr>
              <a:t> </a:t>
            </a:r>
            <a:r>
              <a:rPr lang="mk-MK" sz="1000" noProof="0" dirty="0" err="1">
                <a:latin typeface="Arial" panose="020B0604020202020204" pitchFamily="34" charset="0"/>
                <a:ea typeface="Roboto" panose="02000000000000000000" pitchFamily="2" charset="0"/>
                <a:cs typeface="Arial" panose="020B0604020202020204" pitchFamily="34" charset="0"/>
              </a:rPr>
              <a:t>future</a:t>
            </a:r>
            <a:r>
              <a:rPr lang="mk-MK" sz="1000" kern="1200" noProof="0">
                <a:solidFill>
                  <a:schemeClr val="tx1"/>
                </a:solidFill>
                <a:effectLst/>
                <a:latin typeface="Arial" panose="020B0604020202020204" pitchFamily="34" charset="0"/>
                <a:ea typeface="+mn-ea"/>
                <a:cs typeface="Arial" panose="020B0604020202020204" pitchFamily="34" charset="0"/>
              </a:rPr>
              <a:t>“ од </a:t>
            </a:r>
            <a:r>
              <a:rPr lang="mk-MK" sz="1000" kern="1200" noProof="0" dirty="0">
                <a:solidFill>
                  <a:schemeClr val="tx1"/>
                </a:solidFill>
                <a:effectLst/>
                <a:latin typeface="Arial" panose="020B0604020202020204" pitchFamily="34" charset="0"/>
                <a:ea typeface="+mn-ea"/>
                <a:cs typeface="Arial" panose="020B0604020202020204" pitchFamily="34" charset="0"/>
              </a:rPr>
              <a:t>фондацијата Елен </a:t>
            </a:r>
            <a:r>
              <a:rPr lang="mk-MK" sz="1000" kern="1200" noProof="0" dirty="0" err="1">
                <a:solidFill>
                  <a:schemeClr val="tx1"/>
                </a:solidFill>
                <a:effectLst/>
                <a:latin typeface="Arial" panose="020B0604020202020204" pitchFamily="34" charset="0"/>
                <a:ea typeface="+mn-ea"/>
                <a:cs typeface="Arial" panose="020B0604020202020204" pitchFamily="34" charset="0"/>
              </a:rPr>
              <a:t>Мекартур</a:t>
            </a:r>
            <a:r>
              <a:rPr lang="mk-MK" sz="1000" kern="1200" noProof="0" dirty="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Извештајот може да се најде на https://www.ellenmacarthurfoundation.org/publications/a-new-textiles-economy-redesigning-fashions-future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kern="1200" noProof="0" dirty="0">
                <a:solidFill>
                  <a:schemeClr val="tx1"/>
                </a:solidFill>
                <a:effectLst/>
                <a:latin typeface="Arial" panose="020B0604020202020204" pitchFamily="34" charset="0"/>
                <a:ea typeface="+mn-ea"/>
                <a:cs typeface="Arial" panose="020B0604020202020204" pitchFamily="34" charset="0"/>
              </a:rPr>
              <a:t>Точен одговор е в. Товар од еден камион за смет со отпад од текстил на секоја секунда.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Линк до сликата: https://ichef.bbci.co.uk/news/976/cpsprodpb/49F7/production/_102753981_hm_soex0372.jpg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200" noProof="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06876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r>
              <a:rPr lang="ru-RU" sz="1200" b="1" kern="1200" dirty="0">
                <a:solidFill>
                  <a:schemeClr val="tx1"/>
                </a:solidFill>
                <a:effectLst/>
                <a:latin typeface="+mn-lt"/>
                <a:ea typeface="+mn-ea"/>
                <a:cs typeface="+mn-cs"/>
              </a:rPr>
              <a:t>Белешки за наставникот</a:t>
            </a:r>
            <a:r>
              <a:rPr lang="en-GB" sz="1200" kern="1200" dirty="0">
                <a:solidFill>
                  <a:schemeClr val="tx1"/>
                </a:solidFill>
                <a:effectLst/>
                <a:latin typeface="+mn-lt"/>
                <a:ea typeface="+mn-ea"/>
                <a:cs typeface="+mn-cs"/>
              </a:rPr>
              <a:t>: </a:t>
            </a:r>
            <a:r>
              <a:rPr lang="ru-RU" sz="1200" kern="1200" baseline="0" dirty="0">
                <a:solidFill>
                  <a:schemeClr val="tx1"/>
                </a:solidFill>
                <a:effectLst/>
                <a:latin typeface="+mn-lt"/>
                <a:ea typeface="+mn-ea"/>
                <a:cs typeface="+mn-cs"/>
              </a:rPr>
              <a:t>Името на наставникот треба да стои во долниот лев дел на слајдот</a:t>
            </a:r>
            <a:r>
              <a:rPr lang="ru-RU" sz="1200" kern="1200" dirty="0">
                <a:solidFill>
                  <a:schemeClr val="tx1"/>
                </a:solidFill>
                <a:effectLst/>
                <a:latin typeface="+mn-lt"/>
                <a:ea typeface="+mn-ea"/>
                <a:cs typeface="+mn-cs"/>
              </a:rPr>
              <a:t>. Ова е последниот слајд во презентацијата. Дајте им време на студентите / учесниците да постават прашања.</a:t>
            </a: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30</a:t>
            </a:fld>
            <a:endParaRPr lang="de-DE"/>
          </a:p>
        </p:txBody>
      </p:sp>
    </p:spTree>
    <p:extLst>
      <p:ext uri="{BB962C8B-B14F-4D97-AF65-F5344CB8AC3E}">
        <p14:creationId xmlns:p14="http://schemas.microsoft.com/office/powerpoint/2010/main" val="889071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mk-MK" sz="1200" b="1" i="0" u="none" strike="noStrike" kern="1200" dirty="0">
                <a:solidFill>
                  <a:schemeClr val="tx1"/>
                </a:solidFill>
                <a:effectLst/>
              </a:rPr>
              <a:t>BE-Rural има пет иновациски региони</a:t>
            </a:r>
          </a:p>
          <a:p>
            <a:pPr fontAlgn="base"/>
            <a:r>
              <a:rPr lang="mk-MK" sz="1200" b="0" i="0" u="none" strike="noStrike" kern="1200" dirty="0">
                <a:solidFill>
                  <a:schemeClr val="tx1"/>
                </a:solidFill>
                <a:effectLst/>
              </a:rPr>
              <a:t>BE-Rural ќе создаде пет регионални </a:t>
            </a:r>
            <a:r>
              <a:rPr lang="mk-MK" sz="1200" b="1" i="0" u="none" strike="noStrike" kern="1200" dirty="0">
                <a:solidFill>
                  <a:schemeClr val="tx1"/>
                </a:solidFill>
                <a:effectLst/>
              </a:rPr>
              <a:t>Платформи за отворени иновации (</a:t>
            </a:r>
            <a:r>
              <a:rPr lang="mk-MK" sz="1200" b="1" kern="1200" dirty="0">
                <a:solidFill>
                  <a:schemeClr val="tx1"/>
                </a:solidFill>
                <a:effectLst/>
              </a:rPr>
              <a:t>ПОИ</a:t>
            </a:r>
            <a:r>
              <a:rPr lang="mk-MK" sz="1200" b="1" i="0" u="none" strike="noStrike" kern="1200" dirty="0">
                <a:solidFill>
                  <a:schemeClr val="tx1"/>
                </a:solidFill>
                <a:effectLst/>
              </a:rPr>
              <a:t>) </a:t>
            </a:r>
            <a:r>
              <a:rPr lang="mk-MK" sz="1200" b="0" i="0" u="none" strike="noStrike" kern="1200" dirty="0">
                <a:solidFill>
                  <a:schemeClr val="tx1"/>
                </a:solidFill>
                <a:effectLst/>
              </a:rPr>
              <a:t>за партиципативен развој на </a:t>
            </a:r>
            <a:r>
              <a:rPr lang="mk-MK" sz="1200" kern="1200" dirty="0">
                <a:solidFill>
                  <a:schemeClr val="tx1"/>
                </a:solidFill>
                <a:effectLst/>
              </a:rPr>
              <a:t>биоекономски </a:t>
            </a:r>
            <a:r>
              <a:rPr lang="mk-MK" sz="1200" b="0" i="0" u="none" strike="noStrike" kern="1200" dirty="0">
                <a:solidFill>
                  <a:schemeClr val="tx1"/>
                </a:solidFill>
                <a:effectLst/>
              </a:rPr>
              <a:t>стратегии и патокази. </a:t>
            </a:r>
            <a:r>
              <a:rPr lang="mk-MK" sz="1200" kern="1200" dirty="0">
                <a:solidFill>
                  <a:schemeClr val="tx1"/>
                </a:solidFill>
                <a:effectLst/>
              </a:rPr>
              <a:t>ПОИ</a:t>
            </a:r>
            <a:r>
              <a:rPr lang="mk-MK" sz="1200" b="0" i="0" u="none" strike="noStrike" kern="1200" dirty="0">
                <a:solidFill>
                  <a:schemeClr val="tx1"/>
                </a:solidFill>
                <a:effectLst/>
              </a:rPr>
              <a:t> на BE-Rural ќе бидат воспоставени во пет региони во ЕУ со различни потенцијали за биомаса и ќе бидат засновани на регионалните работни групи на чинители (РГЧ). Во рамките на ОИП, главната задача на РГЧ ќе биде да формулираат конкретни стратегии или документи со насоки преку соработка со различни актери и отворање на платформата за широк спектар на чинители во регионот, вклучително и граѓански организации и граѓани.</a:t>
            </a:r>
          </a:p>
          <a:p>
            <a:pPr fontAlgn="base"/>
            <a:endParaRPr lang="mk-MK" sz="1200" b="0" i="0" u="none" strike="noStrike" kern="1200" dirty="0">
              <a:solidFill>
                <a:schemeClr val="tx1"/>
              </a:solidFill>
              <a:effectLst/>
            </a:endParaRPr>
          </a:p>
          <a:p>
            <a:pPr fontAlgn="base"/>
            <a:r>
              <a:rPr lang="mk-MK" sz="1200" b="1" i="0" u="none" strike="noStrike" kern="1200" dirty="0">
                <a:solidFill>
                  <a:schemeClr val="tx1"/>
                </a:solidFill>
                <a:effectLst/>
              </a:rPr>
              <a:t>Стара </a:t>
            </a:r>
            <a:r>
              <a:rPr lang="mk-MK" sz="1200" b="1" i="0" u="none" strike="noStrike" kern="1200" dirty="0" err="1">
                <a:solidFill>
                  <a:schemeClr val="tx1"/>
                </a:solidFill>
                <a:effectLst/>
              </a:rPr>
              <a:t>Загора</a:t>
            </a:r>
            <a:r>
              <a:rPr lang="mk-MK" sz="1200" b="1" i="0" u="none" strike="noStrike" kern="1200" dirty="0">
                <a:solidFill>
                  <a:schemeClr val="tx1"/>
                </a:solidFill>
                <a:effectLst/>
              </a:rPr>
              <a:t>, Бугарија:</a:t>
            </a:r>
            <a:r>
              <a:rPr lang="mk-MK" sz="1200" b="0" i="0" u="none" strike="noStrike" kern="1200" dirty="0">
                <a:solidFill>
                  <a:schemeClr val="tx1"/>
                </a:solidFill>
                <a:effectLst/>
              </a:rPr>
              <a:t> Овој иновациски регион ќе се фокусира на барање нови технологии за примена на есенцијални масла и билки во козметичката и фармацевтската индустрија. Малото производство во оваа област ќе биде комбинирано со активности поврзани со туризмот за проширување на постојниот бизнис статус </a:t>
            </a:r>
            <a:r>
              <a:rPr lang="mk-MK" sz="1200" b="0" i="0" u="none" strike="noStrike" kern="1200" dirty="0" err="1">
                <a:solidFill>
                  <a:schemeClr val="tx1"/>
                </a:solidFill>
                <a:effectLst/>
              </a:rPr>
              <a:t>кво</a:t>
            </a:r>
            <a:r>
              <a:rPr lang="mk-MK" sz="1200" b="0" i="0" u="none" strike="noStrike" kern="1200" dirty="0">
                <a:solidFill>
                  <a:schemeClr val="tx1"/>
                </a:solidFill>
                <a:effectLst/>
              </a:rPr>
              <a:t> и на потенцијалот. Понатаму, регионот ќе воспостави поблиски односи и вмрежување на компаниите. Регионален партнер: </a:t>
            </a:r>
            <a:r>
              <a:rPr lang="en-US" dirty="0"/>
              <a:t>Bulgarian Industrial Association (BIA)</a:t>
            </a:r>
          </a:p>
          <a:p>
            <a:pPr fontAlgn="base"/>
            <a:r>
              <a:rPr lang="mk-MK" sz="1200" b="1" i="0" u="none" strike="noStrike" kern="1200" dirty="0" err="1">
                <a:solidFill>
                  <a:schemeClr val="tx1"/>
                </a:solidFill>
                <a:effectLst/>
              </a:rPr>
              <a:t>Виѕеме</a:t>
            </a:r>
            <a:r>
              <a:rPr lang="mk-MK" sz="1200" b="1" i="0" u="none" strike="noStrike" kern="1200" dirty="0">
                <a:solidFill>
                  <a:schemeClr val="tx1"/>
                </a:solidFill>
                <a:effectLst/>
              </a:rPr>
              <a:t> и </a:t>
            </a:r>
            <a:r>
              <a:rPr lang="mk-MK" sz="1200" b="1" i="0" u="none" strike="noStrike" kern="1200" dirty="0" err="1">
                <a:solidFill>
                  <a:schemeClr val="tx1"/>
                </a:solidFill>
                <a:effectLst/>
              </a:rPr>
              <a:t>Курземе</a:t>
            </a:r>
            <a:r>
              <a:rPr lang="mk-MK" sz="1200" b="1" i="0" u="none" strike="noStrike" kern="1200" dirty="0">
                <a:solidFill>
                  <a:schemeClr val="tx1"/>
                </a:solidFill>
                <a:effectLst/>
              </a:rPr>
              <a:t>, Латвија: </a:t>
            </a:r>
            <a:r>
              <a:rPr lang="mk-MK" sz="1200" b="0" i="0" u="none" strike="noStrike" kern="1200" dirty="0">
                <a:solidFill>
                  <a:schemeClr val="tx1"/>
                </a:solidFill>
                <a:effectLst/>
              </a:rPr>
              <a:t>Овој регион ќе се фокусира на потенцијалот на нуспроизводи од управувањето со шумите </a:t>
            </a:r>
            <a:r>
              <a:rPr lang="mk-MK" sz="1200" kern="1200" dirty="0">
                <a:solidFill>
                  <a:schemeClr val="tx1"/>
                </a:solidFill>
                <a:effectLst/>
              </a:rPr>
              <a:t>(т.е. од разретчување на младите шуми, насади</a:t>
            </a:r>
            <a:r>
              <a:rPr lang="mk-MK" sz="1200" kern="1200" baseline="0" dirty="0">
                <a:solidFill>
                  <a:schemeClr val="tx1"/>
                </a:solidFill>
                <a:effectLst/>
              </a:rPr>
              <a:t> со </a:t>
            </a:r>
            <a:r>
              <a:rPr lang="mk-MK" sz="1200" kern="1200" dirty="0">
                <a:solidFill>
                  <a:schemeClr val="tx1"/>
                </a:solidFill>
                <a:effectLst/>
              </a:rPr>
              <a:t>кратко ротирачки дрвенести растенија и шумарство </a:t>
            </a:r>
            <a:r>
              <a:rPr lang="mk-MK" sz="1200" b="0" i="0" u="none" strike="noStrike" kern="1200" dirty="0">
                <a:solidFill>
                  <a:schemeClr val="tx1"/>
                </a:solidFill>
                <a:effectLst/>
              </a:rPr>
              <a:t>(SRC/SRF)</a:t>
            </a:r>
            <a:r>
              <a:rPr lang="mk-MK" sz="1200" kern="1200" dirty="0">
                <a:solidFill>
                  <a:schemeClr val="tx1"/>
                </a:solidFill>
                <a:effectLst/>
              </a:rPr>
              <a:t>, отстранување на прекумерно обраснување на напуштени земјоделски земјишта</a:t>
            </a:r>
            <a:r>
              <a:rPr lang="mk-MK" sz="1200" b="0" i="0" u="none" strike="noStrike" kern="1200" dirty="0">
                <a:solidFill>
                  <a:schemeClr val="tx1"/>
                </a:solidFill>
                <a:effectLst/>
              </a:rPr>
              <a:t> и повеќегодишни треви ) како извор на биоенергија или биорафинерија. Регионот ќе ја испита вредноста на агрошумарските системи на повеќегодишни треви и </a:t>
            </a:r>
            <a:r>
              <a:rPr lang="mk-MK" sz="1200" kern="1200" dirty="0">
                <a:solidFill>
                  <a:schemeClr val="tx1"/>
                </a:solidFill>
                <a:effectLst/>
              </a:rPr>
              <a:t>кратко ротирачки дрвенести растенија </a:t>
            </a:r>
            <a:r>
              <a:rPr lang="mk-MK" sz="1200" b="0" i="0" u="none" strike="noStrike" kern="1200" dirty="0">
                <a:solidFill>
                  <a:schemeClr val="tx1"/>
                </a:solidFill>
                <a:effectLst/>
              </a:rPr>
              <a:t>(SRC) </a:t>
            </a:r>
            <a:r>
              <a:rPr lang="mk-MK" sz="1200" kern="1200" dirty="0">
                <a:solidFill>
                  <a:schemeClr val="tx1"/>
                </a:solidFill>
                <a:effectLst/>
              </a:rPr>
              <a:t>или </a:t>
            </a:r>
            <a:r>
              <a:rPr lang="mk-MK" sz="1200" b="0" i="0" u="none" strike="noStrike" kern="1200" dirty="0">
                <a:solidFill>
                  <a:schemeClr val="tx1"/>
                </a:solidFill>
                <a:effectLst/>
              </a:rPr>
              <a:t>SRF дрвјата како пасишта, и производството на сено или семиња од трева. Ќе се истражи потенцијалната паметна употреба на градежното дрво од </a:t>
            </a:r>
            <a:r>
              <a:rPr lang="mk-MK" sz="1200" kern="1200" dirty="0">
                <a:solidFill>
                  <a:schemeClr val="tx1"/>
                </a:solidFill>
                <a:effectLst/>
              </a:rPr>
              <a:t>разретчувањето на младите шуми</a:t>
            </a:r>
            <a:r>
              <a:rPr lang="mk-MK" sz="1200" b="0" i="0" u="none" strike="noStrike" kern="1200" dirty="0">
                <a:solidFill>
                  <a:schemeClr val="tx1"/>
                </a:solidFill>
                <a:effectLst/>
              </a:rPr>
              <a:t>. Регионален партнер: </a:t>
            </a:r>
            <a:r>
              <a:rPr lang="en-US" dirty="0"/>
              <a:t>Latvian State Forest Research Institute (SILAVA)</a:t>
            </a:r>
            <a:endParaRPr lang="mk-MK" sz="1200" b="0" i="0" u="none" strike="noStrike" kern="1200" dirty="0">
              <a:solidFill>
                <a:schemeClr val="tx1"/>
              </a:solidFill>
              <a:effectLst/>
            </a:endParaRPr>
          </a:p>
          <a:p>
            <a:pPr fontAlgn="base"/>
            <a:r>
              <a:rPr lang="mk-MK" sz="1200" b="1" i="0" u="none" strike="noStrike" kern="1200" dirty="0">
                <a:solidFill>
                  <a:schemeClr val="tx1"/>
                </a:solidFill>
                <a:effectLst/>
              </a:rPr>
              <a:t>Струмица, Северна Македонија: </a:t>
            </a:r>
            <a:r>
              <a:rPr lang="mk-MK" sz="1200" b="0" i="0" u="none" strike="noStrike" kern="1200" dirty="0">
                <a:solidFill>
                  <a:schemeClr val="tx1"/>
                </a:solidFill>
                <a:effectLst/>
              </a:rPr>
              <a:t>Регионот ќе се фокусира на искористување на земјоделските остатоци, поточно на </a:t>
            </a:r>
            <a:r>
              <a:rPr lang="mk-MK" sz="1200" b="0" i="0" u="none" strike="noStrike" kern="1200" dirty="0" err="1">
                <a:solidFill>
                  <a:schemeClr val="tx1"/>
                </a:solidFill>
                <a:effectLst/>
              </a:rPr>
              <a:t>нуспроизводство</a:t>
            </a:r>
            <a:r>
              <a:rPr lang="mk-MK" sz="1200" b="0" i="0" u="none" strike="noStrike" kern="1200" dirty="0">
                <a:solidFill>
                  <a:schemeClr val="tx1"/>
                </a:solidFill>
                <a:effectLst/>
              </a:rPr>
              <a:t> на органски материјали од земјоделски активности, како извор на енергија за домашни и индустриски цели. Регионот ќе ги испита технолошките опции за енергетска конверзија на материјалите од биомаса што се создаваат на земјоделски полиња или фарми (остатоци од земјоделство), како и на оние што се создаваат во текот на преработката на земјоделските производи (остатоци од преработка). Регионален партнер: </a:t>
            </a:r>
            <a:r>
              <a:rPr lang="en-US" dirty="0"/>
              <a:t>International Centre for Sustainable Development of Energy, Water and Environment Systems (SDEWES-Skopje)</a:t>
            </a:r>
          </a:p>
          <a:p>
            <a:pPr fontAlgn="base"/>
            <a:r>
              <a:rPr lang="mk-MK" sz="1200" b="1" kern="1200" dirty="0">
                <a:solidFill>
                  <a:schemeClr val="tx1"/>
                </a:solidFill>
                <a:effectLst/>
              </a:rPr>
              <a:t>Заливите </a:t>
            </a:r>
            <a:r>
              <a:rPr lang="mk-MK" sz="1200" b="1" kern="1200" dirty="0" err="1">
                <a:solidFill>
                  <a:schemeClr val="tx1"/>
                </a:solidFill>
                <a:effectLst/>
              </a:rPr>
              <a:t>Штетин</a:t>
            </a:r>
            <a:r>
              <a:rPr lang="mk-MK" sz="1200" b="1" kern="1200" dirty="0">
                <a:solidFill>
                  <a:schemeClr val="tx1"/>
                </a:solidFill>
                <a:effectLst/>
              </a:rPr>
              <a:t> и </a:t>
            </a:r>
            <a:r>
              <a:rPr lang="mk-MK" sz="1200" b="1" kern="1200" dirty="0" err="1">
                <a:solidFill>
                  <a:schemeClr val="tx1"/>
                </a:solidFill>
                <a:effectLst/>
              </a:rPr>
              <a:t>Висла</a:t>
            </a:r>
            <a:r>
              <a:rPr lang="mk-MK" sz="1200" b="1" i="0" u="none" strike="noStrike" kern="1200" dirty="0">
                <a:solidFill>
                  <a:schemeClr val="tx1"/>
                </a:solidFill>
                <a:effectLst/>
              </a:rPr>
              <a:t>, Полска: </a:t>
            </a:r>
            <a:r>
              <a:rPr lang="mk-MK" sz="1200" b="0" i="0" u="none" strike="noStrike" kern="1200" dirty="0">
                <a:solidFill>
                  <a:schemeClr val="tx1"/>
                </a:solidFill>
                <a:effectLst/>
              </a:rPr>
              <a:t>Овој регион ќе се фокусира на рибарство од мал обем, особено на одржливата употреба на тековно недоволно искористени риби и видови риби со ниска вредност во двата залива. Регионот ќе ги испита технолошките опции за мал</a:t>
            </a:r>
            <a:r>
              <a:rPr lang="mk-MK" sz="1200" b="0" i="0" u="none" strike="noStrike" kern="1200" baseline="0" dirty="0">
                <a:solidFill>
                  <a:schemeClr val="tx1"/>
                </a:solidFill>
                <a:effectLst/>
              </a:rPr>
              <a:t> обем </a:t>
            </a:r>
            <a:r>
              <a:rPr lang="mk-MK" sz="1200" b="0" i="0" u="none" strike="noStrike" kern="1200" dirty="0">
                <a:solidFill>
                  <a:schemeClr val="tx1"/>
                </a:solidFill>
                <a:effectLst/>
              </a:rPr>
              <a:t>што можат да се применат за да се користат риби со ниска вредност како производи за исхрана на луѓето. Регионален партнер: </a:t>
            </a:r>
            <a:r>
              <a:rPr lang="en-US" dirty="0"/>
              <a:t>National Marine Fisheries Research Institute (NMFRI)</a:t>
            </a:r>
          </a:p>
          <a:p>
            <a:pPr fontAlgn="base"/>
            <a:r>
              <a:rPr lang="mk-MK" sz="1200" b="1" i="0" u="none" strike="noStrike" kern="1200" dirty="0" err="1">
                <a:solidFill>
                  <a:schemeClr val="tx1"/>
                </a:solidFill>
                <a:effectLst/>
              </a:rPr>
              <a:t>Ковасна</a:t>
            </a:r>
            <a:r>
              <a:rPr lang="mk-MK" sz="1200" b="1" i="0" u="none" strike="noStrike" kern="1200" dirty="0">
                <a:solidFill>
                  <a:schemeClr val="tx1"/>
                </a:solidFill>
                <a:effectLst/>
              </a:rPr>
              <a:t>, Романија: </a:t>
            </a:r>
            <a:r>
              <a:rPr lang="mk-MK" sz="1200" b="0" i="0" u="none" strike="noStrike" kern="1200" dirty="0">
                <a:solidFill>
                  <a:schemeClr val="tx1"/>
                </a:solidFill>
                <a:effectLst/>
              </a:rPr>
              <a:t>Регионот ќе се фокусира на фрагментирани синџири на вредности и имплементација на концептот на циркуларна економија во индустриските сектори на округот (т.е. дрво и мебел, текстил, </a:t>
            </a:r>
            <a:r>
              <a:rPr lang="mk-MK" sz="1200" kern="1200" dirty="0">
                <a:solidFill>
                  <a:schemeClr val="tx1"/>
                </a:solidFill>
                <a:effectLst/>
              </a:rPr>
              <a:t>агро-прехрамбен сектор</a:t>
            </a:r>
            <a:r>
              <a:rPr lang="mk-MK" sz="1200" b="0" i="0" u="none" strike="noStrike" kern="1200" dirty="0">
                <a:solidFill>
                  <a:schemeClr val="tx1"/>
                </a:solidFill>
                <a:effectLst/>
              </a:rPr>
              <a:t>, машинско инженерство, зелена енергија). Регионот ќе го испита развојниот потенцијал на недоволно искористената биомаса (растителна материја и отпад од дрво) и импликацијата врз општествените предизвици (пр.  рурална невработеност или маргинализирани заедници). Ова ќе се направи во рамките на бизнис моделот за локален развој заснован на технолошки опции за мал</a:t>
            </a:r>
            <a:r>
              <a:rPr lang="mk-MK" sz="1200" b="0" i="0" u="none" strike="noStrike" kern="1200" baseline="0" dirty="0">
                <a:solidFill>
                  <a:schemeClr val="tx1"/>
                </a:solidFill>
                <a:effectLst/>
              </a:rPr>
              <a:t> обем </a:t>
            </a:r>
            <a:r>
              <a:rPr lang="mk-MK" sz="1200" b="0" i="0" u="none" strike="noStrike" kern="1200" dirty="0">
                <a:solidFill>
                  <a:schemeClr val="tx1"/>
                </a:solidFill>
                <a:effectLst/>
              </a:rPr>
              <a:t>што обезбедува автономно снабдување со енергија за граѓански и индустриски потреби. Регионален партнер: </a:t>
            </a:r>
            <a:r>
              <a:rPr lang="en-US" dirty="0"/>
              <a:t>Institute for Economic Forecasting (IPE)</a:t>
            </a:r>
          </a:p>
          <a:p>
            <a:pPr fontAlgn="base"/>
            <a:endParaRPr lang="mk-MK" sz="1200" b="0" i="0" u="none" strike="noStrike" kern="1200" dirty="0">
              <a:solidFill>
                <a:schemeClr val="tx1"/>
              </a:solidFill>
              <a:effectLst/>
            </a:endParaRPr>
          </a:p>
          <a:p>
            <a:pPr fontAlgn="base"/>
            <a:r>
              <a:rPr lang="mk-MK" sz="1200" b="1" i="0" u="none" strike="noStrike" kern="1200" dirty="0">
                <a:solidFill>
                  <a:schemeClr val="tx1"/>
                </a:solidFill>
                <a:effectLst/>
              </a:rPr>
              <a:t>Извор: </a:t>
            </a:r>
            <a:r>
              <a:rPr lang="mk-MK" sz="1200" kern="1200" dirty="0">
                <a:solidFill>
                  <a:schemeClr val="tx1"/>
                </a:solidFill>
                <a:effectLst/>
              </a:rPr>
              <a:t>BE-Rural (2020), </a:t>
            </a:r>
            <a:r>
              <a:rPr lang="mk-MK" sz="1200" i="1" kern="1200" dirty="0" err="1">
                <a:solidFill>
                  <a:schemeClr val="tx1"/>
                </a:solidFill>
                <a:effectLst/>
              </a:rPr>
              <a:t>Innovation</a:t>
            </a:r>
            <a:r>
              <a:rPr lang="mk-MK" sz="1200" i="1" kern="1200" dirty="0">
                <a:solidFill>
                  <a:schemeClr val="tx1"/>
                </a:solidFill>
                <a:effectLst/>
              </a:rPr>
              <a:t> </a:t>
            </a:r>
            <a:r>
              <a:rPr lang="mk-MK" sz="1200" i="1" kern="1200" dirty="0" err="1">
                <a:solidFill>
                  <a:schemeClr val="tx1"/>
                </a:solidFill>
                <a:effectLst/>
              </a:rPr>
              <a:t>regions</a:t>
            </a:r>
            <a:r>
              <a:rPr lang="mk-MK" sz="1200" kern="1200" dirty="0">
                <a:solidFill>
                  <a:schemeClr val="tx1"/>
                </a:solidFill>
                <a:effectLst/>
              </a:rPr>
              <a:t>, </a:t>
            </a:r>
            <a:r>
              <a:rPr lang="mk-MK" sz="1200" kern="1200" dirty="0" err="1">
                <a:solidFill>
                  <a:schemeClr val="tx1"/>
                </a:solidFill>
                <a:effectLst/>
              </a:rPr>
              <a:t>available</a:t>
            </a:r>
            <a:r>
              <a:rPr lang="mk-MK" sz="1200" kern="1200" dirty="0">
                <a:solidFill>
                  <a:schemeClr val="tx1"/>
                </a:solidFill>
                <a:effectLst/>
              </a:rPr>
              <a:t> </a:t>
            </a:r>
            <a:r>
              <a:rPr lang="mk-MK" sz="1200" kern="1200" dirty="0" err="1">
                <a:solidFill>
                  <a:schemeClr val="tx1"/>
                </a:solidFill>
                <a:effectLst/>
              </a:rPr>
              <a:t>at</a:t>
            </a:r>
            <a:r>
              <a:rPr lang="mk-MK" sz="1200" kern="1200" dirty="0">
                <a:solidFill>
                  <a:schemeClr val="tx1"/>
                </a:solidFill>
                <a:effectLst/>
              </a:rPr>
              <a:t>: https://be-rural.eu/innovation-regions/</a:t>
            </a:r>
            <a:endParaRPr lang="mk-MK" dirty="0"/>
          </a:p>
        </p:txBody>
      </p:sp>
      <p:sp>
        <p:nvSpPr>
          <p:cNvPr id="4" name="Slide Number Placeholder 3"/>
          <p:cNvSpPr>
            <a:spLocks noGrp="1"/>
          </p:cNvSpPr>
          <p:nvPr>
            <p:ph type="sldNum" sz="quarter" idx="5"/>
          </p:nvPr>
        </p:nvSpPr>
        <p:spPr/>
        <p:txBody>
          <a:bodyPr/>
          <a:lstStyle/>
          <a:p>
            <a:fld id="{F4B9ABF1-A5E8-FF4C-953A-B9DDF0BF59CB}" type="slidenum">
              <a:rPr lang="de-DE" smtClean="0"/>
              <a:t>31</a:t>
            </a:fld>
            <a:endParaRPr lang="de-DE" dirty="0"/>
          </a:p>
        </p:txBody>
      </p:sp>
    </p:spTree>
    <p:extLst>
      <p:ext uri="{BB962C8B-B14F-4D97-AF65-F5344CB8AC3E}">
        <p14:creationId xmlns:p14="http://schemas.microsoft.com/office/powerpoint/2010/main" val="282295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kern="120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a:t>
            </a:r>
            <a:r>
              <a:rPr lang="en-GB" sz="1200" b="1" kern="120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20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200" kern="1200" noProof="0">
                <a:solidFill>
                  <a:schemeClr val="tx1"/>
                </a:solidFill>
                <a:effectLst/>
                <a:latin typeface="Arial" panose="020B0604020202020204" pitchFamily="34" charset="0"/>
                <a:ea typeface="+mn-ea"/>
                <a:cs typeface="Arial" panose="020B0604020202020204" pitchFamily="34" charset="0"/>
              </a:rPr>
              <a:t>Овој слајд го ​​поставува првото прашање на квизот. Наместо да наведете неколку статистички податоци, можете да ги натерате студентите да размислуваат малку. На овој начин, тие подобро ќе ја запомнат бројката отколку ако само ја наведете статистиката. Оттука, квизот служи за да се потенцираат статистиките за четири многу чести видови отпад (отпад од мода и текстил, електроника, храна и пластика) во нашиот секојдневен живот, пред да се воведе линеарната економија. Точен одговор е в. Товар од еден камион за смет со отпад од текстил на секоја секунда.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200" kern="1200" noProof="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200" kern="1200" noProof="0">
                <a:solidFill>
                  <a:schemeClr val="tx1"/>
                </a:solidFill>
                <a:effectLst/>
                <a:latin typeface="Arial" panose="020B0604020202020204" pitchFamily="34" charset="0"/>
                <a:ea typeface="+mn-ea"/>
                <a:cs typeface="Arial" panose="020B0604020202020204" pitchFamily="34" charset="0"/>
              </a:rPr>
              <a:t>Можеби можете да го искористите mentimeter за да го направите квизот на час за да биде позабавен, интерактивен и поинтересен Ако ова не е опција, можете да се обидете да им го привлечете вниманието на учениците барајќи да дигнат рака за секоја опција а, б или в, наместо да чекате само еден ученик да го каже одговорот.</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200" kern="1200" noProof="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200" kern="1200" noProof="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200" noProof="0">
                <a:effectLst/>
                <a:latin typeface="Arial" panose="020B0604020202020204" pitchFamily="34" charset="0"/>
                <a:cs typeface="Arial" panose="020B0604020202020204" pitchFamily="34" charset="0"/>
              </a:rPr>
              <a:t> </a:t>
            </a:r>
            <a:endParaRPr lang="mk-MK" sz="1200" noProof="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200" kern="1200" noProof="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200" kern="1200" noProof="0">
                <a:solidFill>
                  <a:schemeClr val="tx1"/>
                </a:solidFill>
                <a:effectLst/>
                <a:latin typeface="Arial" panose="020B0604020202020204" pitchFamily="34" charset="0"/>
                <a:ea typeface="+mn-ea"/>
                <a:cs typeface="Arial" panose="020B0604020202020204" pitchFamily="34" charset="0"/>
              </a:rPr>
              <a:t>Овој квиз се заснова на информациите од извештајот наречен „</a:t>
            </a:r>
            <a:r>
              <a:rPr lang="mk-MK" sz="1200" noProof="0">
                <a:latin typeface="Arial" panose="020B0604020202020204" pitchFamily="34" charset="0"/>
                <a:ea typeface="Roboto" panose="02000000000000000000" pitchFamily="2" charset="0"/>
                <a:cs typeface="Arial" panose="020B0604020202020204" pitchFamily="34" charset="0"/>
              </a:rPr>
              <a:t>A new textile economy: Redesigning fashion’s future</a:t>
            </a:r>
            <a:r>
              <a:rPr lang="mk-MK" sz="1200" kern="1200" noProof="0">
                <a:solidFill>
                  <a:schemeClr val="tx1"/>
                </a:solidFill>
                <a:effectLst/>
                <a:latin typeface="Arial" panose="020B0604020202020204" pitchFamily="34" charset="0"/>
                <a:ea typeface="+mn-ea"/>
                <a:cs typeface="Arial" panose="020B0604020202020204" pitchFamily="34" charset="0"/>
              </a:rPr>
              <a:t>“ од фондацијата Елен Мекартур.</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200" kern="1200" noProof="0">
                <a:solidFill>
                  <a:schemeClr val="tx1"/>
                </a:solidFill>
                <a:effectLst/>
                <a:latin typeface="Arial" panose="020B0604020202020204" pitchFamily="34" charset="0"/>
                <a:ea typeface="+mn-ea"/>
                <a:cs typeface="Arial" panose="020B0604020202020204" pitchFamily="34" charset="0"/>
              </a:rPr>
              <a:t>Извештајот може да се најде на https://www.ellenmacarthurfoundation.org/publications/a-new-textiles-economy-redesigning-fashions-future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200" kern="1200" noProof="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200" kern="1200" noProof="0">
                <a:solidFill>
                  <a:schemeClr val="tx1"/>
                </a:solidFill>
                <a:effectLst/>
                <a:latin typeface="Arial" panose="020B0604020202020204" pitchFamily="34" charset="0"/>
                <a:ea typeface="+mn-ea"/>
                <a:cs typeface="Arial" panose="020B0604020202020204" pitchFamily="34" charset="0"/>
              </a:rPr>
              <a:t>Точен одговор е в. Товар од еден камион за смет со отпад од текстил на секоја секунда.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200" noProof="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200" noProof="0">
                <a:latin typeface="Arial" panose="020B0604020202020204" pitchFamily="34" charset="0"/>
                <a:ea typeface="Roboto" panose="02000000000000000000" pitchFamily="2" charset="0"/>
                <a:cs typeface="Arial" panose="020B0604020202020204" pitchFamily="34" charset="0"/>
              </a:rPr>
              <a:t>Линк до сликата: https://ichef.bbci.co.uk/news/976/cpsprodpb/49F7/production/_102753981_hm_soex0372.jpg</a:t>
            </a:r>
            <a:endParaRPr lang="ru-RU" sz="120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01228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Овој слајд го содржи второто прашање на квизот. Се однесува на електронскиот отпад, кој исто така е многу чест отпад во нашето секојдневие.</a:t>
            </a:r>
          </a:p>
          <a:p>
            <a:r>
              <a:rPr lang="mk-MK" sz="1000" kern="1200" noProof="0" dirty="0">
                <a:solidFill>
                  <a:schemeClr val="tx1"/>
                </a:solidFill>
                <a:effectLst/>
                <a:latin typeface="Arial" panose="020B0604020202020204" pitchFamily="34" charset="0"/>
                <a:ea typeface="+mn-ea"/>
                <a:cs typeface="Arial" panose="020B0604020202020204" pitchFamily="34" charset="0"/>
              </a:rPr>
              <a:t>Овој квиз се заснова на информациите од извештајот наречен „</a:t>
            </a:r>
            <a:r>
              <a:rPr lang="mk-MK" sz="1000" noProof="0" dirty="0">
                <a:latin typeface="Arial" panose="020B0604020202020204" pitchFamily="34" charset="0"/>
                <a:ea typeface="Roboto" panose="02000000000000000000" pitchFamily="2" charset="0"/>
                <a:cs typeface="Arial" panose="020B0604020202020204" pitchFamily="34" charset="0"/>
              </a:rPr>
              <a:t>“</a:t>
            </a:r>
            <a:r>
              <a:rPr lang="mk-MK" sz="1000" kern="1200" noProof="0" dirty="0">
                <a:solidFill>
                  <a:schemeClr val="tx1"/>
                </a:solidFill>
                <a:effectLst/>
                <a:latin typeface="Arial" panose="020B0604020202020204" pitchFamily="34" charset="0"/>
                <a:ea typeface="+mn-ea"/>
                <a:cs typeface="Arial" panose="020B0604020202020204" pitchFamily="34" charset="0"/>
              </a:rPr>
              <a:t>A </a:t>
            </a:r>
            <a:r>
              <a:rPr lang="mk-MK" sz="1000" kern="1200" noProof="0" dirty="0" err="1">
                <a:solidFill>
                  <a:schemeClr val="tx1"/>
                </a:solidFill>
                <a:effectLst/>
                <a:latin typeface="Arial" panose="020B0604020202020204" pitchFamily="34" charset="0"/>
                <a:ea typeface="+mn-ea"/>
                <a:cs typeface="Arial" panose="020B0604020202020204" pitchFamily="34" charset="0"/>
              </a:rPr>
              <a:t>New</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Circular</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Vision</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for</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Electronics</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Time</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for</a:t>
            </a:r>
            <a:r>
              <a:rPr lang="mk-MK" sz="1000" kern="1200" noProof="0" dirty="0">
                <a:solidFill>
                  <a:schemeClr val="tx1"/>
                </a:solidFill>
                <a:effectLst/>
                <a:latin typeface="Arial" panose="020B0604020202020204" pitchFamily="34" charset="0"/>
                <a:ea typeface="+mn-ea"/>
                <a:cs typeface="Arial" panose="020B0604020202020204" pitchFamily="34" charset="0"/>
              </a:rPr>
              <a:t> a </a:t>
            </a:r>
            <a:r>
              <a:rPr lang="mk-MK" sz="1000" kern="1200" noProof="0" dirty="0" err="1">
                <a:solidFill>
                  <a:schemeClr val="tx1"/>
                </a:solidFill>
                <a:effectLst/>
                <a:latin typeface="Arial" panose="020B0604020202020204" pitchFamily="34" charset="0"/>
                <a:ea typeface="+mn-ea"/>
                <a:cs typeface="Arial" panose="020B0604020202020204" pitchFamily="34" charset="0"/>
              </a:rPr>
              <a:t>Global</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Reboot</a:t>
            </a:r>
            <a:r>
              <a:rPr lang="mk-MK" sz="1000" kern="1200" noProof="0" dirty="0">
                <a:solidFill>
                  <a:schemeClr val="tx1"/>
                </a:solidFill>
                <a:effectLst/>
                <a:latin typeface="Arial" panose="020B0604020202020204" pitchFamily="34" charset="0"/>
                <a:ea typeface="+mn-ea"/>
                <a:cs typeface="Arial" panose="020B0604020202020204" pitchFamily="34" charset="0"/>
              </a:rPr>
              <a:t>“ на Светскиот економски форум.</a:t>
            </a:r>
          </a:p>
          <a:p>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000" noProof="0" dirty="0">
                <a:effectLst/>
                <a:latin typeface="Arial" panose="020B0604020202020204" pitchFamily="34" charset="0"/>
                <a:cs typeface="Arial" panose="020B0604020202020204" pitchFamily="34" charset="0"/>
              </a:rPr>
              <a:t> </a:t>
            </a: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Извештајот може да се најде на http://www3.weforum.org/docs/WEF_A_New_Circular_Vision_for_Electronics.pdf</a:t>
            </a:r>
          </a:p>
          <a:p>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Одговорот е б - 44,7 милиони тони (</a:t>
            </a:r>
            <a:r>
              <a:rPr lang="mk-MK" dirty="0">
                <a:latin typeface="Roboto" panose="02000000000000000000" pitchFamily="2" charset="0"/>
                <a:ea typeface="Roboto" panose="02000000000000000000" pitchFamily="2" charset="0"/>
                <a:cs typeface="Arial" panose="020B0604020202020204" pitchFamily="34" charset="0"/>
              </a:rPr>
              <a:t>тежински еквивалент 4500 Ајфелови кули</a:t>
            </a:r>
            <a:r>
              <a:rPr lang="mk-MK" sz="1000" kern="1200" noProof="0" dirty="0">
                <a:solidFill>
                  <a:schemeClr val="tx1"/>
                </a:solidFill>
                <a:effectLst/>
                <a:latin typeface="Arial" panose="020B0604020202020204" pitchFamily="34" charset="0"/>
                <a:ea typeface="+mn-ea"/>
                <a:cs typeface="Arial" panose="020B0604020202020204" pitchFamily="34" charset="0"/>
              </a:rPr>
              <a:t>)</a:t>
            </a:r>
          </a:p>
          <a:p>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Линк до сликата: https://upload.wikimedia.org/wikipedia/commons/thumb/2/2f/Skyscrapercompare-with-eiffel.svg/1200px-Skyscrapercompare-with-eiffel.svg.png</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https://content.internetretailing.net/AcuCustom/Sitename/DAM/043/White_goods_scrap_AdobeStock_257612304.jpeg</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200" noProof="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820205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Овој слајд го содржи второто прашање на квизот. Се однесува на електронскиот отпад, кој исто така е многу чест отпад во нашето секојдневие.</a:t>
            </a:r>
          </a:p>
          <a:p>
            <a:r>
              <a:rPr lang="mk-MK" sz="1000" kern="1200" noProof="0" dirty="0">
                <a:solidFill>
                  <a:schemeClr val="tx1"/>
                </a:solidFill>
                <a:effectLst/>
                <a:latin typeface="Arial" panose="020B0604020202020204" pitchFamily="34" charset="0"/>
                <a:ea typeface="+mn-ea"/>
                <a:cs typeface="Arial" panose="020B0604020202020204" pitchFamily="34" charset="0"/>
              </a:rPr>
              <a:t>Овој квиз се заснова на информациите од извештајот наречен „</a:t>
            </a:r>
            <a:r>
              <a:rPr lang="mk-MK" sz="1000" noProof="0" dirty="0">
                <a:latin typeface="Arial" panose="020B0604020202020204" pitchFamily="34" charset="0"/>
                <a:ea typeface="Roboto" panose="02000000000000000000" pitchFamily="2" charset="0"/>
                <a:cs typeface="Arial" panose="020B0604020202020204" pitchFamily="34" charset="0"/>
              </a:rPr>
              <a:t>“</a:t>
            </a:r>
            <a:r>
              <a:rPr lang="mk-MK" sz="1000" kern="1200" noProof="0" dirty="0">
                <a:solidFill>
                  <a:schemeClr val="tx1"/>
                </a:solidFill>
                <a:effectLst/>
                <a:latin typeface="Arial" panose="020B0604020202020204" pitchFamily="34" charset="0"/>
                <a:ea typeface="+mn-ea"/>
                <a:cs typeface="Arial" panose="020B0604020202020204" pitchFamily="34" charset="0"/>
              </a:rPr>
              <a:t>A </a:t>
            </a:r>
            <a:r>
              <a:rPr lang="mk-MK" sz="1000" kern="1200" noProof="0" dirty="0" err="1">
                <a:solidFill>
                  <a:schemeClr val="tx1"/>
                </a:solidFill>
                <a:effectLst/>
                <a:latin typeface="Arial" panose="020B0604020202020204" pitchFamily="34" charset="0"/>
                <a:ea typeface="+mn-ea"/>
                <a:cs typeface="Arial" panose="020B0604020202020204" pitchFamily="34" charset="0"/>
              </a:rPr>
              <a:t>New</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Circular</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Vision</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for</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Electronics</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Time</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for</a:t>
            </a:r>
            <a:r>
              <a:rPr lang="mk-MK" sz="1000" kern="1200" noProof="0" dirty="0">
                <a:solidFill>
                  <a:schemeClr val="tx1"/>
                </a:solidFill>
                <a:effectLst/>
                <a:latin typeface="Arial" panose="020B0604020202020204" pitchFamily="34" charset="0"/>
                <a:ea typeface="+mn-ea"/>
                <a:cs typeface="Arial" panose="020B0604020202020204" pitchFamily="34" charset="0"/>
              </a:rPr>
              <a:t> a </a:t>
            </a:r>
            <a:r>
              <a:rPr lang="mk-MK" sz="1000" kern="1200" noProof="0" dirty="0" err="1">
                <a:solidFill>
                  <a:schemeClr val="tx1"/>
                </a:solidFill>
                <a:effectLst/>
                <a:latin typeface="Arial" panose="020B0604020202020204" pitchFamily="34" charset="0"/>
                <a:ea typeface="+mn-ea"/>
                <a:cs typeface="Arial" panose="020B0604020202020204" pitchFamily="34" charset="0"/>
              </a:rPr>
              <a:t>Global</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Reboot</a:t>
            </a:r>
            <a:r>
              <a:rPr lang="mk-MK" sz="1000" kern="1200" noProof="0" dirty="0">
                <a:solidFill>
                  <a:schemeClr val="tx1"/>
                </a:solidFill>
                <a:effectLst/>
                <a:latin typeface="Arial" panose="020B0604020202020204" pitchFamily="34" charset="0"/>
                <a:ea typeface="+mn-ea"/>
                <a:cs typeface="Arial" panose="020B0604020202020204" pitchFamily="34" charset="0"/>
              </a:rPr>
              <a:t>“ на Светскиот економски форум.</a:t>
            </a:r>
          </a:p>
          <a:p>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 </a:t>
            </a:r>
            <a:r>
              <a:rPr lang="mk-MK" sz="1000" noProof="0" dirty="0">
                <a:effectLst/>
                <a:latin typeface="Arial" panose="020B0604020202020204" pitchFamily="34" charset="0"/>
                <a:cs typeface="Arial" panose="020B0604020202020204" pitchFamily="34" charset="0"/>
              </a:rPr>
              <a:t> </a:t>
            </a: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Извештајот може да се најде на http://www3.weforum.org/docs/WEF_A_New_Circular_Vision_for_Electronics.pdf</a:t>
            </a:r>
          </a:p>
          <a:p>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Одговорот е б - 44,7 милиони тони (</a:t>
            </a:r>
            <a:r>
              <a:rPr lang="mk-MK" dirty="0">
                <a:latin typeface="Roboto" panose="02000000000000000000" pitchFamily="2" charset="0"/>
                <a:ea typeface="Roboto" panose="02000000000000000000" pitchFamily="2" charset="0"/>
                <a:cs typeface="Arial" panose="020B0604020202020204" pitchFamily="34" charset="0"/>
              </a:rPr>
              <a:t>тежински еквивалент 4500 Ајфелови кули</a:t>
            </a:r>
            <a:r>
              <a:rPr lang="mk-MK" sz="1000" kern="1200" noProof="0" dirty="0">
                <a:solidFill>
                  <a:schemeClr val="tx1"/>
                </a:solidFill>
                <a:effectLst/>
                <a:latin typeface="Arial" panose="020B0604020202020204" pitchFamily="34" charset="0"/>
                <a:ea typeface="+mn-ea"/>
                <a:cs typeface="Arial" panose="020B0604020202020204" pitchFamily="34" charset="0"/>
              </a:rPr>
              <a:t>)</a:t>
            </a:r>
          </a:p>
          <a:p>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Линк до сликата: https://upload.wikimedia.org/wikipedia/commons/thumb/2/2f/Skyscrapercompare-with-eiffel.svg/1200px-Skyscrapercompare-with-eiffel.svg.png</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https://content.internetretailing.net/AcuCustom/Sitename/DAM/043/White_goods_scrap_AdobeStock_257612304.jpeg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309004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endParaRPr lang="mk-MK" sz="1000" noProof="0" dirty="0">
              <a:latin typeface="Arial" panose="020B0604020202020204" pitchFamily="34" charset="0"/>
              <a:ea typeface="Roboto" panose="02000000000000000000" pitchFamily="2" charset="0"/>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Овој квиз се заснова на информациите од извештајот „</a:t>
            </a:r>
            <a:r>
              <a:rPr lang="mk-MK" sz="1000" kern="1200" noProof="0" dirty="0" err="1">
                <a:solidFill>
                  <a:schemeClr val="tx1"/>
                </a:solidFill>
                <a:effectLst/>
                <a:latin typeface="Arial" panose="020B0604020202020204" pitchFamily="34" charset="0"/>
                <a:ea typeface="+mn-ea"/>
                <a:cs typeface="Arial" panose="020B0604020202020204" pitchFamily="34" charset="0"/>
              </a:rPr>
              <a:t>Global</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Food</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Loss</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and</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Food</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Waste</a:t>
            </a:r>
            <a:r>
              <a:rPr lang="mk-MK" sz="1000" kern="1200" noProof="0" dirty="0">
                <a:solidFill>
                  <a:schemeClr val="tx1"/>
                </a:solidFill>
                <a:effectLst/>
                <a:latin typeface="Arial" panose="020B0604020202020204" pitchFamily="34" charset="0"/>
                <a:ea typeface="+mn-ea"/>
                <a:cs typeface="Arial" panose="020B0604020202020204" pitchFamily="34" charset="0"/>
              </a:rPr>
              <a:t>“ од Организациите за храна и земјоделство на Обединетите Нации.</a:t>
            </a:r>
          </a:p>
          <a:p>
            <a:r>
              <a:rPr lang="mk-MK" sz="1000" kern="1200" noProof="0" dirty="0">
                <a:solidFill>
                  <a:schemeClr val="tx1"/>
                </a:solidFill>
                <a:effectLst/>
                <a:latin typeface="Arial" panose="020B0604020202020204" pitchFamily="34" charset="0"/>
                <a:ea typeface="+mn-ea"/>
                <a:cs typeface="Arial" panose="020B0604020202020204" pitchFamily="34" charset="0"/>
              </a:rPr>
              <a:t>Одговорот е а - 1,3 милијарди тони (една третина од произведената храна)</a:t>
            </a:r>
          </a:p>
          <a:p>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a:t>
            </a:r>
          </a:p>
          <a:p>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Извештајот може да се најде на http://www.fao.org/3/a-i2697e.pdf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Линк до сликата: https://greenblueorg.s3.amazonaws.com/smm/wp-content/uploads/2017/05/Food-Scraps-1024x792.png</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https://www.adamsmith.org/blog/proof-perfect-that-supermarket-food-waste-is-not-a-problem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200" noProof="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694255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kern="120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a:t>
            </a:r>
            <a:r>
              <a:rPr lang="en-GB" sz="1000" b="1" kern="1200" dirty="0">
                <a:solidFill>
                  <a:schemeClr val="tx1"/>
                </a:solidFill>
                <a:effectLst/>
                <a:latin typeface="Arial" panose="020B0604020202020204" pitchFamily="34" charset="0"/>
                <a:ea typeface="+mn-ea"/>
                <a:cs typeface="Arial" panose="020B0604020202020204" pitchFamily="34" charset="0"/>
              </a:rPr>
              <a:t> </a:t>
            </a:r>
          </a:p>
          <a:p>
            <a:endParaRPr lang="en-GB" sz="1000" dirty="0">
              <a:latin typeface="Arial" panose="020B0604020202020204" pitchFamily="34" charset="0"/>
              <a:ea typeface="Roboto" panose="02000000000000000000" pitchFamily="2" charset="0"/>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Овој квиз се заснова на информациите од извештајот „</a:t>
            </a:r>
            <a:r>
              <a:rPr lang="mk-MK" sz="1000" kern="1200" noProof="0" dirty="0" err="1">
                <a:solidFill>
                  <a:schemeClr val="tx1"/>
                </a:solidFill>
                <a:effectLst/>
                <a:latin typeface="Arial" panose="020B0604020202020204" pitchFamily="34" charset="0"/>
                <a:ea typeface="+mn-ea"/>
                <a:cs typeface="Arial" panose="020B0604020202020204" pitchFamily="34" charset="0"/>
              </a:rPr>
              <a:t>Global</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Food</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Loss</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and</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Food</a:t>
            </a:r>
            <a:r>
              <a:rPr lang="mk-MK" sz="1000" kern="1200" noProof="0" dirty="0">
                <a:solidFill>
                  <a:schemeClr val="tx1"/>
                </a:solidFill>
                <a:effectLst/>
                <a:latin typeface="Arial" panose="020B0604020202020204" pitchFamily="34" charset="0"/>
                <a:ea typeface="+mn-ea"/>
                <a:cs typeface="Arial" panose="020B0604020202020204" pitchFamily="34" charset="0"/>
              </a:rPr>
              <a:t> </a:t>
            </a:r>
            <a:r>
              <a:rPr lang="mk-MK" sz="1000" kern="1200" noProof="0" dirty="0" err="1">
                <a:solidFill>
                  <a:schemeClr val="tx1"/>
                </a:solidFill>
                <a:effectLst/>
                <a:latin typeface="Arial" panose="020B0604020202020204" pitchFamily="34" charset="0"/>
                <a:ea typeface="+mn-ea"/>
                <a:cs typeface="Arial" panose="020B0604020202020204" pitchFamily="34" charset="0"/>
              </a:rPr>
              <a:t>Waste</a:t>
            </a:r>
            <a:r>
              <a:rPr lang="mk-MK" sz="1000" kern="1200" noProof="0" dirty="0">
                <a:solidFill>
                  <a:schemeClr val="tx1"/>
                </a:solidFill>
                <a:effectLst/>
                <a:latin typeface="Arial" panose="020B0604020202020204" pitchFamily="34" charset="0"/>
                <a:ea typeface="+mn-ea"/>
                <a:cs typeface="Arial" panose="020B0604020202020204" pitchFamily="34" charset="0"/>
              </a:rPr>
              <a:t>“ од Организациите за храна и земјоделство на Обединетите Нации.</a:t>
            </a:r>
          </a:p>
          <a:p>
            <a:r>
              <a:rPr lang="mk-MK" sz="1000" kern="1200" noProof="0" dirty="0">
                <a:solidFill>
                  <a:schemeClr val="tx1"/>
                </a:solidFill>
                <a:effectLst/>
                <a:latin typeface="Arial" panose="020B0604020202020204" pitchFamily="34" charset="0"/>
                <a:ea typeface="+mn-ea"/>
                <a:cs typeface="Arial" panose="020B0604020202020204" pitchFamily="34" charset="0"/>
              </a:rPr>
              <a:t>Одговорот е а - 1,3 милијарди тони (една третина од произведената храна)</a:t>
            </a:r>
          </a:p>
          <a:p>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Важни линкови за дополнителни информации</a:t>
            </a:r>
          </a:p>
          <a:p>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r>
              <a:rPr lang="mk-MK" sz="1000" kern="1200" noProof="0" dirty="0">
                <a:solidFill>
                  <a:schemeClr val="tx1"/>
                </a:solidFill>
                <a:effectLst/>
                <a:latin typeface="Arial" panose="020B0604020202020204" pitchFamily="34" charset="0"/>
                <a:ea typeface="+mn-ea"/>
                <a:cs typeface="Arial" panose="020B0604020202020204" pitchFamily="34" charset="0"/>
              </a:rPr>
              <a:t>Извештајот може да се најде на http://www.fao.org/3/a-i2697e.pdf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Линк до сликата: https://greenblueorg.s3.amazonaws.com/smm/wp-content/uploads/2017/05/Food-Scraps-1024x792.png</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https://www.adamsmith.org/blog/proof-perfect-that-supermarket-food-waste-is-not-a-problem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631446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000" b="1" kern="1200" noProof="0" dirty="0">
                <a:solidFill>
                  <a:schemeClr val="tx1"/>
                </a:solidFill>
                <a:effectLst/>
                <a:latin typeface="Arial" panose="020B0604020202020204" pitchFamily="34" charset="0"/>
                <a:ea typeface="+mn-ea"/>
                <a:cs typeface="Arial" panose="020B0604020202020204" pitchFamily="34" charset="0"/>
              </a:rPr>
              <a:t>Белешки за наставникот како да го презентира слајдот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Овој слајд го содржи последното прашање на квизот, за статистиките за пластичниот отпад. Одговорот е б. 300 милиони тони пластичен отпад.</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Ова се четири многу чести видови отпад во нашиот секојдневен живот - отпад од храна, отпад од облека и текстил, отпад од пластика и електронски отпад. Може да се обидете да се надоврзете на следниот слајд за линеарна економија. Линеарната економија (неодржливото производство и потрошувачка) е причина за овие видови отпад од скапоцени ресурси.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Важни линкови за дополнителни информации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Статистика е добиена од оваа интерактивна инфографика за статистика на отпад од пластика од UN </a:t>
            </a:r>
            <a:r>
              <a:rPr lang="mk-MK" sz="1000" noProof="0" dirty="0" err="1">
                <a:latin typeface="Arial" panose="020B0604020202020204" pitchFamily="34" charset="0"/>
                <a:ea typeface="Roboto" panose="02000000000000000000" pitchFamily="2" charset="0"/>
                <a:cs typeface="Arial" panose="020B0604020202020204" pitchFamily="34" charset="0"/>
              </a:rPr>
              <a:t>Environment</a:t>
            </a:r>
            <a:r>
              <a:rPr lang="mk-MK" sz="1000" noProof="0" dirty="0">
                <a:latin typeface="Arial" panose="020B0604020202020204" pitchFamily="34" charset="0"/>
                <a:ea typeface="Roboto" panose="02000000000000000000" pitchFamily="2" charset="0"/>
                <a:cs typeface="Arial" panose="020B0604020202020204" pitchFamily="34" charset="0"/>
              </a:rPr>
              <a:t> - https://www.unenvironment.org/interactive/beat-plastic-pollution/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mk-MK" sz="1000" noProof="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Линк до сликата: https://www.packaging-gateway.com/wp-content/uploads/sites/2/2019/05/Plastic-waste-mountain.jpg</a:t>
            </a:r>
          </a:p>
          <a:p>
            <a:pPr marL="0" marR="0" lvl="0" indent="0" algn="l" defTabSz="914400" rtl="0" eaLnBrk="1" fontAlgn="auto" latinLnBrk="0" hangingPunct="1">
              <a:lnSpc>
                <a:spcPct val="100000"/>
              </a:lnSpc>
              <a:spcBef>
                <a:spcPts val="0"/>
              </a:spcBef>
              <a:spcAft>
                <a:spcPts val="0"/>
              </a:spcAft>
              <a:buClrTx/>
              <a:buSzTx/>
              <a:buFontTx/>
              <a:buNone/>
              <a:tabLst/>
              <a:defRPr/>
            </a:pPr>
            <a:r>
              <a:rPr lang="mk-MK" sz="1000" noProof="0" dirty="0">
                <a:latin typeface="Arial" panose="020B0604020202020204" pitchFamily="34" charset="0"/>
                <a:ea typeface="Roboto" panose="02000000000000000000" pitchFamily="2" charset="0"/>
                <a:cs typeface="Arial" panose="020B0604020202020204" pitchFamily="34" charset="0"/>
              </a:rPr>
              <a:t>Пловечка пластична кеса - </a:t>
            </a:r>
            <a:r>
              <a:rPr lang="en-GB" sz="1000" dirty="0">
                <a:latin typeface="Arial" panose="020B0604020202020204" pitchFamily="34" charset="0"/>
                <a:ea typeface="Roboto" panose="02000000000000000000" pitchFamily="2" charset="0"/>
                <a:cs typeface="Arial" panose="020B0604020202020204" pitchFamily="34" charset="0"/>
              </a:rPr>
              <a:t>https://static1.squarespace.com/static/5a3798f32aeba55a92e8d1ee/5b6069a48a922d3f43c62e2c/5b714b0521c67c133d171761/1548083313212/_98802366_bigblue.00_44_51_12.still008.jpg?format=1500w</a:t>
            </a:r>
            <a:endParaRPr lang="mk-MK" sz="1000" noProof="0"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889253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C36E893-7358-6D4B-8BA9-8B82073AF4C7}" type="datetime1">
              <a:rPr lang="en-SG" smtClean="0"/>
              <a:t>29/1/21</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50318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C04E7E2-AD49-904D-8C61-DED95148E1A9}" type="datetime1">
              <a:rPr lang="en-SG" smtClean="0"/>
              <a:t>29/1/21</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12839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99F02A3-F10A-5E47-AC09-72E6FBB3F3FB}" type="datetime1">
              <a:rPr lang="en-SG" smtClean="0"/>
              <a:t>29/1/21</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413963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30430-5261-0B44-BC17-AF2B392D3D1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8ADBDC5-09BB-5441-828B-0944121CA7E7}"/>
              </a:ext>
            </a:extLst>
          </p:cNvPr>
          <p:cNvSpPr>
            <a:spLocks noGrp="1"/>
          </p:cNvSpPr>
          <p:nvPr>
            <p:ph type="dt" sz="half" idx="10"/>
          </p:nvPr>
        </p:nvSpPr>
        <p:spPr/>
        <p:txBody>
          <a:bodyPr/>
          <a:lstStyle/>
          <a:p>
            <a:fld id="{D29474CE-B59F-EB4E-8FC3-605F46592681}" type="datetime1">
              <a:rPr lang="en-SG" smtClean="0"/>
              <a:t>29/1/21</a:t>
            </a:fld>
            <a:endParaRPr lang="de-DE"/>
          </a:p>
        </p:txBody>
      </p:sp>
      <p:sp>
        <p:nvSpPr>
          <p:cNvPr id="4" name="Fußzeilenplatzhalter 3">
            <a:extLst>
              <a:ext uri="{FF2B5EF4-FFF2-40B4-BE49-F238E27FC236}">
                <a16:creationId xmlns:a16="http://schemas.microsoft.com/office/drawing/2014/main" id="{B61FDA93-8D01-4D42-AA75-015F0EB138BB}"/>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3FC604E3-4557-A04B-BF17-6EAA528A5A98}"/>
              </a:ext>
            </a:extLst>
          </p:cNvPr>
          <p:cNvSpPr>
            <a:spLocks noGrp="1"/>
          </p:cNvSpPr>
          <p:nvPr>
            <p:ph type="sldNum" sz="quarter" idx="12"/>
          </p:nvPr>
        </p:nvSpPr>
        <p:spPr/>
        <p:txBody>
          <a:bodyPr/>
          <a:lstStyle/>
          <a:p>
            <a:fld id="{EC26C995-391B-2840-AEE5-46B20E750235}" type="slidenum">
              <a:rPr lang="de-DE" smtClean="0"/>
              <a:t>‹#›</a:t>
            </a:fld>
            <a:endParaRPr lang="de-DE"/>
          </a:p>
        </p:txBody>
      </p:sp>
      <p:sp>
        <p:nvSpPr>
          <p:cNvPr id="7" name="Bildplatzhalter 6">
            <a:extLst>
              <a:ext uri="{FF2B5EF4-FFF2-40B4-BE49-F238E27FC236}">
                <a16:creationId xmlns:a16="http://schemas.microsoft.com/office/drawing/2014/main" id="{FCDACDCF-9AAF-174F-845E-0A0CEA63FF05}"/>
              </a:ext>
            </a:extLst>
          </p:cNvPr>
          <p:cNvSpPr>
            <a:spLocks noGrp="1"/>
          </p:cNvSpPr>
          <p:nvPr>
            <p:ph type="pic" sz="quarter" idx="13" hasCustomPrompt="1"/>
          </p:nvPr>
        </p:nvSpPr>
        <p:spPr>
          <a:xfrm>
            <a:off x="6824663" y="2063750"/>
            <a:ext cx="4616450" cy="3378200"/>
          </a:xfrm>
        </p:spPr>
        <p:txBody>
          <a:bodyPr/>
          <a:lstStyle/>
          <a:p>
            <a:r>
              <a:rPr lang="de-DE" dirty="0"/>
              <a:t>Picture</a:t>
            </a:r>
          </a:p>
        </p:txBody>
      </p:sp>
    </p:spTree>
    <p:extLst>
      <p:ext uri="{BB962C8B-B14F-4D97-AF65-F5344CB8AC3E}">
        <p14:creationId xmlns:p14="http://schemas.microsoft.com/office/powerpoint/2010/main" val="708932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023B1EB-8384-D74B-B2BE-BDE5DCA72279}" type="datetime1">
              <a:rPr lang="en-SG" smtClean="0"/>
              <a:t>29/1/21</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1379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EA26BDF-97E7-0843-9236-25D82E433368}" type="datetime1">
              <a:rPr lang="en-SG" smtClean="0"/>
              <a:t>29/1/21</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55357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02D4C3C-DDFB-944C-BDF1-A840D4B3B173}" type="datetime1">
              <a:rPr lang="en-SG" smtClean="0"/>
              <a:t>29/1/21</a:t>
            </a:fld>
            <a:endParaRPr lang="de-DE"/>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929374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D0AF6E62-3F3B-E949-B5C7-67F381DE239C}" type="datetime1">
              <a:rPr lang="en-SG" smtClean="0"/>
              <a:t>29/1/21</a:t>
            </a:fld>
            <a:endParaRPr lang="de-DE"/>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204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572CEC-F609-DF4A-8120-12CB1561F311}" type="datetime1">
              <a:rPr lang="en-SG" smtClean="0"/>
              <a:t>29/1/21</a:t>
            </a:fld>
            <a:endParaRPr lang="de-DE"/>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81858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B80CD3-AE1B-F646-9F26-BFF79B10F20B}" type="datetime1">
              <a:rPr lang="en-SG" smtClean="0"/>
              <a:t>29/1/21</a:t>
            </a:fld>
            <a:endParaRPr lang="de-DE"/>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558521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681F39FD-FE53-4D4A-BECA-7F0325B732E6}" type="datetime1">
              <a:rPr lang="en-SG" smtClean="0"/>
              <a:t>29/1/21</a:t>
            </a:fld>
            <a:endParaRPr lang="de-DE"/>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8802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D54A75FE-9897-5742-9798-AF7B14AB0D3E}" type="datetime1">
              <a:rPr lang="en-SG" smtClean="0"/>
              <a:t>29/1/21</a:t>
            </a:fld>
            <a:endParaRPr lang="de-DE"/>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628454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73B72-1BBA-794B-8121-43E0795550B6}" type="datetime1">
              <a:rPr lang="en-SG" smtClean="0"/>
              <a:t>29/1/21</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6C995-391B-2840-AEE5-46B20E750235}" type="slidenum">
              <a:rPr lang="de-DE" smtClean="0"/>
              <a:t>‹#›</a:t>
            </a:fld>
            <a:endParaRPr lang="de-DE" dirty="0"/>
          </a:p>
        </p:txBody>
      </p:sp>
    </p:spTree>
    <p:extLst>
      <p:ext uri="{BB962C8B-B14F-4D97-AF65-F5344CB8AC3E}">
        <p14:creationId xmlns:p14="http://schemas.microsoft.com/office/powerpoint/2010/main" val="34995588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jpeg"/><Relationship Id="rId11" Type="http://schemas.openxmlformats.org/officeDocument/2006/relationships/image" Target="../media/image20.jpeg"/><Relationship Id="rId5" Type="http://schemas.openxmlformats.org/officeDocument/2006/relationships/image" Target="../media/image15.tiff"/><Relationship Id="rId10" Type="http://schemas.openxmlformats.org/officeDocument/2006/relationships/image" Target="../media/image19.jpeg"/><Relationship Id="rId4" Type="http://schemas.openxmlformats.org/officeDocument/2006/relationships/image" Target="../media/image14.pn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youtube.com/watch?v=zCRKvDyyHmI"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file:////var/folders/xk/3xppz26n4h72_xp20dnfknm40000gn/T/com.microsoft.Word/WebArchiveCopyPasteTempFiles/Toast-Ale-Banner.jpg" TargetMode="Externa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file:////var/folders/xk/3xppz26n4h72_xp20dnfknm40000gn/T/com.microsoft.Word/WebArchiveCopyPasteTempFiles/aklnwpua.jpeg%3fquality=85" TargetMode="Externa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hyperlink" Target="https://be-rural.eu/innovation-regions/" TargetMode="Externa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file:////var/folders/xk/3xppz26n4h72_xp20dnfknm40000gn/T/com.microsoft.Word/WebArchiveCopyPasteTempFiles/foodwaste.jpg%3fformat=1500w" TargetMode="Externa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file:////var/folders/xk/3xppz26n4h72_xp20dnfknm40000gn/T/com.microsoft.Word/WebArchiveCopyPasteTempFiles/foodwaste.jpg%3fformat=1500w"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14068"/>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4089399" y="1557338"/>
            <a:ext cx="7542619" cy="1661993"/>
          </a:xfrm>
          <a:prstGeom prst="rect">
            <a:avLst/>
          </a:prstGeom>
          <a:noFill/>
        </p:spPr>
        <p:txBody>
          <a:bodyPr wrap="square" rtlCol="0" anchor="t">
            <a:spAutoFit/>
          </a:bodyPr>
          <a:lstStyle/>
          <a:p>
            <a:r>
              <a:rPr lang="mk-MK" sz="3400" b="1" dirty="0">
                <a:solidFill>
                  <a:srgbClr val="FFED00"/>
                </a:solidFill>
                <a:latin typeface="Roboto Medium" panose="02000000000000000000" pitchFamily="2" charset="0"/>
                <a:ea typeface="Roboto Medium" panose="02000000000000000000" pitchFamily="2" charset="0"/>
                <a:cs typeface="Arial" panose="020B0604020202020204" pitchFamily="34" charset="0"/>
              </a:rPr>
              <a:t>Главни начела на циркуларната економија и поврзаност со биоекономијата</a:t>
            </a:r>
            <a:endParaRPr lang="en-GB" sz="1600" dirty="0">
              <a:solidFill>
                <a:srgbClr val="FFED00"/>
              </a:solidFill>
              <a:latin typeface="Roboto" panose="02000000000000000000" pitchFamily="2" charset="0"/>
              <a:ea typeface="Roboto" panose="02000000000000000000" pitchFamily="2"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39318" y="3646714"/>
            <a:ext cx="9052682" cy="2342748"/>
          </a:xfrm>
          <a:prstGeom prst="rect">
            <a:avLst/>
          </a:prstGeom>
        </p:spPr>
      </p:pic>
      <p:sp>
        <p:nvSpPr>
          <p:cNvPr id="11" name="Textfeld 2">
            <a:extLst>
              <a:ext uri="{FF2B5EF4-FFF2-40B4-BE49-F238E27FC236}">
                <a16:creationId xmlns:a16="http://schemas.microsoft.com/office/drawing/2014/main" id="{6C3DD885-330E-6B46-BABD-B7F8FC9924B9}"/>
              </a:ext>
            </a:extLst>
          </p:cNvPr>
          <p:cNvSpPr txBox="1"/>
          <p:nvPr/>
        </p:nvSpPr>
        <p:spPr>
          <a:xfrm>
            <a:off x="3659697" y="6332475"/>
            <a:ext cx="4013200" cy="307777"/>
          </a:xfrm>
          <a:prstGeom prst="rect">
            <a:avLst/>
          </a:prstGeom>
          <a:noFill/>
        </p:spPr>
        <p:txBody>
          <a:bodyPr wrap="square" rtlCol="0" anchor="b">
            <a:spAutoFit/>
          </a:bodyPr>
          <a:lstStyle/>
          <a:p>
            <a:r>
              <a:rPr lang="ru-RU" sz="1400" dirty="0">
                <a:solidFill>
                  <a:schemeClr val="bg1"/>
                </a:solidFill>
                <a:latin typeface="Roboto" panose="02000000000000000000" pitchFamily="2" charset="0"/>
                <a:ea typeface="Roboto" panose="02000000000000000000" pitchFamily="2" charset="0"/>
                <a:cs typeface="Arial" panose="020B0604020202020204" pitchFamily="34" charset="0"/>
              </a:rPr>
              <a:t>Име на предавач</a:t>
            </a:r>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 </a:t>
            </a:r>
          </a:p>
        </p:txBody>
      </p:sp>
    </p:spTree>
    <p:extLst>
      <p:ext uri="{BB962C8B-B14F-4D97-AF65-F5344CB8AC3E}">
        <p14:creationId xmlns:p14="http://schemas.microsoft.com/office/powerpoint/2010/main" val="301993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29B04B-59CC-B84A-965D-8E13A78930F4}"/>
              </a:ext>
            </a:extLst>
          </p:cNvPr>
          <p:cNvPicPr>
            <a:picLocks noChangeAspect="1"/>
          </p:cNvPicPr>
          <p:nvPr/>
        </p:nvPicPr>
        <p:blipFill>
          <a:blip r:embed="rId3">
            <a:alphaModFix amt="49000"/>
          </a:blip>
          <a:stretch>
            <a:fillRect/>
          </a:stretch>
        </p:blipFill>
        <p:spPr>
          <a:xfrm>
            <a:off x="-15497" y="863924"/>
            <a:ext cx="12191997" cy="6018826"/>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Квиз за отпад</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923330"/>
          </a:xfrm>
          <a:prstGeom prst="rect">
            <a:avLst/>
          </a:prstGeom>
        </p:spPr>
        <p:txBody>
          <a:bodyPr wrap="square">
            <a:spAutoFit/>
          </a:bodyPr>
          <a:lstStyle/>
          <a:p>
            <a:pPr>
              <a:lnSpc>
                <a:spcPct val="150000"/>
              </a:lnSpc>
            </a:pPr>
            <a:r>
              <a:rPr lang="en-GB" b="1" dirty="0">
                <a:latin typeface="Roboto" panose="02000000000000000000" pitchFamily="2" charset="0"/>
                <a:ea typeface="Roboto" panose="02000000000000000000" pitchFamily="2" charset="0"/>
                <a:cs typeface="Arial" panose="020B0604020202020204" pitchFamily="34" charset="0"/>
              </a:rPr>
              <a:t>4. </a:t>
            </a:r>
            <a:r>
              <a:rPr lang="ru-RU" b="1" dirty="0">
                <a:latin typeface="Roboto" panose="02000000000000000000" pitchFamily="2" charset="0"/>
                <a:ea typeface="Roboto" panose="02000000000000000000" pitchFamily="2" charset="0"/>
                <a:cs typeface="Arial" panose="020B0604020202020204" pitchFamily="34" charset="0"/>
              </a:rPr>
              <a:t>Колкави количества отпад од пластика се произведуваат на глобално ниво секоја година? </a:t>
            </a:r>
          </a:p>
          <a:p>
            <a:pPr>
              <a:lnSpc>
                <a:spcPct val="150000"/>
              </a:lnSpc>
            </a:pPr>
            <a:r>
              <a:rPr lang="mk-MK" dirty="0">
                <a:latin typeface="Roboto" panose="02000000000000000000" pitchFamily="2" charset="0"/>
                <a:ea typeface="Roboto" panose="02000000000000000000" pitchFamily="2" charset="0"/>
                <a:cs typeface="Arial" panose="020B0604020202020204" pitchFamily="34" charset="0"/>
              </a:rPr>
              <a:t>Помош – слично е со тежината на целото човечко население. (UN </a:t>
            </a:r>
            <a:r>
              <a:rPr lang="mk-MK" dirty="0" err="1">
                <a:latin typeface="Roboto" panose="02000000000000000000" pitchFamily="2" charset="0"/>
                <a:ea typeface="Roboto" panose="02000000000000000000" pitchFamily="2" charset="0"/>
                <a:cs typeface="Arial" panose="020B0604020202020204" pitchFamily="34" charset="0"/>
              </a:rPr>
              <a:t>Environment</a:t>
            </a:r>
            <a:r>
              <a:rPr lang="mk-MK" dirty="0">
                <a:latin typeface="Roboto" panose="02000000000000000000" pitchFamily="2" charset="0"/>
                <a:ea typeface="Roboto" panose="02000000000000000000" pitchFamily="2" charset="0"/>
                <a:cs typeface="Arial" panose="020B0604020202020204" pitchFamily="34" charset="0"/>
              </a:rPr>
              <a:t>, 2015) </a:t>
            </a:r>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359535"/>
            <a:ext cx="1992853" cy="1477328"/>
          </a:xfrm>
          <a:prstGeom prst="rect">
            <a:avLst/>
          </a:prstGeom>
        </p:spPr>
        <p:txBody>
          <a:bodyPr wrap="none">
            <a:spAutoFit/>
          </a:bodyPr>
          <a:lstStyle/>
          <a:p>
            <a:r>
              <a:rPr lang="mk-MK" dirty="0">
                <a:latin typeface="Roboto" panose="02000000000000000000" pitchFamily="2" charset="0"/>
                <a:cs typeface="Arial" panose="020B0604020202020204" pitchFamily="34" charset="0"/>
              </a:rPr>
              <a:t>а. 200 милиони тони</a:t>
            </a:r>
          </a:p>
          <a:p>
            <a:pPr marL="342900" indent="-342900">
              <a:buFont typeface="+mj-lt"/>
              <a:buAutoNum type="alphaLcPeriod"/>
            </a:pPr>
            <a:endParaRPr lang="mk-MK" dirty="0">
              <a:latin typeface="Roboto" panose="02000000000000000000" pitchFamily="2" charset="0"/>
              <a:cs typeface="Arial" panose="020B0604020202020204" pitchFamily="34" charset="0"/>
            </a:endParaRPr>
          </a:p>
          <a:p>
            <a:r>
              <a:rPr lang="mk-MK" dirty="0">
                <a:solidFill>
                  <a:srgbClr val="C00000"/>
                </a:solidFill>
                <a:latin typeface="Roboto" panose="02000000000000000000" pitchFamily="2" charset="0"/>
                <a:cs typeface="Arial" panose="020B0604020202020204" pitchFamily="34" charset="0"/>
              </a:rPr>
              <a:t>б. 300 милиони тони</a:t>
            </a:r>
          </a:p>
          <a:p>
            <a:pPr marL="342900" indent="-342900">
              <a:buFont typeface="+mj-lt"/>
              <a:buAutoNum type="alphaLcPeriod"/>
            </a:pPr>
            <a:endParaRPr lang="mk-MK" dirty="0">
              <a:latin typeface="Roboto" panose="02000000000000000000" pitchFamily="2" charset="0"/>
              <a:cs typeface="Arial" panose="020B0604020202020204" pitchFamily="34" charset="0"/>
            </a:endParaRPr>
          </a:p>
          <a:p>
            <a:r>
              <a:rPr lang="mk-MK" dirty="0">
                <a:latin typeface="Roboto" panose="02000000000000000000" pitchFamily="2" charset="0"/>
                <a:cs typeface="Arial" panose="020B0604020202020204" pitchFamily="34" charset="0"/>
              </a:rPr>
              <a:t>в. 500 милиони тони</a:t>
            </a:r>
            <a:endParaRPr lang="mk-MK" dirty="0"/>
          </a:p>
        </p:txBody>
      </p:sp>
      <p:pic>
        <p:nvPicPr>
          <p:cNvPr id="3" name="Picture 2">
            <a:extLst>
              <a:ext uri="{FF2B5EF4-FFF2-40B4-BE49-F238E27FC236}">
                <a16:creationId xmlns:a16="http://schemas.microsoft.com/office/drawing/2014/main" id="{3D6CF52A-7FEB-2B4F-AD12-4116D21A3A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415" y="3887368"/>
            <a:ext cx="4411113" cy="2933390"/>
          </a:xfrm>
          <a:prstGeom prst="rect">
            <a:avLst/>
          </a:prstGeom>
        </p:spPr>
      </p:pic>
      <p:sp>
        <p:nvSpPr>
          <p:cNvPr id="11" name="Rectangle 10">
            <a:extLst>
              <a:ext uri="{FF2B5EF4-FFF2-40B4-BE49-F238E27FC236}">
                <a16:creationId xmlns:a16="http://schemas.microsoft.com/office/drawing/2014/main" id="{C33872D3-7DE4-C54B-AA0D-73C8F3DE1C54}"/>
              </a:ext>
            </a:extLst>
          </p:cNvPr>
          <p:cNvSpPr/>
          <p:nvPr/>
        </p:nvSpPr>
        <p:spPr>
          <a:xfrm>
            <a:off x="9485194" y="3456017"/>
            <a:ext cx="2598778" cy="2682786"/>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Квиз за статистика за отпад</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6" name="Slide Number Placeholder 5">
            <a:extLst>
              <a:ext uri="{FF2B5EF4-FFF2-40B4-BE49-F238E27FC236}">
                <a16:creationId xmlns:a16="http://schemas.microsoft.com/office/drawing/2014/main" id="{A3ED37CE-16B3-3544-A883-E60D241DFA89}"/>
              </a:ext>
            </a:extLst>
          </p:cNvPr>
          <p:cNvSpPr>
            <a:spLocks noGrp="1"/>
          </p:cNvSpPr>
          <p:nvPr>
            <p:ph type="sldNum" sz="quarter" idx="12"/>
          </p:nvPr>
        </p:nvSpPr>
        <p:spPr/>
        <p:txBody>
          <a:bodyPr/>
          <a:lstStyle/>
          <a:p>
            <a:fld id="{EC26C995-391B-2840-AEE5-46B20E750235}" type="slidenum">
              <a:rPr lang="de-DE" smtClean="0"/>
              <a:t>10</a:t>
            </a:fld>
            <a:endParaRPr lang="de-DE"/>
          </a:p>
        </p:txBody>
      </p:sp>
    </p:spTree>
    <p:extLst>
      <p:ext uri="{BB962C8B-B14F-4D97-AF65-F5344CB8AC3E}">
        <p14:creationId xmlns:p14="http://schemas.microsoft.com/office/powerpoint/2010/main" val="307194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2" name="Textfeld 9">
            <a:extLst>
              <a:ext uri="{FF2B5EF4-FFF2-40B4-BE49-F238E27FC236}">
                <a16:creationId xmlns:a16="http://schemas.microsoft.com/office/drawing/2014/main" id="{CBA3863E-DEEE-CC4C-BF74-B4F9E8504D2E}"/>
              </a:ext>
            </a:extLst>
          </p:cNvPr>
          <p:cNvSpPr txBox="1"/>
          <p:nvPr/>
        </p:nvSpPr>
        <p:spPr>
          <a:xfrm>
            <a:off x="592668" y="1419822"/>
            <a:ext cx="5317066" cy="523220"/>
          </a:xfrm>
          <a:prstGeom prst="rect">
            <a:avLst/>
          </a:prstGeom>
          <a:noFill/>
        </p:spPr>
        <p:txBody>
          <a:bodyPr wrap="square" rtlCol="0" anchor="t">
            <a:spAutoFit/>
          </a:bodyPr>
          <a:lstStyle/>
          <a:p>
            <a:pPr>
              <a:spcAft>
                <a:spcPts val="2400"/>
              </a:spcAft>
            </a:pPr>
            <a:r>
              <a:rPr lang="ru-RU" sz="2800" b="1" dirty="0">
                <a:solidFill>
                  <a:srgbClr val="AE0917"/>
                </a:solidFill>
                <a:latin typeface="Roboto" panose="02000000000000000000" pitchFamily="2" charset="0"/>
                <a:ea typeface="Roboto" panose="02000000000000000000" pitchFamily="2" charset="0"/>
                <a:cs typeface="Arial" panose="020B0604020202020204" pitchFamily="34" charset="0"/>
              </a:rPr>
              <a:t>Линеарна економија</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14" name="Textfeld 12">
            <a:extLst>
              <a:ext uri="{FF2B5EF4-FFF2-40B4-BE49-F238E27FC236}">
                <a16:creationId xmlns:a16="http://schemas.microsoft.com/office/drawing/2014/main" id="{BF019546-8942-7A44-BCFF-9A8136E4A98E}"/>
              </a:ext>
            </a:extLst>
          </p:cNvPr>
          <p:cNvSpPr txBox="1"/>
          <p:nvPr/>
        </p:nvSpPr>
        <p:spPr>
          <a:xfrm>
            <a:off x="487945" y="2228816"/>
            <a:ext cx="3696326" cy="3416320"/>
          </a:xfrm>
          <a:prstGeom prst="rect">
            <a:avLst/>
          </a:prstGeom>
          <a:noFill/>
        </p:spPr>
        <p:txBody>
          <a:bodyPr wrap="square" rtlCol="0">
            <a:spAutoFit/>
          </a:bodyPr>
          <a:lstStyle/>
          <a:p>
            <a:pPr marL="285750" indent="-285750">
              <a:spcAft>
                <a:spcPts val="12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Земи - Направи - Фрли</a:t>
            </a:r>
          </a:p>
          <a:p>
            <a:pPr marL="285750" indent="-285750">
              <a:spcAft>
                <a:spcPts val="12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Во 2015 година </a:t>
            </a:r>
            <a:r>
              <a:rPr lang="mk-MK" sz="1600">
                <a:latin typeface="Roboto" panose="02000000000000000000" pitchFamily="2" charset="0"/>
                <a:ea typeface="Roboto" panose="02000000000000000000" pitchFamily="2" charset="0"/>
                <a:cs typeface="Arial" panose="020B0604020202020204" pitchFamily="34" charset="0"/>
              </a:rPr>
              <a:t>се експлоатирани околу </a:t>
            </a:r>
            <a:r>
              <a:rPr lang="mk-MK" sz="1600" dirty="0">
                <a:latin typeface="Roboto" panose="02000000000000000000" pitchFamily="2" charset="0"/>
                <a:ea typeface="Roboto" panose="02000000000000000000" pitchFamily="2" charset="0"/>
                <a:cs typeface="Arial" panose="020B0604020202020204" pitchFamily="34" charset="0"/>
              </a:rPr>
              <a:t>93 милијарди тони примарни суровини (91% од искористените ресурси)</a:t>
            </a:r>
          </a:p>
          <a:p>
            <a:pPr marL="285750" indent="-285750">
              <a:spcAft>
                <a:spcPts val="12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Речиси 70% од употребата на ресурси се од необновливи ресурси</a:t>
            </a:r>
          </a:p>
          <a:p>
            <a:pPr marL="285750" indent="-285750">
              <a:spcAft>
                <a:spcPts val="12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Само 9,3 милијарди тони (9%) се во кружно движење</a:t>
            </a:r>
          </a:p>
          <a:p>
            <a:pPr marL="285750" indent="-285750">
              <a:spcAft>
                <a:spcPts val="12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Околу 68% од влезните суровини стануваат непреработлив отпад и се депонираат или согоруваат</a:t>
            </a:r>
          </a:p>
        </p:txBody>
      </p:sp>
      <p:sp>
        <p:nvSpPr>
          <p:cNvPr id="6" name="Down Arrow 5">
            <a:extLst>
              <a:ext uri="{FF2B5EF4-FFF2-40B4-BE49-F238E27FC236}">
                <a16:creationId xmlns:a16="http://schemas.microsoft.com/office/drawing/2014/main" id="{D668CA12-8E2D-2347-AFDC-3C09043D0F5A}"/>
              </a:ext>
            </a:extLst>
          </p:cNvPr>
          <p:cNvSpPr/>
          <p:nvPr/>
        </p:nvSpPr>
        <p:spPr>
          <a:xfrm>
            <a:off x="4199456" y="1375369"/>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Take</a:t>
            </a:r>
          </a:p>
        </p:txBody>
      </p:sp>
      <p:sp>
        <p:nvSpPr>
          <p:cNvPr id="17" name="Down Arrow 16">
            <a:extLst>
              <a:ext uri="{FF2B5EF4-FFF2-40B4-BE49-F238E27FC236}">
                <a16:creationId xmlns:a16="http://schemas.microsoft.com/office/drawing/2014/main" id="{E00FFF44-6022-4047-AC1D-538068D1A254}"/>
              </a:ext>
            </a:extLst>
          </p:cNvPr>
          <p:cNvSpPr/>
          <p:nvPr/>
        </p:nvSpPr>
        <p:spPr>
          <a:xfrm>
            <a:off x="4199456" y="2875125"/>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Make</a:t>
            </a:r>
          </a:p>
        </p:txBody>
      </p:sp>
      <p:sp>
        <p:nvSpPr>
          <p:cNvPr id="18" name="Down Arrow 17">
            <a:extLst>
              <a:ext uri="{FF2B5EF4-FFF2-40B4-BE49-F238E27FC236}">
                <a16:creationId xmlns:a16="http://schemas.microsoft.com/office/drawing/2014/main" id="{0F341592-485E-7447-B885-97A7A0881A15}"/>
              </a:ext>
            </a:extLst>
          </p:cNvPr>
          <p:cNvSpPr/>
          <p:nvPr/>
        </p:nvSpPr>
        <p:spPr>
          <a:xfrm>
            <a:off x="4199456" y="4407423"/>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Waste</a:t>
            </a:r>
          </a:p>
        </p:txBody>
      </p:sp>
      <p:sp>
        <p:nvSpPr>
          <p:cNvPr id="19" name="Textfeld 12">
            <a:extLst>
              <a:ext uri="{FF2B5EF4-FFF2-40B4-BE49-F238E27FC236}">
                <a16:creationId xmlns:a16="http://schemas.microsoft.com/office/drawing/2014/main" id="{2359EAD4-78C1-C648-963B-5D7D9A887004}"/>
              </a:ext>
            </a:extLst>
          </p:cNvPr>
          <p:cNvSpPr txBox="1"/>
          <p:nvPr/>
        </p:nvSpPr>
        <p:spPr>
          <a:xfrm>
            <a:off x="21017" y="6554787"/>
            <a:ext cx="4693487" cy="276999"/>
          </a:xfrm>
          <a:prstGeom prst="rect">
            <a:avLst/>
          </a:prstGeom>
          <a:noFill/>
        </p:spPr>
        <p:txBody>
          <a:bodyPr wrap="square" rtlCol="0">
            <a:spAutoFit/>
          </a:bodyPr>
          <a:lstStyle/>
          <a:p>
            <a:pPr marL="230188" indent="-230188">
              <a:spcAft>
                <a:spcPts val="2400"/>
              </a:spcAft>
            </a:pPr>
            <a:r>
              <a:rPr lang="ru-RU" sz="1200" dirty="0">
                <a:latin typeface="Roboto" panose="02000000000000000000" pitchFamily="2" charset="0"/>
                <a:ea typeface="Roboto" panose="02000000000000000000" pitchFamily="2" charset="0"/>
                <a:cs typeface="Arial" panose="020B0604020202020204" pitchFamily="34" charset="0"/>
              </a:rPr>
              <a:t>Извор: (</a:t>
            </a:r>
            <a:r>
              <a:rPr lang="en-GB" sz="1200" dirty="0">
                <a:latin typeface="Roboto" panose="02000000000000000000" pitchFamily="2" charset="0"/>
                <a:ea typeface="Roboto" panose="02000000000000000000" pitchFamily="2" charset="0"/>
                <a:cs typeface="Arial" panose="020B0604020202020204" pitchFamily="34" charset="0"/>
              </a:rPr>
              <a:t>Circle Economy, cited in National Geographic, 2020</a:t>
            </a:r>
            <a:r>
              <a:rPr lang="ru-RU" sz="1200" dirty="0">
                <a:latin typeface="Roboto" panose="02000000000000000000" pitchFamily="2" charset="0"/>
                <a:ea typeface="Roboto" panose="02000000000000000000" pitchFamily="2" charset="0"/>
                <a:cs typeface="Arial" panose="020B0604020202020204" pitchFamily="34" charset="0"/>
              </a:rPr>
              <a:t>)</a:t>
            </a:r>
            <a:endParaRPr lang="en-GB" sz="1200" dirty="0">
              <a:latin typeface="Roboto" panose="02000000000000000000" pitchFamily="2"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DBB3B755-E02A-E043-9BEB-A65A1EE28D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5329" y="-162011"/>
            <a:ext cx="7454180" cy="7026255"/>
          </a:xfrm>
          <a:prstGeom prst="rect">
            <a:avLst/>
          </a:prstGeom>
        </p:spPr>
      </p:pic>
    </p:spTree>
    <p:extLst>
      <p:ext uri="{BB962C8B-B14F-4D97-AF65-F5344CB8AC3E}">
        <p14:creationId xmlns:p14="http://schemas.microsoft.com/office/powerpoint/2010/main" val="459856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EB70CE0-C8DE-6640-95A5-9AC28A1A20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44208" y="2646047"/>
            <a:ext cx="3067983" cy="1875395"/>
          </a:xfrm>
          <a:prstGeom prst="rect">
            <a:avLst/>
          </a:prstGeom>
        </p:spPr>
      </p:pic>
      <p:pic>
        <p:nvPicPr>
          <p:cNvPr id="8" name="Picture 7">
            <a:extLst>
              <a:ext uri="{FF2B5EF4-FFF2-40B4-BE49-F238E27FC236}">
                <a16:creationId xmlns:a16="http://schemas.microsoft.com/office/drawing/2014/main" id="{2AC2F521-7134-A74C-B0CF-E64D26B82B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4363" y="4513021"/>
            <a:ext cx="2446597" cy="1944247"/>
          </a:xfrm>
          <a:prstGeom prst="rect">
            <a:avLst/>
          </a:prstGeom>
        </p:spPr>
      </p:pic>
      <p:pic>
        <p:nvPicPr>
          <p:cNvPr id="7" name="Picture 6">
            <a:extLst>
              <a:ext uri="{FF2B5EF4-FFF2-40B4-BE49-F238E27FC236}">
                <a16:creationId xmlns:a16="http://schemas.microsoft.com/office/drawing/2014/main" id="{4091FA93-6593-1247-B314-EDB0DE2332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86043" y="925453"/>
            <a:ext cx="3067983" cy="1723648"/>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151966" y="1386595"/>
            <a:ext cx="4793909" cy="830997"/>
          </a:xfrm>
          <a:prstGeom prst="rect">
            <a:avLst/>
          </a:prstGeom>
          <a:noFill/>
        </p:spPr>
        <p:txBody>
          <a:bodyPr wrap="square" rtlCol="0" anchor="t">
            <a:spAutoFit/>
          </a:bodyPr>
          <a:lstStyle/>
          <a:p>
            <a:pPr>
              <a:spcAft>
                <a:spcPts val="2400"/>
              </a:spcAft>
            </a:pPr>
            <a:r>
              <a:rPr lang="mk-MK" sz="2400" b="1" dirty="0">
                <a:solidFill>
                  <a:srgbClr val="AE0917"/>
                </a:solidFill>
                <a:latin typeface="Roboto" panose="02000000000000000000" pitchFamily="2" charset="0"/>
                <a:ea typeface="Roboto" panose="02000000000000000000" pitchFamily="2" charset="0"/>
                <a:cs typeface="Arial" panose="020B0604020202020204" pitchFamily="34" charset="0"/>
              </a:rPr>
              <a:t>Проблемите на л</a:t>
            </a:r>
            <a:r>
              <a:rPr lang="ru-RU" sz="2400" b="1" dirty="0">
                <a:solidFill>
                  <a:srgbClr val="AE0917"/>
                </a:solidFill>
                <a:latin typeface="Roboto" panose="02000000000000000000" pitchFamily="2" charset="0"/>
                <a:ea typeface="Roboto" panose="02000000000000000000" pitchFamily="2" charset="0"/>
                <a:cs typeface="Arial" panose="020B0604020202020204" pitchFamily="34" charset="0"/>
              </a:rPr>
              <a:t>инеарната економија</a:t>
            </a:r>
            <a:endParaRPr lang="en-GB" sz="24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880399" y="159293"/>
            <a:ext cx="5208775" cy="615553"/>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Линеарна економија</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3" name="Picture 2">
            <a:extLst>
              <a:ext uri="{FF2B5EF4-FFF2-40B4-BE49-F238E27FC236}">
                <a16:creationId xmlns:a16="http://schemas.microsoft.com/office/drawing/2014/main" id="{B3EFE162-5207-1F42-A079-42FB84BC802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63865" y="4513021"/>
            <a:ext cx="2929723" cy="1944247"/>
          </a:xfrm>
          <a:prstGeom prst="rect">
            <a:avLst/>
          </a:prstGeom>
        </p:spPr>
      </p:pic>
      <p:sp>
        <p:nvSpPr>
          <p:cNvPr id="14" name="Textfeld 12">
            <a:extLst>
              <a:ext uri="{FF2B5EF4-FFF2-40B4-BE49-F238E27FC236}">
                <a16:creationId xmlns:a16="http://schemas.microsoft.com/office/drawing/2014/main" id="{0B4DA8D6-902C-AA4C-8DB3-FAF492DEA1D8}"/>
              </a:ext>
            </a:extLst>
          </p:cNvPr>
          <p:cNvSpPr txBox="1"/>
          <p:nvPr/>
        </p:nvSpPr>
        <p:spPr>
          <a:xfrm>
            <a:off x="563043" y="2469951"/>
            <a:ext cx="5330300" cy="2000548"/>
          </a:xfrm>
          <a:prstGeom prst="rect">
            <a:avLst/>
          </a:prstGeom>
          <a:noFill/>
        </p:spPr>
        <p:txBody>
          <a:bodyPr wrap="square" rtlCol="0">
            <a:spAutoFit/>
          </a:bodyPr>
          <a:lstStyle/>
          <a:p>
            <a:pPr marL="285750" indent="-285750">
              <a:spcAft>
                <a:spcPts val="24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Исцрпување на природните ресурси</a:t>
            </a:r>
          </a:p>
          <a:p>
            <a:pPr marL="285750" indent="-285750">
              <a:spcAft>
                <a:spcPts val="24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Загадувања на животната средина и климатски промени</a:t>
            </a:r>
          </a:p>
          <a:p>
            <a:pPr marL="285750" indent="-285750">
              <a:spcAft>
                <a:spcPts val="24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Нанесена штета на екосистемот и биодиверзитетот</a:t>
            </a:r>
          </a:p>
          <a:p>
            <a:pPr marL="285750" indent="-285750">
              <a:spcAft>
                <a:spcPts val="24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Економски недостатоци</a:t>
            </a:r>
          </a:p>
        </p:txBody>
      </p:sp>
      <p:pic>
        <p:nvPicPr>
          <p:cNvPr id="5" name="Picture 4">
            <a:extLst>
              <a:ext uri="{FF2B5EF4-FFF2-40B4-BE49-F238E27FC236}">
                <a16:creationId xmlns:a16="http://schemas.microsoft.com/office/drawing/2014/main" id="{80E69C12-5FAD-5647-A147-2332AB677CC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44208" y="4535511"/>
            <a:ext cx="2886121" cy="1921758"/>
          </a:xfrm>
          <a:prstGeom prst="rect">
            <a:avLst/>
          </a:prstGeom>
        </p:spPr>
      </p:pic>
      <p:pic>
        <p:nvPicPr>
          <p:cNvPr id="20" name="Picture 19">
            <a:extLst>
              <a:ext uri="{FF2B5EF4-FFF2-40B4-BE49-F238E27FC236}">
                <a16:creationId xmlns:a16="http://schemas.microsoft.com/office/drawing/2014/main" id="{117C8F1F-3748-6742-94EB-9BB88336753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72816" y="928927"/>
            <a:ext cx="2414886" cy="1720174"/>
          </a:xfrm>
          <a:prstGeom prst="rect">
            <a:avLst/>
          </a:prstGeom>
        </p:spPr>
      </p:pic>
      <p:pic>
        <p:nvPicPr>
          <p:cNvPr id="6" name="Picture 5">
            <a:extLst>
              <a:ext uri="{FF2B5EF4-FFF2-40B4-BE49-F238E27FC236}">
                <a16:creationId xmlns:a16="http://schemas.microsoft.com/office/drawing/2014/main" id="{04639CEC-E347-784A-917E-1E6E1A1CB86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31457" y="927151"/>
            <a:ext cx="2621316" cy="1724807"/>
          </a:xfrm>
          <a:prstGeom prst="rect">
            <a:avLst/>
          </a:prstGeom>
        </p:spPr>
      </p:pic>
      <p:pic>
        <p:nvPicPr>
          <p:cNvPr id="9" name="Picture 8">
            <a:extLst>
              <a:ext uri="{FF2B5EF4-FFF2-40B4-BE49-F238E27FC236}">
                <a16:creationId xmlns:a16="http://schemas.microsoft.com/office/drawing/2014/main" id="{F1821C8E-1DF4-FE41-B287-B359BC1D9AE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531458" y="4513022"/>
            <a:ext cx="2621315" cy="1944246"/>
          </a:xfrm>
          <a:prstGeom prst="rect">
            <a:avLst/>
          </a:prstGeom>
        </p:spPr>
      </p:pic>
      <p:pic>
        <p:nvPicPr>
          <p:cNvPr id="18" name="Picture 17">
            <a:extLst>
              <a:ext uri="{FF2B5EF4-FFF2-40B4-BE49-F238E27FC236}">
                <a16:creationId xmlns:a16="http://schemas.microsoft.com/office/drawing/2014/main" id="{376A16CB-D072-254C-A9D7-587CA8E8823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531457" y="2660115"/>
            <a:ext cx="2622443" cy="1875394"/>
          </a:xfrm>
          <a:prstGeom prst="rect">
            <a:avLst/>
          </a:prstGeom>
        </p:spPr>
      </p:pic>
    </p:spTree>
    <p:extLst>
      <p:ext uri="{BB962C8B-B14F-4D97-AF65-F5344CB8AC3E}">
        <p14:creationId xmlns:p14="http://schemas.microsoft.com/office/powerpoint/2010/main" val="1522663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D35CDE-0962-0B4B-9088-DFA31261CA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912" y="3348577"/>
            <a:ext cx="4327166" cy="3245957"/>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B0F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317066" cy="523220"/>
          </a:xfrm>
          <a:prstGeom prst="rect">
            <a:avLst/>
          </a:prstGeom>
          <a:noFill/>
        </p:spPr>
        <p:txBody>
          <a:bodyPr wrap="square" rtlCol="0" anchor="t">
            <a:spAutoFit/>
          </a:bodyPr>
          <a:lstStyle/>
          <a:p>
            <a:pPr>
              <a:spcAft>
                <a:spcPts val="2400"/>
              </a:spcAft>
            </a:pPr>
            <a:r>
              <a:rPr lang="ru-RU" sz="2800" b="1" dirty="0">
                <a:solidFill>
                  <a:srgbClr val="AE0917"/>
                </a:solidFill>
                <a:latin typeface="Roboto" panose="02000000000000000000" pitchFamily="2" charset="0"/>
                <a:ea typeface="Roboto" panose="02000000000000000000" pitchFamily="2" charset="0"/>
                <a:cs typeface="Arial" panose="020B0604020202020204" pitchFamily="34" charset="0"/>
              </a:rPr>
              <a:t>Необновливи ресурси</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676374" y="111291"/>
            <a:ext cx="4926214" cy="615553"/>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Необновливи ресурси</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1" name="Textfeld 12">
            <a:extLst>
              <a:ext uri="{FF2B5EF4-FFF2-40B4-BE49-F238E27FC236}">
                <a16:creationId xmlns:a16="http://schemas.microsoft.com/office/drawing/2014/main" id="{A9DF555D-E9F0-F847-9AE7-2D97574E535F}"/>
              </a:ext>
            </a:extLst>
          </p:cNvPr>
          <p:cNvSpPr txBox="1"/>
          <p:nvPr/>
        </p:nvSpPr>
        <p:spPr>
          <a:xfrm>
            <a:off x="551698" y="1989071"/>
            <a:ext cx="5330300" cy="1446550"/>
          </a:xfrm>
          <a:prstGeom prst="rect">
            <a:avLst/>
          </a:prstGeom>
          <a:noFill/>
        </p:spPr>
        <p:txBody>
          <a:bodyPr wrap="square" rtlCol="0">
            <a:spAutoFit/>
          </a:bodyPr>
          <a:lstStyle/>
          <a:p>
            <a:pPr marL="285750" indent="-285750">
              <a:spcAft>
                <a:spcPts val="2400"/>
              </a:spcAft>
              <a:buFont typeface="Wingdings" pitchFamily="2" charset="2"/>
              <a:buChar char="v"/>
            </a:pPr>
            <a:r>
              <a:rPr lang="ru-RU" sz="1600" dirty="0">
                <a:latin typeface="Roboto" panose="02000000000000000000" pitchFamily="2" charset="0"/>
                <a:ea typeface="Roboto" panose="02000000000000000000" pitchFamily="2" charset="0"/>
                <a:cs typeface="Arial" panose="020B0604020202020204" pitchFamily="34" charset="0"/>
              </a:rPr>
              <a:t>Метали и минерали</a:t>
            </a:r>
          </a:p>
          <a:p>
            <a:pPr marL="285750" indent="-285750">
              <a:spcAft>
                <a:spcPts val="2400"/>
              </a:spcAft>
              <a:buFont typeface="Wingdings" pitchFamily="2" charset="2"/>
              <a:buChar char="v"/>
            </a:pPr>
            <a:r>
              <a:rPr lang="ru-RU" sz="1600" dirty="0">
                <a:latin typeface="Roboto" panose="02000000000000000000" pitchFamily="2" charset="0"/>
                <a:ea typeface="Roboto" panose="02000000000000000000" pitchFamily="2" charset="0"/>
                <a:cs typeface="Arial" panose="020B0604020202020204" pitchFamily="34" charset="0"/>
              </a:rPr>
              <a:t>Фосилни горива</a:t>
            </a:r>
          </a:p>
          <a:p>
            <a:pPr marL="285750" indent="-285750">
              <a:spcAft>
                <a:spcPts val="2400"/>
              </a:spcAft>
              <a:buFont typeface="Wingdings" pitchFamily="2" charset="2"/>
              <a:buChar char="v"/>
            </a:pPr>
            <a:r>
              <a:rPr lang="ru-RU" sz="1600" dirty="0">
                <a:latin typeface="Roboto" panose="02000000000000000000" pitchFamily="2" charset="0"/>
                <a:ea typeface="Roboto" panose="02000000000000000000" pitchFamily="2" charset="0"/>
                <a:cs typeface="Arial" panose="020B0604020202020204" pitchFamily="34" charset="0"/>
              </a:rPr>
              <a:t>Екосистеми</a:t>
            </a:r>
          </a:p>
        </p:txBody>
      </p:sp>
      <p:pic>
        <p:nvPicPr>
          <p:cNvPr id="3" name="Picture 2">
            <a:extLst>
              <a:ext uri="{FF2B5EF4-FFF2-40B4-BE49-F238E27FC236}">
                <a16:creationId xmlns:a16="http://schemas.microsoft.com/office/drawing/2014/main" id="{B1A268CB-DF6A-3447-88F5-DA0A39A221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3890" y="985099"/>
            <a:ext cx="4724049" cy="5916218"/>
          </a:xfrm>
          <a:prstGeom prst="rect">
            <a:avLst/>
          </a:prstGeom>
        </p:spPr>
      </p:pic>
      <p:sp>
        <p:nvSpPr>
          <p:cNvPr id="13" name="Rectangle 12">
            <a:extLst>
              <a:ext uri="{FF2B5EF4-FFF2-40B4-BE49-F238E27FC236}">
                <a16:creationId xmlns:a16="http://schemas.microsoft.com/office/drawing/2014/main" id="{46DDECE3-CEE9-274F-9505-99E61DBD0711}"/>
              </a:ext>
            </a:extLst>
          </p:cNvPr>
          <p:cNvSpPr/>
          <p:nvPr/>
        </p:nvSpPr>
        <p:spPr>
          <a:xfrm>
            <a:off x="9907752" y="3435621"/>
            <a:ext cx="2284248" cy="2867452"/>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Квиз за статистика за отпад</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Необновливи ресурси</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17" name="Textfeld 12">
            <a:extLst>
              <a:ext uri="{FF2B5EF4-FFF2-40B4-BE49-F238E27FC236}">
                <a16:creationId xmlns:a16="http://schemas.microsoft.com/office/drawing/2014/main" id="{D58C4E81-8B79-3E4F-AE80-21BBBCAB5F15}"/>
              </a:ext>
            </a:extLst>
          </p:cNvPr>
          <p:cNvSpPr txBox="1"/>
          <p:nvPr/>
        </p:nvSpPr>
        <p:spPr>
          <a:xfrm>
            <a:off x="21017" y="6554787"/>
            <a:ext cx="4042679" cy="276999"/>
          </a:xfrm>
          <a:prstGeom prst="rect">
            <a:avLst/>
          </a:prstGeom>
          <a:noFill/>
        </p:spPr>
        <p:txBody>
          <a:bodyPr wrap="square" rtlCol="0">
            <a:spAutoFit/>
          </a:bodyPr>
          <a:lstStyle/>
          <a:p>
            <a:pPr marL="230188" indent="-230188">
              <a:spcAft>
                <a:spcPts val="2400"/>
              </a:spcAft>
            </a:pPr>
            <a:r>
              <a:rPr lang="mk-MK" sz="1200" dirty="0">
                <a:latin typeface="Roboto" panose="02000000000000000000" pitchFamily="2" charset="0"/>
                <a:ea typeface="Roboto" panose="02000000000000000000" pitchFamily="2" charset="0"/>
                <a:cs typeface="Arial" panose="020B0604020202020204" pitchFamily="34" charset="0"/>
              </a:rPr>
              <a:t>Извор</a:t>
            </a:r>
            <a:r>
              <a:rPr lang="en-GB" sz="1200" dirty="0">
                <a:latin typeface="Roboto" panose="02000000000000000000" pitchFamily="2" charset="0"/>
                <a:ea typeface="Roboto" panose="02000000000000000000" pitchFamily="2" charset="0"/>
                <a:cs typeface="Arial" panose="020B0604020202020204" pitchFamily="34" charset="0"/>
              </a:rPr>
              <a:t>: UN (2019), BBC (2012)</a:t>
            </a:r>
          </a:p>
        </p:txBody>
      </p:sp>
    </p:spTree>
    <p:extLst>
      <p:ext uri="{BB962C8B-B14F-4D97-AF65-F5344CB8AC3E}">
        <p14:creationId xmlns:p14="http://schemas.microsoft.com/office/powerpoint/2010/main" val="460778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0" name="Textfeld 9">
            <a:extLst>
              <a:ext uri="{FF2B5EF4-FFF2-40B4-BE49-F238E27FC236}">
                <a16:creationId xmlns:a16="http://schemas.microsoft.com/office/drawing/2014/main" id="{8DA0CED4-49C8-2449-95D6-706ECBA6F632}"/>
              </a:ext>
            </a:extLst>
          </p:cNvPr>
          <p:cNvSpPr txBox="1"/>
          <p:nvPr/>
        </p:nvSpPr>
        <p:spPr>
          <a:xfrm>
            <a:off x="394910" y="1362648"/>
            <a:ext cx="5317066" cy="523220"/>
          </a:xfrm>
          <a:prstGeom prst="rect">
            <a:avLst/>
          </a:prstGeom>
          <a:noFill/>
        </p:spPr>
        <p:txBody>
          <a:bodyPr wrap="square" rtlCol="0" anchor="t">
            <a:spAutoFit/>
          </a:bodyPr>
          <a:lstStyle/>
          <a:p>
            <a:pPr>
              <a:spcAft>
                <a:spcPts val="2400"/>
              </a:spcAft>
            </a:pPr>
            <a:r>
              <a:rPr lang="ru-RU" sz="2800" b="1" dirty="0">
                <a:solidFill>
                  <a:srgbClr val="AE0917"/>
                </a:solidFill>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7141322" y="174791"/>
            <a:ext cx="4926214" cy="615553"/>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495301" y="2080224"/>
            <a:ext cx="4358079" cy="1077218"/>
          </a:xfrm>
          <a:prstGeom prst="rect">
            <a:avLst/>
          </a:prstGeom>
          <a:noFill/>
        </p:spPr>
        <p:txBody>
          <a:bodyPr wrap="square" rtlCol="0">
            <a:spAutoFit/>
          </a:bodyPr>
          <a:lstStyle/>
          <a:p>
            <a:pPr indent="-285750">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„Економија која… има за цел да ги зачува производите, компонентите и материјалите со нивната </a:t>
            </a:r>
            <a:r>
              <a:rPr lang="mk-MK" sz="1600" b="1" dirty="0">
                <a:latin typeface="Roboto" panose="02000000000000000000" pitchFamily="2" charset="0"/>
                <a:ea typeface="Roboto" panose="02000000000000000000" pitchFamily="2" charset="0"/>
                <a:cs typeface="Arial" panose="020B0604020202020204" pitchFamily="34" charset="0"/>
              </a:rPr>
              <a:t>највисока корисност и вредност во секое време</a:t>
            </a:r>
            <a:r>
              <a:rPr lang="mk-MK" sz="1600" dirty="0">
                <a:latin typeface="Roboto" panose="02000000000000000000" pitchFamily="2" charset="0"/>
                <a:ea typeface="Roboto" panose="02000000000000000000" pitchFamily="2" charset="0"/>
                <a:cs typeface="Arial" panose="020B0604020202020204" pitchFamily="34" charset="0"/>
              </a:rPr>
              <a:t>“ </a:t>
            </a:r>
            <a:r>
              <a:rPr lang="mk-MK" sz="1200" dirty="0">
                <a:latin typeface="Roboto" panose="02000000000000000000" pitchFamily="2" charset="0"/>
                <a:ea typeface="Roboto" panose="02000000000000000000" pitchFamily="2" charset="0"/>
                <a:cs typeface="Arial" panose="020B0604020202020204" pitchFamily="34" charset="0"/>
              </a:rPr>
              <a:t>фондација Елен </a:t>
            </a:r>
            <a:r>
              <a:rPr lang="mk-MK" sz="1200" dirty="0" err="1">
                <a:latin typeface="Roboto" panose="02000000000000000000" pitchFamily="2" charset="0"/>
                <a:ea typeface="Roboto" panose="02000000000000000000" pitchFamily="2" charset="0"/>
                <a:cs typeface="Arial" panose="020B0604020202020204" pitchFamily="34" charset="0"/>
              </a:rPr>
              <a:t>Мекартур</a:t>
            </a:r>
            <a:endParaRPr lang="mk-MK" sz="1600" dirty="0">
              <a:latin typeface="Roboto" panose="02000000000000000000" pitchFamily="2"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780195CD-E9C1-C34F-A3D3-7F75DD3FD7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56014" y="937195"/>
            <a:ext cx="7368692" cy="5684830"/>
          </a:xfrm>
          <a:prstGeom prst="rect">
            <a:avLst/>
          </a:prstGeom>
        </p:spPr>
      </p:pic>
      <p:sp>
        <p:nvSpPr>
          <p:cNvPr id="14" name="Textfeld 12">
            <a:extLst>
              <a:ext uri="{FF2B5EF4-FFF2-40B4-BE49-F238E27FC236}">
                <a16:creationId xmlns:a16="http://schemas.microsoft.com/office/drawing/2014/main" id="{29E80759-375A-6F43-B447-5163067762DA}"/>
              </a:ext>
            </a:extLst>
          </p:cNvPr>
          <p:cNvSpPr txBox="1"/>
          <p:nvPr/>
        </p:nvSpPr>
        <p:spPr>
          <a:xfrm>
            <a:off x="-9978" y="6570285"/>
            <a:ext cx="4042679" cy="276999"/>
          </a:xfrm>
          <a:prstGeom prst="rect">
            <a:avLst/>
          </a:prstGeom>
          <a:noFill/>
        </p:spPr>
        <p:txBody>
          <a:bodyPr wrap="square" rtlCol="0">
            <a:spAutoFit/>
          </a:bodyPr>
          <a:lstStyle/>
          <a:p>
            <a:pPr marL="230188" indent="-230188">
              <a:spcAft>
                <a:spcPts val="2400"/>
              </a:spcAft>
            </a:pPr>
            <a:r>
              <a:rPr lang="ru-RU" sz="1200" dirty="0">
                <a:latin typeface="Roboto" panose="02000000000000000000" pitchFamily="2" charset="0"/>
                <a:ea typeface="Roboto" panose="02000000000000000000" pitchFamily="2" charset="0"/>
                <a:cs typeface="Arial" panose="020B0604020202020204" pitchFamily="34" charset="0"/>
              </a:rPr>
              <a:t>Извор:</a:t>
            </a:r>
            <a:r>
              <a:rPr lang="en-GB" sz="1200" dirty="0">
                <a:latin typeface="Roboto" panose="02000000000000000000" pitchFamily="2" charset="0"/>
                <a:ea typeface="Roboto" panose="02000000000000000000" pitchFamily="2" charset="0"/>
                <a:cs typeface="Arial" panose="020B0604020202020204" pitchFamily="34" charset="0"/>
              </a:rPr>
              <a:t> (Ellen MacArthur Foundation, 2013)</a:t>
            </a:r>
          </a:p>
        </p:txBody>
      </p:sp>
      <p:sp>
        <p:nvSpPr>
          <p:cNvPr id="3" name="Rectangle 2"/>
          <p:cNvSpPr/>
          <p:nvPr/>
        </p:nvSpPr>
        <p:spPr>
          <a:xfrm>
            <a:off x="397935" y="3351798"/>
            <a:ext cx="4552813" cy="2585323"/>
          </a:xfrm>
          <a:prstGeom prst="rect">
            <a:avLst/>
          </a:prstGeom>
        </p:spPr>
        <p:txBody>
          <a:bodyPr wrap="square">
            <a:spAutoFit/>
          </a:bodyPr>
          <a:lstStyle/>
          <a:p>
            <a:r>
              <a:rPr lang="mk-MK" dirty="0">
                <a:latin typeface="Times New Roman" charset="0"/>
                <a:ea typeface="MS Mincho" charset="-128"/>
              </a:rPr>
              <a:t>Економски систем кој го валоризира отпадот и континуираната употреба на ресурси. Применува поправки, повторна употреба, споделување, реновирање, репроизводство и рециклирање за да создаде систем на затворен циклус, минимизирајќи го внесот на ресурси и намалувајќи го создавањето отпад, загадување и емисии на јаглерод (изменето од </a:t>
            </a:r>
            <a:r>
              <a:rPr lang="mk-MK" dirty="0" err="1">
                <a:latin typeface="Times New Roman" charset="0"/>
                <a:ea typeface="MS Mincho" charset="-128"/>
              </a:rPr>
              <a:t>Geissdoerfer</a:t>
            </a:r>
            <a:r>
              <a:rPr lang="mk-MK" dirty="0">
                <a:latin typeface="Times New Roman" charset="0"/>
                <a:ea typeface="MS Mincho" charset="-128"/>
              </a:rPr>
              <a:t> </a:t>
            </a:r>
            <a:r>
              <a:rPr lang="mk-MK" dirty="0" err="1">
                <a:latin typeface="Times New Roman" charset="0"/>
                <a:ea typeface="MS Mincho" charset="-128"/>
              </a:rPr>
              <a:t>et</a:t>
            </a:r>
            <a:r>
              <a:rPr lang="mk-MK" dirty="0">
                <a:latin typeface="Times New Roman" charset="0"/>
                <a:ea typeface="MS Mincho" charset="-128"/>
              </a:rPr>
              <a:t> </a:t>
            </a:r>
            <a:r>
              <a:rPr lang="mk-MK" dirty="0" err="1">
                <a:latin typeface="Times New Roman" charset="0"/>
                <a:ea typeface="MS Mincho" charset="-128"/>
              </a:rPr>
              <a:t>al</a:t>
            </a:r>
            <a:r>
              <a:rPr lang="mk-MK" dirty="0">
                <a:latin typeface="Times New Roman" charset="0"/>
                <a:ea typeface="MS Mincho" charset="-128"/>
              </a:rPr>
              <a:t>, 2017).</a:t>
            </a:r>
          </a:p>
        </p:txBody>
      </p:sp>
    </p:spTree>
    <p:extLst>
      <p:ext uri="{BB962C8B-B14F-4D97-AF65-F5344CB8AC3E}">
        <p14:creationId xmlns:p14="http://schemas.microsoft.com/office/powerpoint/2010/main" val="674728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0241604-8F88-9444-BC9C-221B8110A8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6014" y="937195"/>
            <a:ext cx="7368692" cy="5684830"/>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608166" y="1419822"/>
            <a:ext cx="3846328" cy="954107"/>
          </a:xfrm>
          <a:prstGeom prst="rect">
            <a:avLst/>
          </a:prstGeom>
          <a:noFill/>
        </p:spPr>
        <p:txBody>
          <a:bodyPr wrap="square" rtlCol="0" anchor="t">
            <a:spAutoFit/>
          </a:bodyPr>
          <a:lstStyle/>
          <a:p>
            <a:pPr>
              <a:spcAft>
                <a:spcPts val="2400"/>
              </a:spcAft>
            </a:pPr>
            <a:r>
              <a:rPr lang="mk-MK" sz="2800" b="1" dirty="0">
                <a:solidFill>
                  <a:srgbClr val="AE0917"/>
                </a:solidFill>
                <a:latin typeface="Roboto" panose="02000000000000000000" pitchFamily="2" charset="0"/>
                <a:ea typeface="Roboto" panose="02000000000000000000" pitchFamily="2" charset="0"/>
                <a:cs typeface="Arial" panose="020B0604020202020204" pitchFamily="34" charset="0"/>
              </a:rPr>
              <a:t>Начела на циркуларната економија</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609127" y="2498277"/>
            <a:ext cx="3594057" cy="2646878"/>
          </a:xfrm>
          <a:prstGeom prst="rect">
            <a:avLst/>
          </a:prstGeom>
          <a:noFill/>
        </p:spPr>
        <p:txBody>
          <a:bodyPr wrap="square" rtlCol="0">
            <a:spAutoFit/>
          </a:bodyPr>
          <a:lstStyle/>
          <a:p>
            <a:pPr marL="342900" indent="-342900">
              <a:spcAft>
                <a:spcPts val="2400"/>
              </a:spcAft>
              <a:buAutoNum type="arabicPeriod"/>
            </a:pPr>
            <a:r>
              <a:rPr lang="mk-MK" dirty="0">
                <a:latin typeface="Roboto" panose="02000000000000000000" pitchFamily="2" charset="0"/>
                <a:ea typeface="Roboto" panose="02000000000000000000" pitchFamily="2" charset="0"/>
                <a:cs typeface="Arial" panose="020B0604020202020204" pitchFamily="34" charset="0"/>
              </a:rPr>
              <a:t>Планирање на начин што  отпадот и загадувањето воопшто не влегуваат во системот </a:t>
            </a:r>
          </a:p>
          <a:p>
            <a:pPr marL="342900" indent="-342900">
              <a:spcAft>
                <a:spcPts val="2400"/>
              </a:spcAft>
              <a:buAutoNum type="arabicPeriod"/>
            </a:pPr>
            <a:r>
              <a:rPr lang="mk-MK" dirty="0">
                <a:latin typeface="Roboto" panose="02000000000000000000" pitchFamily="2" charset="0"/>
                <a:ea typeface="Roboto" panose="02000000000000000000" pitchFamily="2" charset="0"/>
                <a:cs typeface="Arial" panose="020B0604020202020204" pitchFamily="34" charset="0"/>
              </a:rPr>
              <a:t>Зачувување на производите и материјалите во употреба</a:t>
            </a:r>
          </a:p>
          <a:p>
            <a:pPr marL="342900" indent="-342900">
              <a:spcAft>
                <a:spcPts val="2400"/>
              </a:spcAft>
              <a:buAutoNum type="arabicPeriod"/>
            </a:pPr>
            <a:r>
              <a:rPr lang="mk-MK" dirty="0">
                <a:latin typeface="Roboto" panose="02000000000000000000" pitchFamily="2" charset="0"/>
                <a:ea typeface="Roboto" panose="02000000000000000000" pitchFamily="2" charset="0"/>
                <a:cs typeface="Arial" panose="020B0604020202020204" pitchFamily="34" charset="0"/>
              </a:rPr>
              <a:t>Регенерирање на природните системи</a:t>
            </a:r>
            <a:endParaRPr lang="mk-MK" sz="1600" dirty="0">
              <a:latin typeface="Roboto" panose="02000000000000000000" pitchFamily="2" charset="0"/>
              <a:ea typeface="Roboto" panose="02000000000000000000" pitchFamily="2" charset="0"/>
              <a:cs typeface="Arial" panose="020B0604020202020204" pitchFamily="34" charset="0"/>
            </a:endParaRPr>
          </a:p>
        </p:txBody>
      </p:sp>
      <p:sp>
        <p:nvSpPr>
          <p:cNvPr id="11" name="Textfeld 1">
            <a:extLst>
              <a:ext uri="{FF2B5EF4-FFF2-40B4-BE49-F238E27FC236}">
                <a16:creationId xmlns:a16="http://schemas.microsoft.com/office/drawing/2014/main" id="{7494902F-9B6A-224B-AB24-92D0B39D2421}"/>
              </a:ext>
            </a:extLst>
          </p:cNvPr>
          <p:cNvSpPr txBox="1"/>
          <p:nvPr/>
        </p:nvSpPr>
        <p:spPr>
          <a:xfrm>
            <a:off x="7141322" y="174791"/>
            <a:ext cx="4926214" cy="615553"/>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2" name="Textfeld 12">
            <a:extLst>
              <a:ext uri="{FF2B5EF4-FFF2-40B4-BE49-F238E27FC236}">
                <a16:creationId xmlns:a16="http://schemas.microsoft.com/office/drawing/2014/main" id="{B9DD8401-AC4C-9046-B575-6CF0CB0AAC55}"/>
              </a:ext>
            </a:extLst>
          </p:cNvPr>
          <p:cNvSpPr txBox="1"/>
          <p:nvPr/>
        </p:nvSpPr>
        <p:spPr>
          <a:xfrm>
            <a:off x="-9978" y="6570285"/>
            <a:ext cx="4042679" cy="276999"/>
          </a:xfrm>
          <a:prstGeom prst="rect">
            <a:avLst/>
          </a:prstGeom>
          <a:noFill/>
        </p:spPr>
        <p:txBody>
          <a:bodyPr wrap="square" rtlCol="0">
            <a:spAutoFit/>
          </a:bodyPr>
          <a:lstStyle/>
          <a:p>
            <a:pPr marL="230188" indent="-230188">
              <a:spcAft>
                <a:spcPts val="2400"/>
              </a:spcAft>
            </a:pPr>
            <a:r>
              <a:rPr lang="ru-RU" sz="1200" dirty="0">
                <a:latin typeface="Roboto" panose="02000000000000000000" pitchFamily="2" charset="0"/>
                <a:ea typeface="Roboto" panose="02000000000000000000" pitchFamily="2" charset="0"/>
                <a:cs typeface="Arial" panose="020B0604020202020204" pitchFamily="34" charset="0"/>
              </a:rPr>
              <a:t>Извор:</a:t>
            </a:r>
            <a:r>
              <a:rPr lang="en-GB" sz="1200" dirty="0">
                <a:latin typeface="Roboto" panose="02000000000000000000" pitchFamily="2" charset="0"/>
                <a:ea typeface="Roboto" panose="02000000000000000000" pitchFamily="2" charset="0"/>
                <a:cs typeface="Arial" panose="020B0604020202020204" pitchFamily="34" charset="0"/>
              </a:rPr>
              <a:t> Ellen MacArthur Foundation</a:t>
            </a:r>
          </a:p>
        </p:txBody>
      </p:sp>
      <p:sp>
        <p:nvSpPr>
          <p:cNvPr id="14" name="Down Arrow 13">
            <a:extLst>
              <a:ext uri="{FF2B5EF4-FFF2-40B4-BE49-F238E27FC236}">
                <a16:creationId xmlns:a16="http://schemas.microsoft.com/office/drawing/2014/main" id="{2E9DCF33-243A-7B49-B6B1-4A7D67550119}"/>
              </a:ext>
            </a:extLst>
          </p:cNvPr>
          <p:cNvSpPr/>
          <p:nvPr/>
        </p:nvSpPr>
        <p:spPr>
          <a:xfrm>
            <a:off x="8282456" y="1501908"/>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Take</a:t>
            </a:r>
          </a:p>
        </p:txBody>
      </p:sp>
      <p:sp>
        <p:nvSpPr>
          <p:cNvPr id="17" name="Down Arrow 16">
            <a:extLst>
              <a:ext uri="{FF2B5EF4-FFF2-40B4-BE49-F238E27FC236}">
                <a16:creationId xmlns:a16="http://schemas.microsoft.com/office/drawing/2014/main" id="{B239E68D-37F1-2840-8427-B50A1340660E}"/>
              </a:ext>
            </a:extLst>
          </p:cNvPr>
          <p:cNvSpPr/>
          <p:nvPr/>
        </p:nvSpPr>
        <p:spPr>
          <a:xfrm>
            <a:off x="8282456" y="3001664"/>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Make</a:t>
            </a:r>
          </a:p>
        </p:txBody>
      </p:sp>
      <p:sp>
        <p:nvSpPr>
          <p:cNvPr id="18" name="Down Arrow 17">
            <a:extLst>
              <a:ext uri="{FF2B5EF4-FFF2-40B4-BE49-F238E27FC236}">
                <a16:creationId xmlns:a16="http://schemas.microsoft.com/office/drawing/2014/main" id="{1DFBBA7A-5FA8-2D4F-8E6B-70F7EF4A5AD3}"/>
              </a:ext>
            </a:extLst>
          </p:cNvPr>
          <p:cNvSpPr/>
          <p:nvPr/>
        </p:nvSpPr>
        <p:spPr>
          <a:xfrm>
            <a:off x="8282456" y="4533962"/>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Waste</a:t>
            </a:r>
          </a:p>
        </p:txBody>
      </p:sp>
      <p:cxnSp>
        <p:nvCxnSpPr>
          <p:cNvPr id="3" name="Straight Connector 2">
            <a:extLst>
              <a:ext uri="{FF2B5EF4-FFF2-40B4-BE49-F238E27FC236}">
                <a16:creationId xmlns:a16="http://schemas.microsoft.com/office/drawing/2014/main" id="{A44AA9FB-05B0-6A47-951C-72565BDDF063}"/>
              </a:ext>
            </a:extLst>
          </p:cNvPr>
          <p:cNvCxnSpPr/>
          <p:nvPr/>
        </p:nvCxnSpPr>
        <p:spPr>
          <a:xfrm>
            <a:off x="8086892" y="4888813"/>
            <a:ext cx="1115878" cy="928902"/>
          </a:xfrm>
          <a:prstGeom prst="line">
            <a:avLst/>
          </a:prstGeom>
          <a:ln w="25400">
            <a:solidFill>
              <a:srgbClr val="AE091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A0D397-7474-D247-A909-4E9AE7470D0D}"/>
              </a:ext>
            </a:extLst>
          </p:cNvPr>
          <p:cNvCxnSpPr>
            <a:cxnSpLocks/>
          </p:cNvCxnSpPr>
          <p:nvPr/>
        </p:nvCxnSpPr>
        <p:spPr>
          <a:xfrm flipH="1">
            <a:off x="8040398" y="4869843"/>
            <a:ext cx="1199828" cy="949112"/>
          </a:xfrm>
          <a:prstGeom prst="line">
            <a:avLst/>
          </a:prstGeom>
          <a:ln w="25400">
            <a:solidFill>
              <a:srgbClr val="AE09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017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7" y="1419822"/>
            <a:ext cx="8424723" cy="523220"/>
          </a:xfrm>
          <a:prstGeom prst="rect">
            <a:avLst/>
          </a:prstGeom>
          <a:noFill/>
        </p:spPr>
        <p:txBody>
          <a:bodyPr wrap="square" rtlCol="0" anchor="t">
            <a:spAutoFit/>
          </a:bodyPr>
          <a:lstStyle/>
          <a:p>
            <a:pPr>
              <a:spcAft>
                <a:spcPts val="2400"/>
              </a:spcAft>
            </a:pPr>
            <a:r>
              <a:rPr lang="mk-MK" sz="2800" b="1" dirty="0">
                <a:solidFill>
                  <a:srgbClr val="AE0917"/>
                </a:solidFill>
                <a:latin typeface="Roboto" panose="02000000000000000000" pitchFamily="2" charset="0"/>
                <a:ea typeface="Roboto" panose="02000000000000000000" pitchFamily="2" charset="0"/>
                <a:cs typeface="Arial" panose="020B0604020202020204" pitchFamily="34" charset="0"/>
              </a:rPr>
              <a:t>Преиспитување на напредокот:  Циркуларна економија </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Textfeld 12">
            <a:extLst>
              <a:ext uri="{FF2B5EF4-FFF2-40B4-BE49-F238E27FC236}">
                <a16:creationId xmlns:a16="http://schemas.microsoft.com/office/drawing/2014/main" id="{785AA928-6AA8-8448-8750-8F12385902A1}"/>
              </a:ext>
            </a:extLst>
          </p:cNvPr>
          <p:cNvSpPr txBox="1"/>
          <p:nvPr/>
        </p:nvSpPr>
        <p:spPr>
          <a:xfrm>
            <a:off x="592667" y="1959527"/>
            <a:ext cx="6660540" cy="338554"/>
          </a:xfrm>
          <a:prstGeom prst="rect">
            <a:avLst/>
          </a:prstGeom>
          <a:noFill/>
        </p:spPr>
        <p:txBody>
          <a:bodyPr wrap="square" rtlCol="0">
            <a:spAutoFit/>
          </a:bodyPr>
          <a:lstStyle/>
          <a:p>
            <a:pPr marL="285750" indent="-285750">
              <a:spcAft>
                <a:spcPts val="24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Кратко видео</a:t>
            </a:r>
            <a:r>
              <a:rPr lang="en-GB" sz="1600" dirty="0">
                <a:latin typeface="Roboto" panose="02000000000000000000" pitchFamily="2" charset="0"/>
                <a:ea typeface="Roboto" panose="02000000000000000000" pitchFamily="2" charset="0"/>
                <a:cs typeface="Arial" panose="020B0604020202020204" pitchFamily="34" charset="0"/>
              </a:rPr>
              <a:t> (3.48 </a:t>
            </a:r>
            <a:r>
              <a:rPr lang="mk-MK" sz="1600" dirty="0">
                <a:latin typeface="Roboto" panose="02000000000000000000" pitchFamily="2" charset="0"/>
                <a:ea typeface="Roboto" panose="02000000000000000000" pitchFamily="2" charset="0"/>
                <a:cs typeface="Arial" panose="020B0604020202020204" pitchFamily="34" charset="0"/>
              </a:rPr>
              <a:t>минути</a:t>
            </a:r>
            <a:r>
              <a:rPr lang="en-GB" sz="1600" dirty="0">
                <a:latin typeface="Roboto" panose="02000000000000000000" pitchFamily="2" charset="0"/>
                <a:ea typeface="Roboto" panose="02000000000000000000" pitchFamily="2" charset="0"/>
                <a:cs typeface="Arial" panose="020B0604020202020204" pitchFamily="34" charset="0"/>
              </a:rPr>
              <a:t>)  Ellen MacArthur Foundation</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12" name="Textfeld 1">
            <a:extLst>
              <a:ext uri="{FF2B5EF4-FFF2-40B4-BE49-F238E27FC236}">
                <a16:creationId xmlns:a16="http://schemas.microsoft.com/office/drawing/2014/main" id="{F10D0E79-94A8-514D-BEF1-23AEB2ED6E89}"/>
              </a:ext>
            </a:extLst>
          </p:cNvPr>
          <p:cNvSpPr txBox="1"/>
          <p:nvPr/>
        </p:nvSpPr>
        <p:spPr>
          <a:xfrm>
            <a:off x="7141322" y="174791"/>
            <a:ext cx="4926214" cy="615553"/>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378CF1ED-30E5-8E46-A8A4-8A4933D9CD10}"/>
              </a:ext>
            </a:extLst>
          </p:cNvPr>
          <p:cNvSpPr/>
          <p:nvPr/>
        </p:nvSpPr>
        <p:spPr>
          <a:xfrm>
            <a:off x="9396919" y="3401880"/>
            <a:ext cx="2670617" cy="2682786"/>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Квиз за статистика за отпад</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Циркуларна економија</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5" name="Rectangle 4">
            <a:extLst>
              <a:ext uri="{FF2B5EF4-FFF2-40B4-BE49-F238E27FC236}">
                <a16:creationId xmlns:a16="http://schemas.microsoft.com/office/drawing/2014/main" id="{9C4AD7E4-A4A1-8F46-9A40-11856B9D0DEA}"/>
              </a:ext>
            </a:extLst>
          </p:cNvPr>
          <p:cNvSpPr/>
          <p:nvPr/>
        </p:nvSpPr>
        <p:spPr>
          <a:xfrm>
            <a:off x="689192" y="2300147"/>
            <a:ext cx="4386072" cy="307777"/>
          </a:xfrm>
          <a:prstGeom prst="rect">
            <a:avLst/>
          </a:prstGeom>
        </p:spPr>
        <p:txBody>
          <a:bodyPr wrap="none">
            <a:spAutoFit/>
          </a:bodyPr>
          <a:lstStyle/>
          <a:p>
            <a:r>
              <a:rPr lang="mk-MK" sz="1400" dirty="0">
                <a:latin typeface="Roboto" panose="02000000000000000000" pitchFamily="2" charset="0"/>
                <a:cs typeface="Arial" panose="020B0604020202020204" pitchFamily="34" charset="0"/>
              </a:rPr>
              <a:t>Видео линк</a:t>
            </a:r>
            <a:r>
              <a:rPr lang="en-GB" sz="1400" dirty="0">
                <a:latin typeface="Roboto" panose="02000000000000000000" pitchFamily="2" charset="0"/>
                <a:cs typeface="Arial" panose="020B0604020202020204" pitchFamily="34" charset="0"/>
              </a:rPr>
              <a:t>: </a:t>
            </a:r>
            <a:r>
              <a:rPr lang="en-GB" sz="1400" dirty="0">
                <a:latin typeface="Roboto" panose="02000000000000000000" pitchFamily="2" charset="0"/>
                <a:cs typeface="Arial" panose="020B0604020202020204" pitchFamily="34" charset="0"/>
                <a:hlinkClick r:id="rId4"/>
              </a:rPr>
              <a:t>https://www.youtube.com/watch?v=zCRKvDyyHmI</a:t>
            </a:r>
            <a:r>
              <a:rPr lang="en-GB" sz="1400" dirty="0">
                <a:latin typeface="Roboto" panose="02000000000000000000" pitchFamily="2" charset="0"/>
                <a:cs typeface="Arial" panose="020B0604020202020204" pitchFamily="34" charset="0"/>
              </a:rPr>
              <a:t> </a:t>
            </a: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217" y="2607924"/>
            <a:ext cx="7496715" cy="3905068"/>
          </a:xfrm>
          <a:prstGeom prst="rect">
            <a:avLst/>
          </a:prstGeom>
        </p:spPr>
      </p:pic>
    </p:spTree>
    <p:extLst>
      <p:ext uri="{BB962C8B-B14F-4D97-AF65-F5344CB8AC3E}">
        <p14:creationId xmlns:p14="http://schemas.microsoft.com/office/powerpoint/2010/main" val="319833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563202" cy="523220"/>
          </a:xfrm>
          <a:prstGeom prst="rect">
            <a:avLst/>
          </a:prstGeom>
          <a:noFill/>
        </p:spPr>
        <p:txBody>
          <a:bodyPr wrap="square" rtlCol="0" anchor="t">
            <a:spAutoFit/>
          </a:bodyPr>
          <a:lstStyle/>
          <a:p>
            <a:pPr>
              <a:spcAft>
                <a:spcPts val="2400"/>
              </a:spcAft>
            </a:pPr>
            <a:r>
              <a:rPr lang="mk-MK" sz="2800" b="1" dirty="0">
                <a:solidFill>
                  <a:srgbClr val="AE0917"/>
                </a:solidFill>
                <a:latin typeface="Roboto" panose="02000000000000000000" pitchFamily="2" charset="0"/>
                <a:ea typeface="Roboto" panose="02000000000000000000" pitchFamily="2" charset="0"/>
                <a:cs typeface="Arial" panose="020B0604020202020204" pitchFamily="34" charset="0"/>
              </a:rPr>
              <a:t>Пет м</a:t>
            </a:r>
            <a:r>
              <a:rPr lang="ru-RU" sz="2800" b="1" dirty="0">
                <a:solidFill>
                  <a:srgbClr val="AE0917"/>
                </a:solidFill>
                <a:latin typeface="Roboto" panose="02000000000000000000" pitchFamily="2" charset="0"/>
                <a:ea typeface="Roboto" panose="02000000000000000000" pitchFamily="2" charset="0"/>
                <a:cs typeface="Arial" panose="020B0604020202020204" pitchFamily="34" charset="0"/>
              </a:rPr>
              <a:t>одели на циркуларен бизнис</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74791"/>
            <a:ext cx="5993256" cy="615553"/>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592675" y="2288214"/>
            <a:ext cx="4176273" cy="3046988"/>
          </a:xfrm>
          <a:prstGeom prst="rect">
            <a:avLst/>
          </a:prstGeom>
          <a:noFill/>
        </p:spPr>
        <p:txBody>
          <a:bodyPr wrap="square" rtlCol="0">
            <a:spAutoFit/>
          </a:bodyPr>
          <a:lstStyle/>
          <a:p>
            <a:pPr marL="447675" indent="-358775">
              <a:spcAft>
                <a:spcPts val="1200"/>
              </a:spcAft>
            </a:pPr>
            <a:r>
              <a:rPr lang="mk-MK" b="1" dirty="0">
                <a:latin typeface="Roboto" panose="02000000000000000000" pitchFamily="2" charset="0"/>
                <a:ea typeface="Roboto" panose="02000000000000000000" pitchFamily="2" charset="0"/>
                <a:cs typeface="Arial" panose="020B0604020202020204" pitchFamily="34" charset="0"/>
              </a:rPr>
              <a:t>1. Циркуларни материјали </a:t>
            </a:r>
          </a:p>
          <a:p>
            <a:pPr marL="447675" lvl="1" indent="-358775">
              <a:spcAft>
                <a:spcPts val="12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Заменете ги конвенционалните примарни суровини со </a:t>
            </a:r>
            <a:r>
              <a:rPr lang="mk-MK" sz="1600" b="1" dirty="0">
                <a:solidFill>
                  <a:srgbClr val="3D8400"/>
                </a:solidFill>
                <a:latin typeface="Roboto" panose="02000000000000000000" pitchFamily="2" charset="0"/>
                <a:ea typeface="Roboto" panose="02000000000000000000" pitchFamily="2" charset="0"/>
                <a:cs typeface="Arial" panose="020B0604020202020204" pitchFamily="34" charset="0"/>
              </a:rPr>
              <a:t>биобазирани, обновливи, рециклабилни ИЛИ биоразградливи </a:t>
            </a:r>
            <a:r>
              <a:rPr lang="mk-MK" sz="1600" dirty="0">
                <a:latin typeface="Roboto" panose="02000000000000000000" pitchFamily="2" charset="0"/>
                <a:ea typeface="Roboto" panose="02000000000000000000" pitchFamily="2" charset="0"/>
                <a:cs typeface="Arial" panose="020B0604020202020204" pitchFamily="34" charset="0"/>
              </a:rPr>
              <a:t>материјали</a:t>
            </a:r>
          </a:p>
          <a:p>
            <a:pPr marL="447675" lvl="1" indent="-358775">
              <a:spcAft>
                <a:spcPts val="12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Намалете ги притисоците врз ограничените примарни суровини</a:t>
            </a:r>
          </a:p>
          <a:p>
            <a:pPr marL="447675" lvl="1" indent="-358775">
              <a:spcAft>
                <a:spcPts val="12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Пр. </a:t>
            </a:r>
            <a:r>
              <a:rPr lang="mk-MK" sz="1600" dirty="0" err="1">
                <a:latin typeface="Roboto" panose="02000000000000000000" pitchFamily="2" charset="0"/>
                <a:ea typeface="Roboto" panose="02000000000000000000" pitchFamily="2" charset="0"/>
                <a:cs typeface="Arial" panose="020B0604020202020204" pitchFamily="34" charset="0"/>
              </a:rPr>
              <a:t>Vollebak</a:t>
            </a:r>
            <a:r>
              <a:rPr lang="mk-MK" sz="1600" dirty="0">
                <a:latin typeface="Roboto" panose="02000000000000000000" pitchFamily="2" charset="0"/>
                <a:ea typeface="Roboto" panose="02000000000000000000" pitchFamily="2" charset="0"/>
                <a:cs typeface="Arial" panose="020B0604020202020204" pitchFamily="34" charset="0"/>
              </a:rPr>
              <a:t> произведува маици од пулпиран еукалиптус, бука и алги кои се биоразградуваат за 12 недели</a:t>
            </a:r>
          </a:p>
        </p:txBody>
      </p:sp>
      <p:pic>
        <p:nvPicPr>
          <p:cNvPr id="9" name="Picture 8">
            <a:extLst>
              <a:ext uri="{FF2B5EF4-FFF2-40B4-BE49-F238E27FC236}">
                <a16:creationId xmlns:a16="http://schemas.microsoft.com/office/drawing/2014/main" id="{193A6408-813F-9C4D-B0A5-30F4B3904038}"/>
              </a:ext>
            </a:extLst>
          </p:cNvPr>
          <p:cNvPicPr/>
          <p:nvPr/>
        </p:nvPicPr>
        <p:blipFill>
          <a:blip r:embed="rId4" cstate="email">
            <a:extLst>
              <a:ext uri="{28A0092B-C50C-407E-A947-70E740481C1C}">
                <a14:useLocalDpi xmlns:a14="http://schemas.microsoft.com/office/drawing/2010/main"/>
              </a:ext>
            </a:extLst>
          </a:blip>
          <a:stretch>
            <a:fillRect/>
          </a:stretch>
        </p:blipFill>
        <p:spPr>
          <a:xfrm>
            <a:off x="5008098" y="2364911"/>
            <a:ext cx="4341066" cy="3228013"/>
          </a:xfrm>
          <a:prstGeom prst="rect">
            <a:avLst/>
          </a:prstGeom>
        </p:spPr>
      </p:pic>
      <p:sp>
        <p:nvSpPr>
          <p:cNvPr id="12" name="Rectangle 11">
            <a:extLst>
              <a:ext uri="{FF2B5EF4-FFF2-40B4-BE49-F238E27FC236}">
                <a16:creationId xmlns:a16="http://schemas.microsoft.com/office/drawing/2014/main" id="{A6ED0FA2-6B3D-5B49-89AB-5EA0E5A4A9F0}"/>
              </a:ext>
            </a:extLst>
          </p:cNvPr>
          <p:cNvSpPr/>
          <p:nvPr/>
        </p:nvSpPr>
        <p:spPr>
          <a:xfrm>
            <a:off x="9815894" y="3314794"/>
            <a:ext cx="2284248" cy="3082895"/>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Квиз за статистика за отпад</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Модели на циркуларен бизнис</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11" name="Textfeld 12">
            <a:extLst>
              <a:ext uri="{FF2B5EF4-FFF2-40B4-BE49-F238E27FC236}">
                <a16:creationId xmlns:a16="http://schemas.microsoft.com/office/drawing/2014/main" id="{16E576C0-B912-AF48-A4EA-A05497C23BC8}"/>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ru-RU" sz="1200" dirty="0">
                <a:latin typeface="Roboto" panose="02000000000000000000" pitchFamily="2" charset="0"/>
                <a:ea typeface="Roboto" panose="02000000000000000000" pitchFamily="2" charset="0"/>
                <a:cs typeface="Arial" panose="020B0604020202020204" pitchFamily="34" charset="0"/>
              </a:rPr>
              <a:t>Извор:</a:t>
            </a:r>
            <a:r>
              <a:rPr lang="en-GB" sz="1200" dirty="0">
                <a:latin typeface="Roboto" panose="02000000000000000000" pitchFamily="2" charset="0"/>
                <a:ea typeface="Roboto" panose="02000000000000000000" pitchFamily="2" charset="0"/>
                <a:cs typeface="Arial" panose="020B0604020202020204" pitchFamily="34" charset="0"/>
              </a:rPr>
              <a:t> Accenture (2014), OECD (2018)</a:t>
            </a:r>
          </a:p>
        </p:txBody>
      </p:sp>
    </p:spTree>
    <p:extLst>
      <p:ext uri="{BB962C8B-B14F-4D97-AF65-F5344CB8AC3E}">
        <p14:creationId xmlns:p14="http://schemas.microsoft.com/office/powerpoint/2010/main" val="2989074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563202" cy="523220"/>
          </a:xfrm>
          <a:prstGeom prst="rect">
            <a:avLst/>
          </a:prstGeom>
          <a:noFill/>
        </p:spPr>
        <p:txBody>
          <a:bodyPr wrap="square" rtlCol="0" anchor="t">
            <a:spAutoFit/>
          </a:bodyPr>
          <a:lstStyle/>
          <a:p>
            <a:pPr>
              <a:spcAft>
                <a:spcPts val="2400"/>
              </a:spcAft>
            </a:pPr>
            <a:r>
              <a:rPr lang="ru-RU" sz="2800" b="1" dirty="0">
                <a:solidFill>
                  <a:srgbClr val="AE0917"/>
                </a:solidFill>
                <a:latin typeface="Roboto" panose="02000000000000000000" pitchFamily="2" charset="0"/>
                <a:ea typeface="Roboto" panose="02000000000000000000" pitchFamily="2" charset="0"/>
                <a:cs typeface="Arial" panose="020B0604020202020204" pitchFamily="34" charset="0"/>
              </a:rPr>
              <a:t>Пет модели на циркуларен бизнис</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74791"/>
            <a:ext cx="5993256" cy="615553"/>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592675" y="2260081"/>
            <a:ext cx="4760639" cy="2308324"/>
          </a:xfrm>
          <a:prstGeom prst="rect">
            <a:avLst/>
          </a:prstGeom>
          <a:noFill/>
        </p:spPr>
        <p:txBody>
          <a:bodyPr wrap="square" rtlCol="0">
            <a:spAutoFit/>
          </a:bodyPr>
          <a:lstStyle/>
          <a:p>
            <a:pPr>
              <a:spcAft>
                <a:spcPts val="1200"/>
              </a:spcAft>
            </a:pPr>
            <a:r>
              <a:rPr lang="mk-MK" b="1" dirty="0">
                <a:latin typeface="Roboto" panose="02000000000000000000" pitchFamily="2" charset="0"/>
                <a:ea typeface="Roboto" panose="02000000000000000000" pitchFamily="2" charset="0"/>
                <a:cs typeface="Arial" panose="020B0604020202020204" pitchFamily="34" charset="0"/>
              </a:rPr>
              <a:t>2. Преработка на ресурси и рециклирање </a:t>
            </a:r>
          </a:p>
          <a:p>
            <a:pPr marL="534988" lvl="1" indent="-446088">
              <a:spcAft>
                <a:spcPts val="12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Преработка и повторна употреба на ресурси или енергија од фрлен </a:t>
            </a:r>
            <a:r>
              <a:rPr lang="mk-MK" sz="1600" b="1" dirty="0">
                <a:solidFill>
                  <a:srgbClr val="3D8400"/>
                </a:solidFill>
                <a:latin typeface="Roboto" panose="02000000000000000000" pitchFamily="2" charset="0"/>
                <a:ea typeface="Roboto" panose="02000000000000000000" pitchFamily="2" charset="0"/>
                <a:cs typeface="Arial" panose="020B0604020202020204" pitchFamily="34" charset="0"/>
              </a:rPr>
              <a:t>отпад или нуспроизводи</a:t>
            </a:r>
          </a:p>
          <a:p>
            <a:pPr marL="534988" lvl="1" indent="-446088">
              <a:spcAft>
                <a:spcPts val="1200"/>
              </a:spcAft>
              <a:buFont typeface="Wingdings" pitchFamily="2" charset="2"/>
              <a:buChar char="v"/>
            </a:pPr>
            <a:r>
              <a:rPr lang="mk-MK" sz="1600" b="1" dirty="0">
                <a:solidFill>
                  <a:srgbClr val="3D8400"/>
                </a:solidFill>
                <a:latin typeface="Roboto" panose="02000000000000000000" pitchFamily="2" charset="0"/>
                <a:ea typeface="Roboto" panose="02000000000000000000" pitchFamily="2" charset="0"/>
                <a:cs typeface="Arial" panose="020B0604020202020204" pitchFamily="34" charset="0"/>
              </a:rPr>
              <a:t>Валоризирање на </a:t>
            </a:r>
            <a:r>
              <a:rPr lang="mk-MK" sz="1600" dirty="0">
                <a:latin typeface="Roboto" panose="02000000000000000000" pitchFamily="2" charset="0"/>
                <a:ea typeface="Roboto" panose="02000000000000000000" pitchFamily="2" charset="0"/>
                <a:cs typeface="Arial" panose="020B0604020202020204" pitchFamily="34" charset="0"/>
              </a:rPr>
              <a:t>отпадот и нуспроизводите </a:t>
            </a:r>
            <a:r>
              <a:rPr lang="mk-MK" sz="1600" b="1" dirty="0">
                <a:solidFill>
                  <a:srgbClr val="3D8400"/>
                </a:solidFill>
                <a:latin typeface="Roboto" panose="02000000000000000000" pitchFamily="2" charset="0"/>
                <a:ea typeface="Roboto" panose="02000000000000000000" pitchFamily="2" charset="0"/>
                <a:cs typeface="Arial" panose="020B0604020202020204" pitchFamily="34" charset="0"/>
              </a:rPr>
              <a:t>давајќи им втор живот</a:t>
            </a:r>
            <a:r>
              <a:rPr lang="mk-MK" sz="1600" dirty="0">
                <a:latin typeface="Roboto" panose="02000000000000000000" pitchFamily="2" charset="0"/>
                <a:ea typeface="Roboto" panose="02000000000000000000" pitchFamily="2" charset="0"/>
                <a:cs typeface="Arial" panose="020B0604020202020204" pitchFamily="34" charset="0"/>
              </a:rPr>
              <a:t> и користејќи ги повторно за да се направи </a:t>
            </a:r>
            <a:r>
              <a:rPr lang="mk-MK" sz="1600" b="1" dirty="0">
                <a:solidFill>
                  <a:srgbClr val="3D8400"/>
                </a:solidFill>
                <a:latin typeface="Roboto" panose="02000000000000000000" pitchFamily="2" charset="0"/>
                <a:ea typeface="Roboto" panose="02000000000000000000" pitchFamily="2" charset="0"/>
                <a:cs typeface="Arial" panose="020B0604020202020204" pitchFamily="34" charset="0"/>
              </a:rPr>
              <a:t>нов</a:t>
            </a:r>
            <a:r>
              <a:rPr lang="mk-MK" sz="1600" dirty="0">
                <a:latin typeface="Roboto" panose="02000000000000000000" pitchFamily="2" charset="0"/>
                <a:ea typeface="Roboto" panose="02000000000000000000" pitchFamily="2" charset="0"/>
                <a:cs typeface="Arial" panose="020B0604020202020204" pitchFamily="34" charset="0"/>
              </a:rPr>
              <a:t> </a:t>
            </a:r>
            <a:r>
              <a:rPr lang="mk-MK" sz="1600" b="1" dirty="0">
                <a:solidFill>
                  <a:srgbClr val="3D8400"/>
                </a:solidFill>
                <a:latin typeface="Roboto" panose="02000000000000000000" pitchFamily="2" charset="0"/>
                <a:ea typeface="Roboto" panose="02000000000000000000" pitchFamily="2" charset="0"/>
                <a:cs typeface="Arial" panose="020B0604020202020204" pitchFamily="34" charset="0"/>
              </a:rPr>
              <a:t>производ</a:t>
            </a:r>
          </a:p>
          <a:p>
            <a:pPr marL="534988" lvl="1" indent="-446088">
              <a:spcAft>
                <a:spcPts val="12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Пр. </a:t>
            </a:r>
            <a:r>
              <a:rPr lang="mk-MK" sz="1600" dirty="0" err="1">
                <a:latin typeface="Roboto" panose="02000000000000000000" pitchFamily="2" charset="0"/>
                <a:ea typeface="Roboto" panose="02000000000000000000" pitchFamily="2" charset="0"/>
                <a:cs typeface="Arial" panose="020B0604020202020204" pitchFamily="34" charset="0"/>
              </a:rPr>
              <a:t>Toast</a:t>
            </a:r>
            <a:r>
              <a:rPr lang="mk-MK" sz="1600" dirty="0">
                <a:latin typeface="Roboto" panose="02000000000000000000" pitchFamily="2" charset="0"/>
                <a:ea typeface="Roboto" panose="02000000000000000000" pitchFamily="2" charset="0"/>
                <a:cs typeface="Arial" panose="020B0604020202020204" pitchFamily="34" charset="0"/>
              </a:rPr>
              <a:t> </a:t>
            </a:r>
            <a:r>
              <a:rPr lang="mk-MK" sz="1600" dirty="0" err="1">
                <a:latin typeface="Roboto" panose="02000000000000000000" pitchFamily="2" charset="0"/>
                <a:ea typeface="Roboto" panose="02000000000000000000" pitchFamily="2" charset="0"/>
                <a:cs typeface="Arial" panose="020B0604020202020204" pitchFamily="34" charset="0"/>
              </a:rPr>
              <a:t>Ale</a:t>
            </a:r>
            <a:r>
              <a:rPr lang="mk-MK" sz="1600" dirty="0">
                <a:latin typeface="Roboto" panose="02000000000000000000" pitchFamily="2" charset="0"/>
                <a:ea typeface="Roboto" panose="02000000000000000000" pitchFamily="2" charset="0"/>
                <a:cs typeface="Arial" panose="020B0604020202020204" pitchFamily="34" charset="0"/>
              </a:rPr>
              <a:t> - Отпад од леб за пиво</a:t>
            </a:r>
          </a:p>
        </p:txBody>
      </p:sp>
      <p:sp>
        <p:nvSpPr>
          <p:cNvPr id="3" name="Rectangle 2">
            <a:extLst>
              <a:ext uri="{FF2B5EF4-FFF2-40B4-BE49-F238E27FC236}">
                <a16:creationId xmlns:a16="http://schemas.microsoft.com/office/drawing/2014/main" id="{685EE8D5-7416-444A-B85C-37829C6E3549}"/>
              </a:ext>
            </a:extLst>
          </p:cNvPr>
          <p:cNvSpPr>
            <a:spLocks noChangeArrowheads="1"/>
          </p:cNvSpPr>
          <p:nvPr/>
        </p:nvSpPr>
        <p:spPr bwMode="auto">
          <a:xfrm>
            <a:off x="3213873" y="3711778"/>
            <a:ext cx="1945086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1025" name="Picture 42">
            <a:extLst>
              <a:ext uri="{FF2B5EF4-FFF2-40B4-BE49-F238E27FC236}">
                <a16:creationId xmlns:a16="http://schemas.microsoft.com/office/drawing/2014/main" id="{A65075B0-1CE5-E34E-8944-C23282A76AAA}"/>
              </a:ext>
            </a:extLst>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5343727" y="2054999"/>
            <a:ext cx="4295056" cy="32212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121EA2B-5405-6F4F-A058-556E3D2ED9EC}"/>
              </a:ext>
            </a:extLst>
          </p:cNvPr>
          <p:cNvSpPr/>
          <p:nvPr/>
        </p:nvSpPr>
        <p:spPr>
          <a:xfrm>
            <a:off x="9815894" y="3314795"/>
            <a:ext cx="2284248" cy="3082895"/>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Квиз за статистика за отпад</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Модели на циркуларен бизнис</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17" name="Textfeld 12">
            <a:extLst>
              <a:ext uri="{FF2B5EF4-FFF2-40B4-BE49-F238E27FC236}">
                <a16:creationId xmlns:a16="http://schemas.microsoft.com/office/drawing/2014/main" id="{53C9A314-FD0D-9745-A11C-0A064723FAC0}"/>
              </a:ext>
            </a:extLst>
          </p:cNvPr>
          <p:cNvSpPr txBox="1"/>
          <p:nvPr/>
        </p:nvSpPr>
        <p:spPr>
          <a:xfrm>
            <a:off x="5343727" y="5326070"/>
            <a:ext cx="4042679" cy="276999"/>
          </a:xfrm>
          <a:prstGeom prst="rect">
            <a:avLst/>
          </a:prstGeom>
          <a:noFill/>
        </p:spPr>
        <p:txBody>
          <a:bodyPr wrap="square" rtlCol="0">
            <a:spAutoFit/>
          </a:bodyPr>
          <a:lstStyle/>
          <a:p>
            <a:pPr marL="230188" indent="-230188">
              <a:spcAft>
                <a:spcPts val="2400"/>
              </a:spcAft>
            </a:pPr>
            <a:r>
              <a:rPr lang="ru-RU" sz="1200" dirty="0">
                <a:latin typeface="Roboto" panose="02000000000000000000" pitchFamily="2" charset="0"/>
                <a:ea typeface="Roboto" panose="02000000000000000000" pitchFamily="2" charset="0"/>
                <a:cs typeface="Arial" panose="020B0604020202020204" pitchFamily="34" charset="0"/>
              </a:rPr>
              <a:t>Извор:</a:t>
            </a:r>
            <a:r>
              <a:rPr lang="en-GB" sz="1200" dirty="0">
                <a:latin typeface="Roboto" panose="02000000000000000000" pitchFamily="2" charset="0"/>
                <a:ea typeface="Roboto" panose="02000000000000000000" pitchFamily="2" charset="0"/>
                <a:cs typeface="Arial" panose="020B0604020202020204" pitchFamily="34" charset="0"/>
              </a:rPr>
              <a:t> Accenture (2014), OECD (2018)</a:t>
            </a:r>
          </a:p>
        </p:txBody>
      </p:sp>
      <p:sp>
        <p:nvSpPr>
          <p:cNvPr id="5" name="TextBox 4"/>
          <p:cNvSpPr txBox="1"/>
          <p:nvPr/>
        </p:nvSpPr>
        <p:spPr>
          <a:xfrm>
            <a:off x="312235" y="5657671"/>
            <a:ext cx="9590048" cy="1200329"/>
          </a:xfrm>
          <a:prstGeom prst="rect">
            <a:avLst/>
          </a:prstGeom>
          <a:noFill/>
        </p:spPr>
        <p:txBody>
          <a:bodyPr wrap="square" rtlCol="0">
            <a:spAutoFit/>
          </a:bodyPr>
          <a:lstStyle/>
          <a:p>
            <a:r>
              <a:rPr lang="mk-MK" dirty="0">
                <a:solidFill>
                  <a:srgbClr val="0070C0"/>
                </a:solidFill>
              </a:rPr>
              <a:t>Интересно, во Латвија (и во Полска) традиционално лебот се преработуваше во „квас“ (пијалак сличен на пиво, сè уште доста популарен во Латвија, Полска и некои други источноевропски земји). Тоа покажува дека барајќи иновации, честопати се исплати да се навратиме на традицијата.</a:t>
            </a:r>
          </a:p>
        </p:txBody>
      </p:sp>
    </p:spTree>
    <p:extLst>
      <p:ext uri="{BB962C8B-B14F-4D97-AF65-F5344CB8AC3E}">
        <p14:creationId xmlns:p14="http://schemas.microsoft.com/office/powerpoint/2010/main" val="538066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31378" y="-173153"/>
            <a:ext cx="6036129" cy="107641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563202" cy="523220"/>
          </a:xfrm>
          <a:prstGeom prst="rect">
            <a:avLst/>
          </a:prstGeom>
          <a:noFill/>
        </p:spPr>
        <p:txBody>
          <a:bodyPr wrap="square" rtlCol="0" anchor="t">
            <a:spAutoFit/>
          </a:bodyPr>
          <a:lstStyle/>
          <a:p>
            <a:pPr>
              <a:spcAft>
                <a:spcPts val="2400"/>
              </a:spcAft>
            </a:pPr>
            <a:r>
              <a:rPr lang="ru-RU" sz="2800" b="1" dirty="0">
                <a:solidFill>
                  <a:srgbClr val="AE0917"/>
                </a:solidFill>
                <a:latin typeface="Roboto" panose="02000000000000000000" pitchFamily="2" charset="0"/>
                <a:ea typeface="Roboto" panose="02000000000000000000" pitchFamily="2" charset="0"/>
                <a:cs typeface="Arial" panose="020B0604020202020204" pitchFamily="34" charset="0"/>
              </a:rPr>
              <a:t>Пет модели на циркуларен бизнис</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994400" y="174791"/>
            <a:ext cx="6105742" cy="615553"/>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606740" y="2203809"/>
            <a:ext cx="4271057" cy="3570208"/>
          </a:xfrm>
          <a:prstGeom prst="rect">
            <a:avLst/>
          </a:prstGeom>
          <a:noFill/>
        </p:spPr>
        <p:txBody>
          <a:bodyPr wrap="square" rtlCol="0">
            <a:spAutoFit/>
          </a:bodyPr>
          <a:lstStyle/>
          <a:p>
            <a:pPr>
              <a:spcAft>
                <a:spcPts val="1200"/>
              </a:spcAft>
            </a:pPr>
            <a:r>
              <a:rPr lang="mk-MK" b="1" dirty="0">
                <a:latin typeface="Roboto" panose="02000000000000000000" pitchFamily="2" charset="0"/>
                <a:ea typeface="Roboto" panose="02000000000000000000" pitchFamily="2" charset="0"/>
                <a:cs typeface="Arial" panose="020B0604020202020204" pitchFamily="34" charset="0"/>
              </a:rPr>
              <a:t>3. Продолжување на животниот век на производите</a:t>
            </a:r>
          </a:p>
          <a:p>
            <a:pPr marL="450850" lvl="1" indent="-269875">
              <a:spcAft>
                <a:spcPts val="1200"/>
              </a:spcAft>
              <a:buFont typeface="Wingdings" pitchFamily="2" charset="2"/>
              <a:buChar char="v"/>
            </a:pPr>
            <a:r>
              <a:rPr lang="mk-MK" sz="1600" b="1" dirty="0">
                <a:solidFill>
                  <a:srgbClr val="3D8400"/>
                </a:solidFill>
                <a:latin typeface="Roboto" panose="02000000000000000000" pitchFamily="2" charset="0"/>
                <a:ea typeface="Roboto" panose="02000000000000000000" pitchFamily="2" charset="0"/>
                <a:cs typeface="Arial" panose="020B0604020202020204" pitchFamily="34" charset="0"/>
              </a:rPr>
              <a:t>Продолжување на работниот животен циклус </a:t>
            </a:r>
            <a:r>
              <a:rPr lang="mk-MK" sz="1600" dirty="0">
                <a:latin typeface="Roboto" panose="02000000000000000000" pitchFamily="2" charset="0"/>
                <a:ea typeface="Roboto" panose="02000000000000000000" pitchFamily="2" charset="0"/>
                <a:cs typeface="Arial" panose="020B0604020202020204" pitchFamily="34" charset="0"/>
              </a:rPr>
              <a:t>на </a:t>
            </a:r>
            <a:r>
              <a:rPr lang="mk-MK" sz="1600" b="1" dirty="0">
                <a:solidFill>
                  <a:srgbClr val="3D8400"/>
                </a:solidFill>
                <a:latin typeface="Roboto" panose="02000000000000000000" pitchFamily="2" charset="0"/>
                <a:ea typeface="Roboto" panose="02000000000000000000" pitchFamily="2" charset="0"/>
                <a:cs typeface="Arial" panose="020B0604020202020204" pitchFamily="34" charset="0"/>
              </a:rPr>
              <a:t>постојните производи </a:t>
            </a:r>
            <a:r>
              <a:rPr lang="mk-MK" sz="1600" dirty="0">
                <a:latin typeface="Roboto" panose="02000000000000000000" pitchFamily="2" charset="0"/>
                <a:ea typeface="Roboto" panose="02000000000000000000" pitchFamily="2" charset="0"/>
                <a:cs typeface="Arial" panose="020B0604020202020204" pitchFamily="34" charset="0"/>
              </a:rPr>
              <a:t>со поправка, надградба, репроизводство и препродажба</a:t>
            </a:r>
          </a:p>
          <a:p>
            <a:pPr marL="450850" lvl="1" indent="-269875">
              <a:spcAft>
                <a:spcPts val="12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Ја забавува експлоатацијата на суровините, текот на материјали низ економијата и создавањето отпад</a:t>
            </a:r>
          </a:p>
          <a:p>
            <a:pPr marL="450850" lvl="1" indent="-269875">
              <a:spcAft>
                <a:spcPts val="1200"/>
              </a:spcAft>
              <a:buFont typeface="Wingdings" pitchFamily="2" charset="2"/>
              <a:buChar char="v"/>
            </a:pPr>
            <a:r>
              <a:rPr lang="mk-MK" sz="1600" dirty="0" err="1">
                <a:latin typeface="Roboto" panose="02000000000000000000" pitchFamily="2" charset="0"/>
                <a:ea typeface="Roboto" panose="02000000000000000000" pitchFamily="2" charset="0"/>
                <a:cs typeface="Arial" panose="020B0604020202020204" pitchFamily="34" charset="0"/>
              </a:rPr>
              <a:t>Пр.Kaiyo</a:t>
            </a:r>
            <a:r>
              <a:rPr lang="mk-MK" sz="1600" dirty="0">
                <a:latin typeface="Roboto" panose="02000000000000000000" pitchFamily="2" charset="0"/>
                <a:ea typeface="Roboto" panose="02000000000000000000" pitchFamily="2" charset="0"/>
                <a:cs typeface="Arial" panose="020B0604020202020204" pitchFamily="34" charset="0"/>
              </a:rPr>
              <a:t> го поправа и препродава несаканиот мебел на нови купувачи и ја дели заработувачката со претходните сопственици</a:t>
            </a:r>
          </a:p>
        </p:txBody>
      </p:sp>
      <p:sp>
        <p:nvSpPr>
          <p:cNvPr id="5" name="Rectangle 2">
            <a:extLst>
              <a:ext uri="{FF2B5EF4-FFF2-40B4-BE49-F238E27FC236}">
                <a16:creationId xmlns:a16="http://schemas.microsoft.com/office/drawing/2014/main" id="{761C9674-B9E2-354E-B038-17DE848B4145}"/>
              </a:ext>
            </a:extLst>
          </p:cNvPr>
          <p:cNvSpPr>
            <a:spLocks noChangeArrowheads="1"/>
          </p:cNvSpPr>
          <p:nvPr/>
        </p:nvSpPr>
        <p:spPr bwMode="auto">
          <a:xfrm>
            <a:off x="3301138" y="4114651"/>
            <a:ext cx="231010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2049" name="Picture 15">
            <a:extLst>
              <a:ext uri="{FF2B5EF4-FFF2-40B4-BE49-F238E27FC236}">
                <a16:creationId xmlns:a16="http://schemas.microsoft.com/office/drawing/2014/main" id="{772E6F1B-CE35-314D-A72B-155E13EB455F}"/>
              </a:ext>
            </a:extLst>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4931221" y="2527268"/>
            <a:ext cx="4815699" cy="29238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5773611-9529-984D-8F9D-90FAC20FB6E7}"/>
              </a:ext>
            </a:extLst>
          </p:cNvPr>
          <p:cNvSpPr/>
          <p:nvPr/>
        </p:nvSpPr>
        <p:spPr>
          <a:xfrm>
            <a:off x="9827336" y="3293023"/>
            <a:ext cx="2284248" cy="3082895"/>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Квиз за статистика за отпад</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Модели на циркуларен бизнис</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12" name="Textfeld 12">
            <a:extLst>
              <a:ext uri="{FF2B5EF4-FFF2-40B4-BE49-F238E27FC236}">
                <a16:creationId xmlns:a16="http://schemas.microsoft.com/office/drawing/2014/main" id="{CBC6F99E-ADEC-E34A-B083-8A0E015FB1B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ru-RU" sz="1200" dirty="0">
                <a:latin typeface="Roboto" panose="02000000000000000000" pitchFamily="2" charset="0"/>
                <a:ea typeface="Roboto" panose="02000000000000000000" pitchFamily="2" charset="0"/>
                <a:cs typeface="Arial" panose="020B0604020202020204" pitchFamily="34" charset="0"/>
              </a:rPr>
              <a:t>Извор:</a:t>
            </a:r>
            <a:r>
              <a:rPr lang="en-GB" sz="1200" dirty="0">
                <a:latin typeface="Roboto" panose="02000000000000000000" pitchFamily="2" charset="0"/>
                <a:ea typeface="Roboto" panose="02000000000000000000" pitchFamily="2" charset="0"/>
                <a:cs typeface="Arial" panose="020B0604020202020204" pitchFamily="34" charset="0"/>
              </a:rPr>
              <a:t> Accenture (2014), OECD (2018)</a:t>
            </a:r>
          </a:p>
        </p:txBody>
      </p:sp>
    </p:spTree>
    <p:extLst>
      <p:ext uri="{BB962C8B-B14F-4D97-AF65-F5344CB8AC3E}">
        <p14:creationId xmlns:p14="http://schemas.microsoft.com/office/powerpoint/2010/main" val="2211863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317066" cy="523220"/>
          </a:xfrm>
          <a:prstGeom prst="rect">
            <a:avLst/>
          </a:prstGeom>
          <a:noFill/>
        </p:spPr>
        <p:txBody>
          <a:bodyPr wrap="square" rtlCol="0" anchor="t">
            <a:spAutoFit/>
          </a:bodyPr>
          <a:lstStyle/>
          <a:p>
            <a:pPr>
              <a:spcAft>
                <a:spcPts val="2400"/>
              </a:spcAft>
            </a:pPr>
            <a:r>
              <a:rPr lang="mk-MK" sz="2800" b="1" dirty="0">
                <a:solidFill>
                  <a:srgbClr val="AE0917"/>
                </a:solidFill>
                <a:latin typeface="Roboto" panose="02000000000000000000" pitchFamily="2" charset="0"/>
                <a:ea typeface="Roboto" panose="02000000000000000000" pitchFamily="2" charset="0"/>
                <a:cs typeface="Arial" panose="020B0604020202020204" pitchFamily="34" charset="0"/>
              </a:rPr>
              <a:t>Содржина</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8004254" y="174791"/>
            <a:ext cx="3598333" cy="615553"/>
          </a:xfrm>
          <a:prstGeom prst="rect">
            <a:avLst/>
          </a:prstGeom>
          <a:noFill/>
        </p:spPr>
        <p:txBody>
          <a:bodyPr wrap="square" rtlCol="0">
            <a:spAutoFit/>
          </a:bodyPr>
          <a:lstStyle/>
          <a:p>
            <a:pPr algn="r"/>
            <a:r>
              <a:rPr lang="mk-MK" sz="3400" b="1" spc="100" dirty="0">
                <a:solidFill>
                  <a:schemeClr val="bg1"/>
                </a:solidFill>
                <a:latin typeface="Roboto" panose="02000000000000000000" pitchFamily="2" charset="0"/>
                <a:ea typeface="Roboto" panose="02000000000000000000" pitchFamily="2" charset="0"/>
                <a:cs typeface="Arial" panose="020B0604020202020204" pitchFamily="34" charset="0"/>
              </a:rPr>
              <a:t>Содржина</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1" name="Textfeld 12">
            <a:extLst>
              <a:ext uri="{FF2B5EF4-FFF2-40B4-BE49-F238E27FC236}">
                <a16:creationId xmlns:a16="http://schemas.microsoft.com/office/drawing/2014/main" id="{C65C5846-75CA-1543-81EC-3458DE78E818}"/>
              </a:ext>
            </a:extLst>
          </p:cNvPr>
          <p:cNvSpPr txBox="1"/>
          <p:nvPr/>
        </p:nvSpPr>
        <p:spPr>
          <a:xfrm>
            <a:off x="597571" y="2017785"/>
            <a:ext cx="5330300" cy="3662541"/>
          </a:xfrm>
          <a:prstGeom prst="rect">
            <a:avLst/>
          </a:prstGeom>
          <a:noFill/>
        </p:spPr>
        <p:txBody>
          <a:bodyPr wrap="square" rtlCol="0">
            <a:spAutoFit/>
          </a:bodyPr>
          <a:lstStyle/>
          <a:p>
            <a:pPr marL="285750" indent="-285750">
              <a:spcAft>
                <a:spcPts val="24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Квиз за статистика за отпад</a:t>
            </a:r>
          </a:p>
          <a:p>
            <a:pPr marL="285750" indent="-285750">
              <a:spcAft>
                <a:spcPts val="24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Линеарна економија</a:t>
            </a:r>
          </a:p>
          <a:p>
            <a:pPr marL="285750" indent="-285750">
              <a:spcAft>
                <a:spcPts val="24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Необновливи ресурси</a:t>
            </a:r>
          </a:p>
          <a:p>
            <a:pPr marL="285750" indent="-285750">
              <a:spcAft>
                <a:spcPts val="24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Циркуларна економија</a:t>
            </a:r>
          </a:p>
          <a:p>
            <a:pPr marL="285750" indent="-285750">
              <a:spcAft>
                <a:spcPts val="24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Модели на циркуларен бизнис</a:t>
            </a:r>
          </a:p>
          <a:p>
            <a:pPr marL="285750" indent="-285750">
              <a:spcAft>
                <a:spcPts val="24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p>
          <a:p>
            <a:pPr marL="285750" indent="-285750">
              <a:spcAft>
                <a:spcPts val="24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Заклучок</a:t>
            </a:r>
          </a:p>
        </p:txBody>
      </p:sp>
      <p:pic>
        <p:nvPicPr>
          <p:cNvPr id="7" name="Picture 6">
            <a:extLst>
              <a:ext uri="{FF2B5EF4-FFF2-40B4-BE49-F238E27FC236}">
                <a16:creationId xmlns:a16="http://schemas.microsoft.com/office/drawing/2014/main" id="{83CD7193-B8CF-884D-8E38-A9F9C626BE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2589" y="952426"/>
            <a:ext cx="5777602" cy="5921323"/>
          </a:xfrm>
          <a:prstGeom prst="rect">
            <a:avLst/>
          </a:prstGeom>
        </p:spPr>
      </p:pic>
    </p:spTree>
    <p:extLst>
      <p:ext uri="{BB962C8B-B14F-4D97-AF65-F5344CB8AC3E}">
        <p14:creationId xmlns:p14="http://schemas.microsoft.com/office/powerpoint/2010/main" val="1825907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31378" y="-187268"/>
            <a:ext cx="6036129" cy="107641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563202" cy="523220"/>
          </a:xfrm>
          <a:prstGeom prst="rect">
            <a:avLst/>
          </a:prstGeom>
          <a:noFill/>
        </p:spPr>
        <p:txBody>
          <a:bodyPr wrap="square" rtlCol="0" anchor="t">
            <a:spAutoFit/>
          </a:bodyPr>
          <a:lstStyle/>
          <a:p>
            <a:pPr>
              <a:spcAft>
                <a:spcPts val="2400"/>
              </a:spcAft>
            </a:pPr>
            <a:r>
              <a:rPr lang="ru-RU" sz="2800" b="1" dirty="0">
                <a:solidFill>
                  <a:srgbClr val="AE0917"/>
                </a:solidFill>
                <a:latin typeface="Roboto" panose="02000000000000000000" pitchFamily="2" charset="0"/>
                <a:ea typeface="Roboto" panose="02000000000000000000" pitchFamily="2" charset="0"/>
                <a:cs typeface="Arial" panose="020B0604020202020204" pitchFamily="34" charset="0"/>
              </a:rPr>
              <a:t>Пет модели на циркуларен бизнис</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984082" y="157265"/>
            <a:ext cx="6183425" cy="615553"/>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411547" y="2157165"/>
            <a:ext cx="4274748" cy="3293209"/>
          </a:xfrm>
          <a:prstGeom prst="rect">
            <a:avLst/>
          </a:prstGeom>
          <a:noFill/>
        </p:spPr>
        <p:txBody>
          <a:bodyPr wrap="square" rtlCol="0">
            <a:spAutoFit/>
          </a:bodyPr>
          <a:lstStyle/>
          <a:p>
            <a:pPr marL="542925" indent="-361950">
              <a:spcAft>
                <a:spcPts val="1200"/>
              </a:spcAft>
            </a:pPr>
            <a:r>
              <a:rPr lang="mk-MK" b="1" dirty="0">
                <a:latin typeface="Roboto" panose="02000000000000000000" pitchFamily="2" charset="0"/>
                <a:ea typeface="Roboto" panose="02000000000000000000" pitchFamily="2" charset="0"/>
                <a:cs typeface="Arial" panose="020B0604020202020204" pitchFamily="34" charset="0"/>
              </a:rPr>
              <a:t>4. Споделување на економијата</a:t>
            </a:r>
          </a:p>
          <a:p>
            <a:pPr marL="542925" lvl="1" indent="-361950">
              <a:spcAft>
                <a:spcPts val="12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Овозможено споделување на </a:t>
            </a:r>
            <a:r>
              <a:rPr lang="mk-MK" sz="1600" b="1" dirty="0">
                <a:solidFill>
                  <a:srgbClr val="3D8400"/>
                </a:solidFill>
                <a:latin typeface="Roboto" panose="02000000000000000000" pitchFamily="2" charset="0"/>
                <a:ea typeface="Roboto" panose="02000000000000000000" pitchFamily="2" charset="0"/>
                <a:cs typeface="Arial" panose="020B0604020202020204" pitchFamily="34" charset="0"/>
              </a:rPr>
              <a:t>недоволно искористени </a:t>
            </a:r>
            <a:r>
              <a:rPr lang="mk-MK" sz="1600" dirty="0">
                <a:latin typeface="Roboto" panose="02000000000000000000" pitchFamily="2" charset="0"/>
                <a:ea typeface="Roboto" panose="02000000000000000000" pitchFamily="2" charset="0"/>
                <a:cs typeface="Arial" panose="020B0604020202020204" pitchFamily="34" charset="0"/>
              </a:rPr>
              <a:t>производи и средства</a:t>
            </a:r>
          </a:p>
          <a:p>
            <a:pPr marL="542925" lvl="1" indent="-361950">
              <a:spcAft>
                <a:spcPts val="12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Намалување на побарувачката на нови производи и инпут на примарни суровини</a:t>
            </a:r>
          </a:p>
          <a:p>
            <a:pPr marL="542925" lvl="1" indent="-361950">
              <a:spcAft>
                <a:spcPts val="1200"/>
              </a:spcAft>
              <a:buFont typeface="Wingdings" pitchFamily="2" charset="2"/>
              <a:buChar char="v"/>
            </a:pPr>
            <a:r>
              <a:rPr lang="mk-MK" sz="1600" dirty="0">
                <a:latin typeface="Roboto" panose="02000000000000000000" pitchFamily="2" charset="0"/>
                <a:ea typeface="Roboto" panose="02000000000000000000" pitchFamily="2" charset="0"/>
                <a:cs typeface="Arial" panose="020B0604020202020204" pitchFamily="34" charset="0"/>
              </a:rPr>
              <a:t>На пример, </a:t>
            </a:r>
            <a:r>
              <a:rPr lang="mk-MK" sz="1600" dirty="0" err="1">
                <a:latin typeface="Roboto" panose="02000000000000000000" pitchFamily="2" charset="0"/>
                <a:ea typeface="Roboto" panose="02000000000000000000" pitchFamily="2" charset="0"/>
                <a:cs typeface="Arial" panose="020B0604020202020204" pitchFamily="34" charset="0"/>
              </a:rPr>
              <a:t>Spinlister</a:t>
            </a:r>
            <a:r>
              <a:rPr lang="mk-MK" sz="1600" dirty="0">
                <a:latin typeface="Roboto" panose="02000000000000000000" pitchFamily="2" charset="0"/>
                <a:ea typeface="Roboto" panose="02000000000000000000" pitchFamily="2" charset="0"/>
                <a:cs typeface="Arial" panose="020B0604020202020204" pitchFamily="34" charset="0"/>
              </a:rPr>
              <a:t> - </a:t>
            </a:r>
            <a:r>
              <a:rPr lang="mk-MK" sz="1600" dirty="0" err="1">
                <a:latin typeface="Roboto" panose="02000000000000000000" pitchFamily="2" charset="0"/>
                <a:ea typeface="Roboto" panose="02000000000000000000" pitchFamily="2" charset="0"/>
                <a:cs typeface="Arial" panose="020B0604020202020204" pitchFamily="34" charset="0"/>
              </a:rPr>
              <a:t>peer-to-peer</a:t>
            </a:r>
            <a:r>
              <a:rPr lang="mk-MK" sz="1600" dirty="0">
                <a:latin typeface="Roboto" panose="02000000000000000000" pitchFamily="2" charset="0"/>
                <a:ea typeface="Roboto" panose="02000000000000000000" pitchFamily="2" charset="0"/>
                <a:cs typeface="Arial" panose="020B0604020202020204" pitchFamily="34" charset="0"/>
              </a:rPr>
              <a:t> платформа за споделување која им овозможува на сопствениците на велосипеди да ги огласат своите велосипеди достапни за изнајмување, а тие што бараат велосипед да изнајмат каде и да се наоѓаат.</a:t>
            </a:r>
          </a:p>
        </p:txBody>
      </p:sp>
      <p:sp>
        <p:nvSpPr>
          <p:cNvPr id="5" name="Rectangle 2">
            <a:extLst>
              <a:ext uri="{FF2B5EF4-FFF2-40B4-BE49-F238E27FC236}">
                <a16:creationId xmlns:a16="http://schemas.microsoft.com/office/drawing/2014/main" id="{2B4A4074-9AC0-7F48-A832-8085C83913CA}"/>
              </a:ext>
            </a:extLst>
          </p:cNvPr>
          <p:cNvSpPr>
            <a:spLocks noChangeArrowheads="1"/>
          </p:cNvSpPr>
          <p:nvPr/>
        </p:nvSpPr>
        <p:spPr bwMode="auto">
          <a:xfrm>
            <a:off x="4415461" y="4092587"/>
            <a:ext cx="212637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7" name="Rectangle 16">
            <a:extLst>
              <a:ext uri="{FF2B5EF4-FFF2-40B4-BE49-F238E27FC236}">
                <a16:creationId xmlns:a16="http://schemas.microsoft.com/office/drawing/2014/main" id="{A2D12C34-6B73-CC44-A13C-00BCAEA8C219}"/>
              </a:ext>
            </a:extLst>
          </p:cNvPr>
          <p:cNvSpPr/>
          <p:nvPr/>
        </p:nvSpPr>
        <p:spPr>
          <a:xfrm>
            <a:off x="9755934" y="3271251"/>
            <a:ext cx="2284248" cy="3082895"/>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Квиз за статистика за отпад</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Модели на циркуларен бизнис</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18" name="Textfeld 12">
            <a:extLst>
              <a:ext uri="{FF2B5EF4-FFF2-40B4-BE49-F238E27FC236}">
                <a16:creationId xmlns:a16="http://schemas.microsoft.com/office/drawing/2014/main" id="{BCB11127-D688-E242-807F-4154DB64556B}"/>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ru-RU" sz="1200" dirty="0">
                <a:latin typeface="Roboto" panose="02000000000000000000" pitchFamily="2" charset="0"/>
                <a:ea typeface="Roboto" panose="02000000000000000000" pitchFamily="2" charset="0"/>
                <a:cs typeface="Arial" panose="020B0604020202020204" pitchFamily="34" charset="0"/>
              </a:rPr>
              <a:t>Извор:</a:t>
            </a:r>
            <a:r>
              <a:rPr lang="en-GB" sz="1200" dirty="0">
                <a:latin typeface="Roboto" panose="02000000000000000000" pitchFamily="2" charset="0"/>
                <a:ea typeface="Roboto" panose="02000000000000000000" pitchFamily="2" charset="0"/>
                <a:cs typeface="Arial" panose="020B0604020202020204" pitchFamily="34" charset="0"/>
              </a:rPr>
              <a:t> Accenture (2014), OECD (2018)</a:t>
            </a:r>
          </a:p>
        </p:txBody>
      </p:sp>
      <p:pic>
        <p:nvPicPr>
          <p:cNvPr id="12" name="Picture 11"/>
          <p:cNvPicPr/>
          <p:nvPr/>
        </p:nvPicPr>
        <p:blipFill>
          <a:blip r:embed="rId4" cstate="email">
            <a:extLst>
              <a:ext uri="{28A0092B-C50C-407E-A947-70E740481C1C}">
                <a14:useLocalDpi xmlns:a14="http://schemas.microsoft.com/office/drawing/2010/main"/>
              </a:ext>
            </a:extLst>
          </a:blip>
          <a:stretch>
            <a:fillRect/>
          </a:stretch>
        </p:blipFill>
        <p:spPr>
          <a:xfrm>
            <a:off x="4856953" y="2170611"/>
            <a:ext cx="4728322" cy="3310706"/>
          </a:xfrm>
          <a:prstGeom prst="rect">
            <a:avLst/>
          </a:prstGeom>
        </p:spPr>
      </p:pic>
    </p:spTree>
    <p:extLst>
      <p:ext uri="{BB962C8B-B14F-4D97-AF65-F5344CB8AC3E}">
        <p14:creationId xmlns:p14="http://schemas.microsoft.com/office/powerpoint/2010/main" val="4127961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62011"/>
            <a:ext cx="6036129" cy="107641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563202" cy="523220"/>
          </a:xfrm>
          <a:prstGeom prst="rect">
            <a:avLst/>
          </a:prstGeom>
          <a:noFill/>
        </p:spPr>
        <p:txBody>
          <a:bodyPr wrap="square" rtlCol="0" anchor="t">
            <a:spAutoFit/>
          </a:bodyPr>
          <a:lstStyle/>
          <a:p>
            <a:pPr>
              <a:spcAft>
                <a:spcPts val="2400"/>
              </a:spcAft>
            </a:pPr>
            <a:r>
              <a:rPr lang="ru-RU" sz="2800" b="1" dirty="0">
                <a:solidFill>
                  <a:srgbClr val="AE0917"/>
                </a:solidFill>
                <a:latin typeface="Roboto" panose="02000000000000000000" pitchFamily="2" charset="0"/>
                <a:ea typeface="Roboto" panose="02000000000000000000" pitchFamily="2" charset="0"/>
                <a:cs typeface="Arial" panose="020B0604020202020204" pitchFamily="34" charset="0"/>
              </a:rPr>
              <a:t>Пет модели на циркуларен бизнис</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263548" y="171219"/>
            <a:ext cx="5977435" cy="615553"/>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264761" y="2210633"/>
            <a:ext cx="5330300" cy="3200876"/>
          </a:xfrm>
          <a:prstGeom prst="rect">
            <a:avLst/>
          </a:prstGeom>
          <a:noFill/>
        </p:spPr>
        <p:txBody>
          <a:bodyPr wrap="square" rtlCol="0">
            <a:spAutoFit/>
          </a:bodyPr>
          <a:lstStyle/>
          <a:p>
            <a:pPr>
              <a:spcAft>
                <a:spcPts val="1200"/>
              </a:spcAft>
            </a:pPr>
            <a:r>
              <a:rPr lang="mk-MK" b="1" dirty="0">
                <a:latin typeface="Roboto" panose="02000000000000000000" pitchFamily="2" charset="0"/>
                <a:ea typeface="Roboto" panose="02000000000000000000" pitchFamily="2" charset="0"/>
                <a:cs typeface="Arial" panose="020B0604020202020204" pitchFamily="34" charset="0"/>
              </a:rPr>
              <a:t>5. Производ како услуга</a:t>
            </a:r>
          </a:p>
          <a:p>
            <a:pPr marL="536575" lvl="1" indent="-357188">
              <a:spcAft>
                <a:spcPts val="1200"/>
              </a:spcAft>
              <a:buFont typeface="Wingdings" pitchFamily="2" charset="2"/>
              <a:buChar char="v"/>
              <a:tabLst>
                <a:tab pos="536575" algn="l"/>
              </a:tabLst>
            </a:pPr>
            <a:r>
              <a:rPr lang="mk-MK" sz="1600" dirty="0">
                <a:latin typeface="Roboto" panose="02000000000000000000" pitchFamily="2" charset="0"/>
                <a:ea typeface="Roboto" panose="02000000000000000000" pitchFamily="2" charset="0"/>
                <a:cs typeface="Arial" panose="020B0604020202020204" pitchFamily="34" charset="0"/>
              </a:rPr>
              <a:t>Нудење услуги за пристап до производи и задржување на сопственоста на производите</a:t>
            </a:r>
          </a:p>
          <a:p>
            <a:pPr marL="536575" lvl="1" indent="-357188">
              <a:spcAft>
                <a:spcPts val="1200"/>
              </a:spcAft>
              <a:buFont typeface="Wingdings" pitchFamily="2" charset="2"/>
              <a:buChar char="v"/>
              <a:tabLst>
                <a:tab pos="536575" algn="l"/>
              </a:tabLst>
            </a:pPr>
            <a:r>
              <a:rPr lang="mk-MK" sz="1600" dirty="0">
                <a:latin typeface="Roboto" panose="02000000000000000000" pitchFamily="2" charset="0"/>
                <a:ea typeface="Roboto" panose="02000000000000000000" pitchFamily="2" charset="0"/>
                <a:cs typeface="Arial" panose="020B0604020202020204" pitchFamily="34" charset="0"/>
              </a:rPr>
              <a:t>Клиентите </a:t>
            </a:r>
            <a:r>
              <a:rPr lang="mk-MK" sz="1600" b="1" dirty="0">
                <a:solidFill>
                  <a:srgbClr val="3D8400"/>
                </a:solidFill>
                <a:latin typeface="Roboto" panose="02000000000000000000" pitchFamily="2" charset="0"/>
                <a:ea typeface="Roboto" panose="02000000000000000000" pitchFamily="2" charset="0"/>
                <a:cs typeface="Arial" panose="020B0604020202020204" pitchFamily="34" charset="0"/>
              </a:rPr>
              <a:t>не треба да купуваат</a:t>
            </a:r>
            <a:r>
              <a:rPr lang="mk-MK" sz="1600" dirty="0">
                <a:latin typeface="Roboto" panose="02000000000000000000" pitchFamily="2" charset="0"/>
                <a:ea typeface="Roboto" panose="02000000000000000000" pitchFamily="2" charset="0"/>
                <a:cs typeface="Arial" panose="020B0604020202020204" pitchFamily="34" charset="0"/>
              </a:rPr>
              <a:t>, туку </a:t>
            </a:r>
            <a:r>
              <a:rPr lang="mk-MK" sz="1600" b="1" dirty="0">
                <a:solidFill>
                  <a:srgbClr val="3D8400"/>
                </a:solidFill>
                <a:latin typeface="Roboto" panose="02000000000000000000" pitchFamily="2" charset="0"/>
                <a:ea typeface="Roboto" panose="02000000000000000000" pitchFamily="2" charset="0"/>
                <a:cs typeface="Arial" panose="020B0604020202020204" pitchFamily="34" charset="0"/>
              </a:rPr>
              <a:t>ги користат преку договори за закуп или плаќање според употреба</a:t>
            </a:r>
          </a:p>
          <a:p>
            <a:pPr marL="536575" lvl="1" indent="-357188">
              <a:spcAft>
                <a:spcPts val="1200"/>
              </a:spcAft>
              <a:buFont typeface="Wingdings" pitchFamily="2" charset="2"/>
              <a:buChar char="v"/>
              <a:tabLst>
                <a:tab pos="536575" algn="l"/>
              </a:tabLst>
            </a:pPr>
            <a:r>
              <a:rPr lang="mk-MK" sz="1600" dirty="0">
                <a:latin typeface="Roboto" panose="02000000000000000000" pitchFamily="2" charset="0"/>
                <a:ea typeface="Roboto" panose="02000000000000000000" pitchFamily="2" charset="0"/>
                <a:cs typeface="Arial" panose="020B0604020202020204" pitchFamily="34" charset="0"/>
              </a:rPr>
              <a:t>Промовира штедлива употреба на природните ресурси</a:t>
            </a:r>
          </a:p>
          <a:p>
            <a:pPr marL="536575" lvl="1" indent="-357188">
              <a:spcAft>
                <a:spcPts val="1200"/>
              </a:spcAft>
              <a:buFont typeface="Wingdings" pitchFamily="2" charset="2"/>
              <a:buChar char="v"/>
              <a:tabLst>
                <a:tab pos="536575" algn="l"/>
              </a:tabLst>
            </a:pPr>
            <a:r>
              <a:rPr lang="mk-MK" sz="1600" dirty="0">
                <a:latin typeface="Roboto" panose="02000000000000000000" pitchFamily="2" charset="0"/>
                <a:ea typeface="Roboto" panose="02000000000000000000" pitchFamily="2" charset="0"/>
                <a:cs typeface="Arial" panose="020B0604020202020204" pitchFamily="34" charset="0"/>
              </a:rPr>
              <a:t>На пример, </a:t>
            </a:r>
            <a:r>
              <a:rPr lang="tr-TR" sz="1600" dirty="0">
                <a:latin typeface="Roboto" panose="02000000000000000000" pitchFamily="2" charset="0"/>
                <a:ea typeface="Roboto" panose="02000000000000000000" pitchFamily="2" charset="0"/>
                <a:cs typeface="Arial" panose="020B0604020202020204" pitchFamily="34" charset="0"/>
              </a:rPr>
              <a:t>Philips</a:t>
            </a:r>
            <a:r>
              <a:rPr lang="mk-MK" sz="1600" dirty="0">
                <a:latin typeface="Roboto" panose="02000000000000000000" pitchFamily="2" charset="0"/>
                <a:ea typeface="Roboto" panose="02000000000000000000" pitchFamily="2" charset="0"/>
                <a:cs typeface="Arial" panose="020B0604020202020204" pitchFamily="34" charset="0"/>
              </a:rPr>
              <a:t> нуди услуги за плаќање ‘</a:t>
            </a:r>
            <a:r>
              <a:rPr lang="mk-MK" sz="1600" dirty="0" err="1">
                <a:latin typeface="Roboto" panose="02000000000000000000" pitchFamily="2" charset="0"/>
                <a:ea typeface="Roboto" panose="02000000000000000000" pitchFamily="2" charset="0"/>
                <a:cs typeface="Arial" panose="020B0604020202020204" pitchFamily="34" charset="0"/>
              </a:rPr>
              <a:t>pay-per-lux</a:t>
            </a:r>
            <a:r>
              <a:rPr lang="mk-MK" sz="1600" dirty="0">
                <a:latin typeface="Roboto" panose="02000000000000000000" pitchFamily="2" charset="0"/>
                <a:ea typeface="Roboto" panose="02000000000000000000" pitchFamily="2" charset="0"/>
                <a:cs typeface="Arial" panose="020B0604020202020204" pitchFamily="34" charset="0"/>
              </a:rPr>
              <a:t>’  („плати според осветлување“) на деловните клиенти кои сакаат да купат светлина, но не и поврзаната инфраструктура за осветлување.</a:t>
            </a:r>
          </a:p>
        </p:txBody>
      </p:sp>
      <p:sp>
        <p:nvSpPr>
          <p:cNvPr id="14" name="Rectangle 13">
            <a:extLst>
              <a:ext uri="{FF2B5EF4-FFF2-40B4-BE49-F238E27FC236}">
                <a16:creationId xmlns:a16="http://schemas.microsoft.com/office/drawing/2014/main" id="{0B022479-6832-F94C-950A-AD4EAA0131E4}"/>
              </a:ext>
            </a:extLst>
          </p:cNvPr>
          <p:cNvSpPr/>
          <p:nvPr/>
        </p:nvSpPr>
        <p:spPr>
          <a:xfrm>
            <a:off x="9661850" y="3452247"/>
            <a:ext cx="2284248" cy="3082895"/>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Квиз за статистика за отпад</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Модели на циркуларен бизнис</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12" name="Textfeld 12">
            <a:extLst>
              <a:ext uri="{FF2B5EF4-FFF2-40B4-BE49-F238E27FC236}">
                <a16:creationId xmlns:a16="http://schemas.microsoft.com/office/drawing/2014/main" id="{B34202B5-6D3A-6142-AFB3-03209B130BF5}"/>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ru-RU" sz="1200" dirty="0">
                <a:latin typeface="Roboto" panose="02000000000000000000" pitchFamily="2" charset="0"/>
                <a:ea typeface="Roboto" panose="02000000000000000000" pitchFamily="2" charset="0"/>
                <a:cs typeface="Arial" panose="020B0604020202020204" pitchFamily="34" charset="0"/>
              </a:rPr>
              <a:t>Извор:</a:t>
            </a:r>
            <a:r>
              <a:rPr lang="en-GB" sz="1200" dirty="0">
                <a:latin typeface="Roboto" panose="02000000000000000000" pitchFamily="2" charset="0"/>
                <a:ea typeface="Roboto" panose="02000000000000000000" pitchFamily="2" charset="0"/>
                <a:cs typeface="Arial" panose="020B0604020202020204" pitchFamily="34" charset="0"/>
              </a:rPr>
              <a:t> Accenture (2014), OECD (2018)</a:t>
            </a:r>
          </a:p>
        </p:txBody>
      </p:sp>
      <p:pic>
        <p:nvPicPr>
          <p:cNvPr id="17" name="Picture 16" descr="/var/folders/xk/3xppz26n4h72_xp20dnfknm40000gn/T/com.microsoft.Word/WebArchiveCopyPasteTempFiles/237006205?$rsp-plp-port-320$"/>
          <p:cNvPicPr/>
          <p:nvPr/>
        </p:nvPicPr>
        <p:blipFill>
          <a:blip r:embed="rId4">
            <a:extLst>
              <a:ext uri="{28A0092B-C50C-407E-A947-70E740481C1C}">
                <a14:useLocalDpi xmlns:a14="http://schemas.microsoft.com/office/drawing/2010/main"/>
              </a:ext>
            </a:extLst>
          </a:blip>
          <a:srcRect/>
          <a:stretch>
            <a:fillRect/>
          </a:stretch>
        </p:blipFill>
        <p:spPr bwMode="auto">
          <a:xfrm>
            <a:off x="6078168" y="1866090"/>
            <a:ext cx="3260078" cy="4032456"/>
          </a:xfrm>
          <a:prstGeom prst="rect">
            <a:avLst/>
          </a:prstGeom>
          <a:noFill/>
          <a:ln>
            <a:noFill/>
          </a:ln>
        </p:spPr>
      </p:pic>
    </p:spTree>
    <p:extLst>
      <p:ext uri="{BB962C8B-B14F-4D97-AF65-F5344CB8AC3E}">
        <p14:creationId xmlns:p14="http://schemas.microsoft.com/office/powerpoint/2010/main" val="1434497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9B2047-A6C2-844D-ADA1-C2C9D802B0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9622" y="2776038"/>
            <a:ext cx="8437058" cy="3951227"/>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98837"/>
            <a:ext cx="6036129" cy="1113237"/>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Rectangle 5">
            <a:extLst>
              <a:ext uri="{FF2B5EF4-FFF2-40B4-BE49-F238E27FC236}">
                <a16:creationId xmlns:a16="http://schemas.microsoft.com/office/drawing/2014/main" id="{CD7470BB-312B-E648-919D-B2B0865FD861}"/>
              </a:ext>
            </a:extLst>
          </p:cNvPr>
          <p:cNvSpPr/>
          <p:nvPr/>
        </p:nvSpPr>
        <p:spPr>
          <a:xfrm>
            <a:off x="10031965" y="3445423"/>
            <a:ext cx="2284248" cy="3082895"/>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Квиз за статистика за отпад</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Модели на циркуларен бизнис</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cs typeface="Arial" panose="020B0604020202020204" pitchFamily="34" charset="0"/>
              </a:rPr>
              <a:t>Бариери за циркуларната економија</a:t>
            </a:r>
            <a:endParaRPr lang="en-GB" sz="1200" dirty="0">
              <a:latin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7" name="Textfeld 1">
            <a:extLst>
              <a:ext uri="{FF2B5EF4-FFF2-40B4-BE49-F238E27FC236}">
                <a16:creationId xmlns:a16="http://schemas.microsoft.com/office/drawing/2014/main" id="{36974F67-18BF-D647-95CC-6D201243D33B}"/>
              </a:ext>
            </a:extLst>
          </p:cNvPr>
          <p:cNvSpPr txBox="1"/>
          <p:nvPr/>
        </p:nvSpPr>
        <p:spPr>
          <a:xfrm>
            <a:off x="6187543" y="157418"/>
            <a:ext cx="6004457" cy="615553"/>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0" name="Textfeld 9">
            <a:extLst>
              <a:ext uri="{FF2B5EF4-FFF2-40B4-BE49-F238E27FC236}">
                <a16:creationId xmlns:a16="http://schemas.microsoft.com/office/drawing/2014/main" id="{43C80237-A1AE-4D4B-A678-A2569306E200}"/>
              </a:ext>
            </a:extLst>
          </p:cNvPr>
          <p:cNvSpPr txBox="1"/>
          <p:nvPr/>
        </p:nvSpPr>
        <p:spPr>
          <a:xfrm>
            <a:off x="592668" y="1011857"/>
            <a:ext cx="5563202" cy="523220"/>
          </a:xfrm>
          <a:prstGeom prst="rect">
            <a:avLst/>
          </a:prstGeom>
          <a:noFill/>
        </p:spPr>
        <p:txBody>
          <a:bodyPr wrap="square" rtlCol="0" anchor="t">
            <a:spAutoFit/>
          </a:bodyPr>
          <a:lstStyle/>
          <a:p>
            <a:pPr>
              <a:spcAft>
                <a:spcPts val="2400"/>
              </a:spcAft>
            </a:pPr>
            <a:r>
              <a:rPr lang="ru-RU" sz="2800" b="1" dirty="0">
                <a:solidFill>
                  <a:srgbClr val="AE0917"/>
                </a:solidFill>
                <a:latin typeface="Roboto" panose="02000000000000000000" pitchFamily="2" charset="0"/>
                <a:ea typeface="Roboto" panose="02000000000000000000" pitchFamily="2" charset="0"/>
                <a:cs typeface="Arial" panose="020B0604020202020204" pitchFamily="34" charset="0"/>
              </a:rPr>
              <a:t>Пет модели на циркуларен бизнис</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11" name="Textfeld 12">
            <a:extLst>
              <a:ext uri="{FF2B5EF4-FFF2-40B4-BE49-F238E27FC236}">
                <a16:creationId xmlns:a16="http://schemas.microsoft.com/office/drawing/2014/main" id="{6E3EA856-3CD7-A845-AE71-3D621BC18DA1}"/>
              </a:ext>
            </a:extLst>
          </p:cNvPr>
          <p:cNvSpPr txBox="1"/>
          <p:nvPr/>
        </p:nvSpPr>
        <p:spPr>
          <a:xfrm>
            <a:off x="592675" y="1711439"/>
            <a:ext cx="8044888" cy="2585323"/>
          </a:xfrm>
          <a:prstGeom prst="rect">
            <a:avLst/>
          </a:prstGeom>
          <a:noFill/>
        </p:spPr>
        <p:txBody>
          <a:bodyPr wrap="square" rtlCol="0">
            <a:spAutoFit/>
          </a:bodyPr>
          <a:lstStyle/>
          <a:p>
            <a:pPr marL="342900" indent="-342900">
              <a:spcAft>
                <a:spcPts val="1200"/>
              </a:spcAft>
              <a:buAutoNum type="arabicPeriod"/>
            </a:pPr>
            <a:r>
              <a:rPr lang="mk-MK" sz="1600" dirty="0">
                <a:latin typeface="Roboto" panose="02000000000000000000" pitchFamily="2" charset="0"/>
                <a:ea typeface="Roboto" panose="02000000000000000000" pitchFamily="2" charset="0"/>
                <a:cs typeface="Arial" panose="020B0604020202020204" pitchFamily="34" charset="0"/>
              </a:rPr>
              <a:t>Циркуларни материјали (</a:t>
            </a:r>
            <a:r>
              <a:rPr lang="mk-MK" sz="1600" b="1" dirty="0">
                <a:solidFill>
                  <a:srgbClr val="3D8400"/>
                </a:solidFill>
                <a:latin typeface="Roboto" panose="02000000000000000000" pitchFamily="2" charset="0"/>
                <a:ea typeface="Roboto" panose="02000000000000000000" pitchFamily="2" charset="0"/>
                <a:cs typeface="Arial" panose="020B0604020202020204" pitchFamily="34" charset="0"/>
              </a:rPr>
              <a:t>обновливи биобазирани инпути</a:t>
            </a:r>
            <a:r>
              <a:rPr lang="mk-MK" sz="1600" dirty="0">
                <a:latin typeface="Roboto" panose="02000000000000000000" pitchFamily="2" charset="0"/>
                <a:ea typeface="Roboto" panose="02000000000000000000" pitchFamily="2" charset="0"/>
                <a:cs typeface="Arial" panose="020B0604020202020204" pitchFamily="34" charset="0"/>
              </a:rPr>
              <a:t>)</a:t>
            </a:r>
          </a:p>
          <a:p>
            <a:pPr marL="342900" indent="-342900">
              <a:spcAft>
                <a:spcPts val="1200"/>
              </a:spcAft>
              <a:buAutoNum type="arabicPeriod"/>
            </a:pPr>
            <a:r>
              <a:rPr lang="mk-MK" sz="1600" dirty="0">
                <a:latin typeface="Roboto" panose="02000000000000000000" pitchFamily="2" charset="0"/>
                <a:ea typeface="Roboto" panose="02000000000000000000" pitchFamily="2" charset="0"/>
                <a:cs typeface="Arial" panose="020B0604020202020204" pitchFamily="34" charset="0"/>
              </a:rPr>
              <a:t>Преработка на ресурси и рециклирање  (</a:t>
            </a:r>
            <a:r>
              <a:rPr lang="mk-MK" sz="1600" b="1" dirty="0">
                <a:solidFill>
                  <a:srgbClr val="3D8400"/>
                </a:solidFill>
                <a:latin typeface="Roboto" panose="02000000000000000000" pitchFamily="2" charset="0"/>
                <a:ea typeface="Roboto" panose="02000000000000000000" pitchFamily="2" charset="0"/>
                <a:cs typeface="Arial" panose="020B0604020202020204" pitchFamily="34" charset="0"/>
              </a:rPr>
              <a:t>нуспроизводи, индустриска симбиоза</a:t>
            </a:r>
            <a:r>
              <a:rPr lang="mk-MK" sz="1600" dirty="0">
                <a:latin typeface="Roboto" panose="02000000000000000000" pitchFamily="2" charset="0"/>
                <a:ea typeface="Roboto" panose="02000000000000000000" pitchFamily="2" charset="0"/>
                <a:cs typeface="Arial" panose="020B0604020202020204" pitchFamily="34" charset="0"/>
              </a:rPr>
              <a:t>)</a:t>
            </a:r>
          </a:p>
          <a:p>
            <a:pPr marL="342900" indent="-342900">
              <a:spcAft>
                <a:spcPts val="1200"/>
              </a:spcAft>
              <a:buAutoNum type="arabicPeriod"/>
            </a:pPr>
            <a:r>
              <a:rPr lang="mk-MK" sz="1600" dirty="0">
                <a:latin typeface="Roboto" panose="02000000000000000000" pitchFamily="2" charset="0"/>
                <a:ea typeface="Roboto" panose="02000000000000000000" pitchFamily="2" charset="0"/>
                <a:cs typeface="Arial" panose="020B0604020202020204" pitchFamily="34" charset="0"/>
              </a:rPr>
              <a:t>Продолжување на животниот век на производите (</a:t>
            </a:r>
            <a:r>
              <a:rPr lang="mk-MK" sz="1600" b="1" dirty="0">
                <a:solidFill>
                  <a:srgbClr val="3D8400"/>
                </a:solidFill>
                <a:latin typeface="Roboto" panose="02000000000000000000" pitchFamily="2" charset="0"/>
                <a:ea typeface="Roboto" panose="02000000000000000000" pitchFamily="2" charset="0"/>
                <a:cs typeface="Arial" panose="020B0604020202020204" pitchFamily="34" charset="0"/>
              </a:rPr>
              <a:t>повторна употреба, поправка, репроизводство, итн.</a:t>
            </a:r>
            <a:r>
              <a:rPr lang="mk-MK" sz="1600" dirty="0">
                <a:latin typeface="Roboto" panose="02000000000000000000" pitchFamily="2" charset="0"/>
                <a:ea typeface="Roboto" panose="02000000000000000000" pitchFamily="2" charset="0"/>
                <a:cs typeface="Arial" panose="020B0604020202020204" pitchFamily="34" charset="0"/>
              </a:rPr>
              <a:t>)</a:t>
            </a:r>
          </a:p>
          <a:p>
            <a:pPr marL="342900" indent="-342900">
              <a:spcAft>
                <a:spcPts val="1200"/>
              </a:spcAft>
              <a:buAutoNum type="arabicPeriod"/>
            </a:pPr>
            <a:r>
              <a:rPr lang="mk-MK" sz="1600" dirty="0">
                <a:latin typeface="Roboto" panose="02000000000000000000" pitchFamily="2" charset="0"/>
                <a:ea typeface="Roboto" panose="02000000000000000000" pitchFamily="2" charset="0"/>
                <a:cs typeface="Arial" panose="020B0604020202020204" pitchFamily="34" charset="0"/>
              </a:rPr>
              <a:t>Платформи за споделување</a:t>
            </a:r>
          </a:p>
          <a:p>
            <a:pPr marL="342900" indent="-342900">
              <a:spcAft>
                <a:spcPts val="1200"/>
              </a:spcAft>
              <a:buAutoNum type="arabicPeriod"/>
            </a:pPr>
            <a:r>
              <a:rPr lang="mk-MK" sz="1600" dirty="0">
                <a:latin typeface="Roboto" panose="02000000000000000000" pitchFamily="2" charset="0"/>
                <a:ea typeface="Roboto" panose="02000000000000000000" pitchFamily="2" charset="0"/>
                <a:cs typeface="Arial" panose="020B0604020202020204" pitchFamily="34" charset="0"/>
              </a:rPr>
              <a:t>Производ како услуга </a:t>
            </a:r>
          </a:p>
          <a:p>
            <a:pPr marL="342900" indent="-342900">
              <a:spcAft>
                <a:spcPts val="2400"/>
              </a:spcAft>
              <a:buAutoNum type="arabicPeriod"/>
            </a:pPr>
            <a:endParaRPr lang="mk-MK" sz="1600" dirty="0">
              <a:latin typeface="Roboto" panose="02000000000000000000" pitchFamily="2" charset="0"/>
              <a:ea typeface="Roboto" panose="02000000000000000000" pitchFamily="2" charset="0"/>
              <a:cs typeface="Arial" panose="020B0604020202020204" pitchFamily="34" charset="0"/>
            </a:endParaRPr>
          </a:p>
        </p:txBody>
      </p:sp>
      <p:sp>
        <p:nvSpPr>
          <p:cNvPr id="12" name="Rectangle 11">
            <a:extLst>
              <a:ext uri="{FF2B5EF4-FFF2-40B4-BE49-F238E27FC236}">
                <a16:creationId xmlns:a16="http://schemas.microsoft.com/office/drawing/2014/main" id="{83561F0F-AF42-C74F-92B6-B1B8744AD123}"/>
              </a:ext>
            </a:extLst>
          </p:cNvPr>
          <p:cNvSpPr/>
          <p:nvPr/>
        </p:nvSpPr>
        <p:spPr>
          <a:xfrm>
            <a:off x="592668" y="1711439"/>
            <a:ext cx="7932354" cy="79261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8FE6D340-EDC8-344B-B6E1-315988E71A54}"/>
              </a:ext>
            </a:extLst>
          </p:cNvPr>
          <p:cNvSpPr txBox="1"/>
          <p:nvPr/>
        </p:nvSpPr>
        <p:spPr>
          <a:xfrm>
            <a:off x="8822590" y="1865397"/>
            <a:ext cx="3126240" cy="369332"/>
          </a:xfrm>
          <a:prstGeom prst="rect">
            <a:avLst/>
          </a:prstGeom>
          <a:noFill/>
        </p:spPr>
        <p:txBody>
          <a:bodyPr wrap="none" rtlCol="0">
            <a:spAutoFit/>
          </a:bodyPr>
          <a:lstStyle/>
          <a:p>
            <a:r>
              <a:rPr lang="mk-MK" b="1" dirty="0">
                <a:solidFill>
                  <a:srgbClr val="3D8400"/>
                </a:solidFill>
              </a:rPr>
              <a:t>Поврзани со биоекономијата</a:t>
            </a:r>
            <a:endParaRPr lang="en-GB" b="1" dirty="0">
              <a:solidFill>
                <a:srgbClr val="3D8400"/>
              </a:solidFill>
            </a:endParaRPr>
          </a:p>
        </p:txBody>
      </p:sp>
      <p:sp>
        <p:nvSpPr>
          <p:cNvPr id="18" name="Left Arrow 17">
            <a:extLst>
              <a:ext uri="{FF2B5EF4-FFF2-40B4-BE49-F238E27FC236}">
                <a16:creationId xmlns:a16="http://schemas.microsoft.com/office/drawing/2014/main" id="{392949A2-CCF2-504F-994F-C60BA4DEE82D}"/>
              </a:ext>
            </a:extLst>
          </p:cNvPr>
          <p:cNvSpPr/>
          <p:nvPr/>
        </p:nvSpPr>
        <p:spPr>
          <a:xfrm>
            <a:off x="8586062" y="1711439"/>
            <a:ext cx="3357959" cy="671321"/>
          </a:xfrm>
          <a:prstGeom prst="leftArrow">
            <a:avLst/>
          </a:prstGeom>
          <a:noFill/>
          <a:ln w="25400">
            <a:solidFill>
              <a:srgbClr val="3D8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8460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4931037" cy="4401205"/>
          </a:xfrm>
          <a:prstGeom prst="rect">
            <a:avLst/>
          </a:prstGeom>
          <a:noFill/>
        </p:spPr>
        <p:txBody>
          <a:bodyPr wrap="square" rtlCol="0" anchor="t">
            <a:spAutoFit/>
          </a:bodyPr>
          <a:lstStyle/>
          <a:p>
            <a:pPr algn="just">
              <a:spcAft>
                <a:spcPts val="2400"/>
              </a:spcAft>
            </a:pPr>
            <a:r>
              <a:rPr lang="ru-RU" sz="2800" b="1" dirty="0">
                <a:solidFill>
                  <a:srgbClr val="FFC000"/>
                </a:solidFill>
                <a:latin typeface="Roboto" panose="02000000000000000000" pitchFamily="2" charset="0"/>
                <a:ea typeface="Roboto" panose="02000000000000000000" pitchFamily="2" charset="0"/>
                <a:cs typeface="Arial" panose="020B0604020202020204" pitchFamily="34" charset="0"/>
              </a:rPr>
              <a:t>Биоекономијата...</a:t>
            </a:r>
            <a:endPar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Arial" panose="020B0604020202020204" pitchFamily="34" charset="0"/>
              <a:buChar char="•"/>
            </a:pPr>
            <a:r>
              <a:rPr lang="ru-RU" dirty="0"/>
              <a:t>Е производство на стоки, услуги или енергија од биолошки материјал како главен ресурс.</a:t>
            </a:r>
          </a:p>
          <a:p>
            <a:pPr marL="285750" indent="-285750">
              <a:spcAft>
                <a:spcPts val="2400"/>
              </a:spcAft>
              <a:buFont typeface="Arial" panose="020B0604020202020204" pitchFamily="34" charset="0"/>
              <a:buChar char="•"/>
            </a:pPr>
            <a:r>
              <a:rPr lang="ru-RU" dirty="0"/>
              <a:t>Тесно е поврзана со одржливоста бидејќи често се користат биоразградливи ресурси, а отпадот често се планира воопшто да не влегува во системот.</a:t>
            </a:r>
          </a:p>
          <a:p>
            <a:pPr marL="285750" indent="-285750">
              <a:spcAft>
                <a:spcPts val="2400"/>
              </a:spcAft>
              <a:buFont typeface="Arial" panose="020B0604020202020204" pitchFamily="34" charset="0"/>
              <a:buChar char="•"/>
            </a:pPr>
            <a:r>
              <a:rPr lang="ru-RU" dirty="0"/>
              <a:t>Може да го избегне исцрпувањето на ресурсите за идните генерации и да ја заштити стабилноста на планетата.</a:t>
            </a:r>
            <a:br>
              <a:rPr lang="en-GB" dirty="0">
                <a:latin typeface="Roboto" panose="02000000000000000000" pitchFamily="2" charset="0"/>
                <a:ea typeface="Roboto" panose="02000000000000000000" pitchFamily="2" charset="0"/>
                <a:cs typeface="Arial" panose="020B0604020202020204" pitchFamily="34" charset="0"/>
              </a:rPr>
            </a:br>
            <a:endParaRPr lang="en-GB" sz="30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7145348" y="176122"/>
            <a:ext cx="5046652" cy="584775"/>
          </a:xfrm>
          <a:prstGeom prst="rect">
            <a:avLst/>
          </a:prstGeom>
          <a:noFill/>
        </p:spPr>
        <p:txBody>
          <a:bodyPr wrap="square" rtlCol="0">
            <a:spAutoFit/>
          </a:bodyPr>
          <a:lstStyle/>
          <a:p>
            <a:pPr algn="r"/>
            <a:r>
              <a:rPr lang="ru-RU" sz="3200" b="1" spc="100" dirty="0">
                <a:solidFill>
                  <a:schemeClr val="bg1"/>
                </a:solidFill>
                <a:latin typeface="Roboto" panose="02000000000000000000" pitchFamily="2" charset="0"/>
                <a:ea typeface="Roboto" panose="02000000000000000000" pitchFamily="2" charset="0"/>
                <a:cs typeface="Arial" panose="020B0604020202020204" pitchFamily="34" charset="0"/>
              </a:rPr>
              <a:t>Што е биоекономија</a:t>
            </a:r>
            <a:r>
              <a:rPr lang="en-GB" sz="3200" b="1" spc="100" dirty="0">
                <a:solidFill>
                  <a:schemeClr val="bg1"/>
                </a:solidFill>
                <a:latin typeface="Roboto" panose="02000000000000000000" pitchFamily="2" charset="0"/>
                <a:ea typeface="Roboto" panose="02000000000000000000" pitchFamily="2" charset="0"/>
                <a:cs typeface="Arial" panose="020B0604020202020204" pitchFamily="34" charset="0"/>
              </a:rPr>
              <a:t>?</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6846477" y="1217555"/>
            <a:ext cx="4931037" cy="2616101"/>
          </a:xfrm>
          <a:prstGeom prst="rect">
            <a:avLst/>
          </a:prstGeom>
          <a:noFill/>
        </p:spPr>
        <p:txBody>
          <a:bodyPr wrap="square" rtlCol="0">
            <a:spAutoFit/>
          </a:bodyPr>
          <a:lstStyle/>
          <a:p>
            <a:pPr algn="ctr"/>
            <a:r>
              <a:rPr lang="ru-RU" sz="2800" b="1" dirty="0">
                <a:solidFill>
                  <a:srgbClr val="FFC000"/>
                </a:solidFill>
              </a:rPr>
              <a:t>Европска стратегија за биоекономија</a:t>
            </a:r>
            <a:endParaRPr lang="en-GB" sz="2800" b="1" dirty="0">
              <a:solidFill>
                <a:srgbClr val="FFC000"/>
              </a:solidFill>
            </a:endParaRPr>
          </a:p>
          <a:p>
            <a:endParaRPr lang="en-GB" dirty="0"/>
          </a:p>
          <a:p>
            <a:r>
              <a:rPr lang="ru-RU" dirty="0"/>
              <a:t>Европската Комисија презема чекори кон одржлива биоекономија и има стратегија за биоекономија за промовирање на биоекономијата и за избегнување да се стаса до еколошките граници.</a:t>
            </a:r>
            <a:endParaRPr lang="en-GB" dirty="0"/>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942474" y="3508759"/>
            <a:ext cx="3526357" cy="2443655"/>
          </a:xfrm>
          <a:prstGeom prst="rect">
            <a:avLst/>
          </a:prstGeom>
        </p:spPr>
      </p:pic>
    </p:spTree>
    <p:extLst>
      <p:ext uri="{BB962C8B-B14F-4D97-AF65-F5344CB8AC3E}">
        <p14:creationId xmlns:p14="http://schemas.microsoft.com/office/powerpoint/2010/main" val="192571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62011"/>
            <a:ext cx="6036129" cy="107641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123412" y="238807"/>
            <a:ext cx="6072948" cy="523220"/>
          </a:xfrm>
          <a:prstGeom prst="rect">
            <a:avLst/>
          </a:prstGeom>
          <a:noFill/>
        </p:spPr>
        <p:txBody>
          <a:bodyPr wrap="square" rtlCol="0">
            <a:spAutoFit/>
          </a:bodyPr>
          <a:lstStyle/>
          <a:p>
            <a:pPr algn="r"/>
            <a:r>
              <a:rPr lang="ru-RU" sz="2800" b="1" spc="100" dirty="0">
                <a:solidFill>
                  <a:schemeClr val="bg1"/>
                </a:solidFill>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8" name="Picture 7">
            <a:extLst>
              <a:ext uri="{FF2B5EF4-FFF2-40B4-BE49-F238E27FC236}">
                <a16:creationId xmlns:a16="http://schemas.microsoft.com/office/drawing/2014/main" id="{2E389D5E-6E84-DC46-B641-34B9E777BE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1209" y="2456820"/>
            <a:ext cx="1078292" cy="808719"/>
          </a:xfrm>
          <a:prstGeom prst="rect">
            <a:avLst/>
          </a:prstGeom>
        </p:spPr>
      </p:pic>
      <p:pic>
        <p:nvPicPr>
          <p:cNvPr id="11" name="Picture 10">
            <a:extLst>
              <a:ext uri="{FF2B5EF4-FFF2-40B4-BE49-F238E27FC236}">
                <a16:creationId xmlns:a16="http://schemas.microsoft.com/office/drawing/2014/main" id="{2C22E08D-0EC1-A946-84CA-A2DF1FB663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0343" y="3417661"/>
            <a:ext cx="1078292" cy="808719"/>
          </a:xfrm>
          <a:prstGeom prst="rect">
            <a:avLst/>
          </a:prstGeom>
        </p:spPr>
      </p:pic>
      <p:pic>
        <p:nvPicPr>
          <p:cNvPr id="12" name="Picture 11">
            <a:extLst>
              <a:ext uri="{FF2B5EF4-FFF2-40B4-BE49-F238E27FC236}">
                <a16:creationId xmlns:a16="http://schemas.microsoft.com/office/drawing/2014/main" id="{C5B67571-6AD7-DF4B-AEA7-42DC624695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01338" y="2524914"/>
            <a:ext cx="1078292" cy="808719"/>
          </a:xfrm>
          <a:prstGeom prst="rect">
            <a:avLst/>
          </a:prstGeom>
        </p:spPr>
      </p:pic>
      <p:pic>
        <p:nvPicPr>
          <p:cNvPr id="17" name="Picture 16">
            <a:extLst>
              <a:ext uri="{FF2B5EF4-FFF2-40B4-BE49-F238E27FC236}">
                <a16:creationId xmlns:a16="http://schemas.microsoft.com/office/drawing/2014/main" id="{7255C9A2-1DFD-1B46-BC3E-561755E982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85336" y="3367102"/>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493490" y="3076098"/>
            <a:ext cx="1654195" cy="646331"/>
          </a:xfrm>
          <a:prstGeom prst="rect">
            <a:avLst/>
          </a:prstGeom>
          <a:noFill/>
        </p:spPr>
        <p:txBody>
          <a:bodyPr wrap="square" rtlCol="0">
            <a:spAutoFit/>
          </a:bodyPr>
          <a:lstStyle/>
          <a:p>
            <a:r>
              <a:rPr lang="ru-RU" b="1" dirty="0">
                <a:solidFill>
                  <a:srgbClr val="002060"/>
                </a:solidFill>
              </a:rPr>
              <a:t>Линеарна економија</a:t>
            </a:r>
            <a:endParaRPr lang="en-GB" b="1" dirty="0">
              <a:solidFill>
                <a:srgbClr val="002060"/>
              </a:solidFill>
            </a:endParaRP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647967" y="3053820"/>
            <a:ext cx="1779819" cy="646331"/>
          </a:xfrm>
          <a:prstGeom prst="rect">
            <a:avLst/>
          </a:prstGeom>
          <a:noFill/>
        </p:spPr>
        <p:txBody>
          <a:bodyPr wrap="square" rtlCol="0">
            <a:spAutoFit/>
          </a:bodyPr>
          <a:lstStyle/>
          <a:p>
            <a:r>
              <a:rPr lang="ru-RU" b="1" dirty="0">
                <a:solidFill>
                  <a:srgbClr val="002060"/>
                </a:solidFill>
              </a:rPr>
              <a:t>Циркуларна економија</a:t>
            </a:r>
            <a:endParaRPr lang="en-GB" b="1" dirty="0">
              <a:solidFill>
                <a:srgbClr val="002060"/>
              </a:solidFill>
            </a:endParaRPr>
          </a:p>
        </p:txBody>
      </p:sp>
      <p:sp>
        <p:nvSpPr>
          <p:cNvPr id="21" name="Down Arrow Callout 20">
            <a:extLst>
              <a:ext uri="{FF2B5EF4-FFF2-40B4-BE49-F238E27FC236}">
                <a16:creationId xmlns:a16="http://schemas.microsoft.com/office/drawing/2014/main" id="{D9E56312-44E1-3F48-8475-E623F9B955F0}"/>
              </a:ext>
            </a:extLst>
          </p:cNvPr>
          <p:cNvSpPr/>
          <p:nvPr/>
        </p:nvSpPr>
        <p:spPr>
          <a:xfrm>
            <a:off x="2115239" y="1132874"/>
            <a:ext cx="2024743" cy="1361766"/>
          </a:xfrm>
          <a:prstGeom prst="downArrowCallout">
            <a:avLst>
              <a:gd name="adj1" fmla="val 25000"/>
              <a:gd name="adj2" fmla="val 22602"/>
              <a:gd name="adj3" fmla="val 23801"/>
              <a:gd name="adj4" fmla="val 67375"/>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k-MK" b="1" dirty="0">
                <a:solidFill>
                  <a:schemeClr val="accent2">
                    <a:lumMod val="50000"/>
                  </a:schemeClr>
                </a:solidFill>
              </a:rPr>
              <a:t>Културни</a:t>
            </a:r>
            <a:endParaRPr lang="en-GB" b="1" dirty="0">
              <a:solidFill>
                <a:schemeClr val="accent2">
                  <a:lumMod val="50000"/>
                </a:schemeClr>
              </a:solidFill>
            </a:endParaRPr>
          </a:p>
        </p:txBody>
      </p:sp>
      <p:sp>
        <p:nvSpPr>
          <p:cNvPr id="22" name="Down Arrow Callout 21">
            <a:extLst>
              <a:ext uri="{FF2B5EF4-FFF2-40B4-BE49-F238E27FC236}">
                <a16:creationId xmlns:a16="http://schemas.microsoft.com/office/drawing/2014/main" id="{107B53E8-EA84-8F40-9629-8EF26B52B31A}"/>
              </a:ext>
            </a:extLst>
          </p:cNvPr>
          <p:cNvSpPr/>
          <p:nvPr/>
        </p:nvSpPr>
        <p:spPr>
          <a:xfrm>
            <a:off x="4965789" y="1132874"/>
            <a:ext cx="2024743" cy="1361766"/>
          </a:xfrm>
          <a:prstGeom prst="downArrowCallout">
            <a:avLst>
              <a:gd name="adj1" fmla="val 25000"/>
              <a:gd name="adj2" fmla="val 22602"/>
              <a:gd name="adj3" fmla="val 23801"/>
              <a:gd name="adj4" fmla="val 67375"/>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k-MK" b="1" dirty="0">
                <a:solidFill>
                  <a:schemeClr val="accent2">
                    <a:lumMod val="50000"/>
                  </a:schemeClr>
                </a:solidFill>
              </a:rPr>
              <a:t>Технолошки</a:t>
            </a:r>
            <a:endParaRPr lang="en-GB" b="1" dirty="0">
              <a:solidFill>
                <a:schemeClr val="accent2">
                  <a:lumMod val="50000"/>
                </a:schemeClr>
              </a:solidFill>
            </a:endParaRPr>
          </a:p>
        </p:txBody>
      </p:sp>
      <p:sp>
        <p:nvSpPr>
          <p:cNvPr id="23" name="Up Arrow Callout 22">
            <a:extLst>
              <a:ext uri="{FF2B5EF4-FFF2-40B4-BE49-F238E27FC236}">
                <a16:creationId xmlns:a16="http://schemas.microsoft.com/office/drawing/2014/main" id="{165DA6AA-3E89-5044-8B9F-227C44ABAEE6}"/>
              </a:ext>
            </a:extLst>
          </p:cNvPr>
          <p:cNvSpPr/>
          <p:nvPr/>
        </p:nvSpPr>
        <p:spPr>
          <a:xfrm>
            <a:off x="2902020" y="4275367"/>
            <a:ext cx="1975761" cy="1371600"/>
          </a:xfrm>
          <a:prstGeom prst="upArrowCallout">
            <a:avLst>
              <a:gd name="adj1" fmla="val 20238"/>
              <a:gd name="adj2" fmla="val 25000"/>
              <a:gd name="adj3" fmla="val 25000"/>
              <a:gd name="adj4" fmla="val 64977"/>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k-MK" b="1" dirty="0">
                <a:solidFill>
                  <a:schemeClr val="accent2">
                    <a:lumMod val="50000"/>
                  </a:schemeClr>
                </a:solidFill>
              </a:rPr>
              <a:t>Пазарни</a:t>
            </a:r>
            <a:endParaRPr lang="en-GB" b="1" dirty="0">
              <a:solidFill>
                <a:schemeClr val="accent2">
                  <a:lumMod val="50000"/>
                </a:schemeClr>
              </a:solidFill>
            </a:endParaRPr>
          </a:p>
        </p:txBody>
      </p:sp>
      <p:sp>
        <p:nvSpPr>
          <p:cNvPr id="24" name="Up Arrow Callout 23">
            <a:extLst>
              <a:ext uri="{FF2B5EF4-FFF2-40B4-BE49-F238E27FC236}">
                <a16:creationId xmlns:a16="http://schemas.microsoft.com/office/drawing/2014/main" id="{E2F7241E-4904-A644-A692-E3A3536677A8}"/>
              </a:ext>
            </a:extLst>
          </p:cNvPr>
          <p:cNvSpPr/>
          <p:nvPr/>
        </p:nvSpPr>
        <p:spPr>
          <a:xfrm>
            <a:off x="6038308" y="4246844"/>
            <a:ext cx="1975761" cy="1371600"/>
          </a:xfrm>
          <a:prstGeom prst="upArrowCallout">
            <a:avLst>
              <a:gd name="adj1" fmla="val 20238"/>
              <a:gd name="adj2" fmla="val 25000"/>
              <a:gd name="adj3" fmla="val 25000"/>
              <a:gd name="adj4" fmla="val 64977"/>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k-MK" b="1" dirty="0">
                <a:solidFill>
                  <a:schemeClr val="accent2">
                    <a:lumMod val="50000"/>
                  </a:schemeClr>
                </a:solidFill>
              </a:rPr>
              <a:t>Регулаторни</a:t>
            </a:r>
          </a:p>
        </p:txBody>
      </p:sp>
      <p:sp>
        <p:nvSpPr>
          <p:cNvPr id="26" name="Rectangle 25">
            <a:extLst>
              <a:ext uri="{FF2B5EF4-FFF2-40B4-BE49-F238E27FC236}">
                <a16:creationId xmlns:a16="http://schemas.microsoft.com/office/drawing/2014/main" id="{45ED8427-6797-C143-9FE5-A32FD086F65C}"/>
              </a:ext>
            </a:extLst>
          </p:cNvPr>
          <p:cNvSpPr/>
          <p:nvPr/>
        </p:nvSpPr>
        <p:spPr>
          <a:xfrm>
            <a:off x="9437315" y="3704166"/>
            <a:ext cx="2284248" cy="2923877"/>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Квиз за статистика за отпад</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Бариери за циркуларната економија</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ru-RU" sz="1200" dirty="0">
                <a:latin typeface="Roboto" panose="02000000000000000000" pitchFamily="2" charset="0"/>
                <a:ea typeface="Roboto" panose="02000000000000000000" pitchFamily="2" charset="0"/>
                <a:cs typeface="Arial" panose="020B0604020202020204" pitchFamily="34" charset="0"/>
              </a:rPr>
              <a:t>Извор:</a:t>
            </a:r>
            <a:r>
              <a:rPr lang="en-GB" sz="1200" dirty="0">
                <a:latin typeface="Roboto" panose="02000000000000000000" pitchFamily="2" charset="0"/>
                <a:ea typeface="Roboto" panose="02000000000000000000" pitchFamily="2" charset="0"/>
                <a:cs typeface="Arial" panose="020B0604020202020204" pitchFamily="34" charset="0"/>
              </a:rPr>
              <a:t>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Tree>
    <p:extLst>
      <p:ext uri="{BB962C8B-B14F-4D97-AF65-F5344CB8AC3E}">
        <p14:creationId xmlns:p14="http://schemas.microsoft.com/office/powerpoint/2010/main" val="3036268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62011"/>
            <a:ext cx="6036129" cy="107641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106886" y="187136"/>
            <a:ext cx="6115187" cy="523220"/>
          </a:xfrm>
          <a:prstGeom prst="rect">
            <a:avLst/>
          </a:prstGeom>
          <a:noFill/>
        </p:spPr>
        <p:txBody>
          <a:bodyPr wrap="square" rtlCol="0">
            <a:spAutoFit/>
          </a:bodyPr>
          <a:lstStyle/>
          <a:p>
            <a:pPr algn="r"/>
            <a:r>
              <a:rPr lang="ru-RU" sz="2800" b="1" spc="100" dirty="0">
                <a:solidFill>
                  <a:schemeClr val="bg1"/>
                </a:solidFill>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8" name="Picture 7">
            <a:extLst>
              <a:ext uri="{FF2B5EF4-FFF2-40B4-BE49-F238E27FC236}">
                <a16:creationId xmlns:a16="http://schemas.microsoft.com/office/drawing/2014/main" id="{2E389D5E-6E84-DC46-B641-34B9E777BE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1209" y="2456820"/>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376632" y="3122257"/>
            <a:ext cx="1444095" cy="646331"/>
          </a:xfrm>
          <a:prstGeom prst="rect">
            <a:avLst/>
          </a:prstGeom>
          <a:noFill/>
        </p:spPr>
        <p:txBody>
          <a:bodyPr wrap="square" rtlCol="0">
            <a:spAutoFit/>
          </a:bodyPr>
          <a:lstStyle/>
          <a:p>
            <a:r>
              <a:rPr lang="ru-RU" b="1" dirty="0">
                <a:solidFill>
                  <a:srgbClr val="002060"/>
                </a:solidFill>
              </a:rPr>
              <a:t>Линеарна економија</a:t>
            </a:r>
            <a:endParaRPr lang="en-GB" b="1" dirty="0">
              <a:solidFill>
                <a:srgbClr val="002060"/>
              </a:solidFill>
            </a:endParaRP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648956" y="3028538"/>
            <a:ext cx="1736623" cy="646331"/>
          </a:xfrm>
          <a:prstGeom prst="rect">
            <a:avLst/>
          </a:prstGeom>
          <a:noFill/>
        </p:spPr>
        <p:txBody>
          <a:bodyPr wrap="square" rtlCol="0">
            <a:spAutoFit/>
          </a:bodyPr>
          <a:lstStyle/>
          <a:p>
            <a:r>
              <a:rPr lang="ru-RU" b="1" dirty="0">
                <a:solidFill>
                  <a:srgbClr val="002060"/>
                </a:solidFill>
              </a:rPr>
              <a:t>Циркуларна економија</a:t>
            </a:r>
            <a:endParaRPr lang="en-GB" b="1" dirty="0">
              <a:solidFill>
                <a:srgbClr val="002060"/>
              </a:solidFill>
            </a:endParaRPr>
          </a:p>
        </p:txBody>
      </p:sp>
      <p:sp>
        <p:nvSpPr>
          <p:cNvPr id="21" name="Down Arrow Callout 20">
            <a:extLst>
              <a:ext uri="{FF2B5EF4-FFF2-40B4-BE49-F238E27FC236}">
                <a16:creationId xmlns:a16="http://schemas.microsoft.com/office/drawing/2014/main" id="{D9E56312-44E1-3F48-8475-E623F9B955F0}"/>
              </a:ext>
            </a:extLst>
          </p:cNvPr>
          <p:cNvSpPr/>
          <p:nvPr/>
        </p:nvSpPr>
        <p:spPr>
          <a:xfrm>
            <a:off x="2115239" y="1132874"/>
            <a:ext cx="2024743" cy="1361766"/>
          </a:xfrm>
          <a:prstGeom prst="downArrowCallout">
            <a:avLst>
              <a:gd name="adj1" fmla="val 25000"/>
              <a:gd name="adj2" fmla="val 22602"/>
              <a:gd name="adj3" fmla="val 23801"/>
              <a:gd name="adj4" fmla="val 67375"/>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k-MK" b="1" dirty="0">
                <a:solidFill>
                  <a:schemeClr val="accent2">
                    <a:lumMod val="50000"/>
                  </a:schemeClr>
                </a:solidFill>
              </a:rPr>
              <a:t>Културни</a:t>
            </a:r>
            <a:endParaRPr lang="en-GB" b="1" dirty="0">
              <a:solidFill>
                <a:schemeClr val="accent2">
                  <a:lumMod val="50000"/>
                </a:schemeClr>
              </a:solidFill>
            </a:endParaRPr>
          </a:p>
        </p:txBody>
      </p:sp>
      <p:sp>
        <p:nvSpPr>
          <p:cNvPr id="26" name="Rectangle 25">
            <a:extLst>
              <a:ext uri="{FF2B5EF4-FFF2-40B4-BE49-F238E27FC236}">
                <a16:creationId xmlns:a16="http://schemas.microsoft.com/office/drawing/2014/main" id="{45ED8427-6797-C143-9FE5-A32FD086F65C}"/>
              </a:ext>
            </a:extLst>
          </p:cNvPr>
          <p:cNvSpPr/>
          <p:nvPr/>
        </p:nvSpPr>
        <p:spPr>
          <a:xfrm>
            <a:off x="9373975" y="3674869"/>
            <a:ext cx="2284248" cy="2923877"/>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Квиз за статистика за отпад</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Бариери за циркуларната економија</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ru-RU" sz="1200" dirty="0">
                <a:latin typeface="Roboto" panose="02000000000000000000" pitchFamily="2" charset="0"/>
                <a:ea typeface="Roboto" panose="02000000000000000000" pitchFamily="2" charset="0"/>
                <a:cs typeface="Arial" panose="020B0604020202020204" pitchFamily="34" charset="0"/>
              </a:rPr>
              <a:t>Извор:</a:t>
            </a:r>
            <a:r>
              <a:rPr lang="en-GB" sz="1200" dirty="0">
                <a:latin typeface="Roboto" panose="02000000000000000000" pitchFamily="2" charset="0"/>
                <a:ea typeface="Roboto" panose="02000000000000000000" pitchFamily="2" charset="0"/>
                <a:cs typeface="Arial" panose="020B0604020202020204" pitchFamily="34" charset="0"/>
              </a:rPr>
              <a:t>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
        <p:nvSpPr>
          <p:cNvPr id="27" name="Rectangle 26">
            <a:extLst>
              <a:ext uri="{FF2B5EF4-FFF2-40B4-BE49-F238E27FC236}">
                <a16:creationId xmlns:a16="http://schemas.microsoft.com/office/drawing/2014/main" id="{9C7F5AC3-10AB-0243-8734-B6C40E9A8F00}"/>
              </a:ext>
            </a:extLst>
          </p:cNvPr>
          <p:cNvSpPr/>
          <p:nvPr/>
        </p:nvSpPr>
        <p:spPr>
          <a:xfrm>
            <a:off x="2188829" y="3867032"/>
            <a:ext cx="5370381" cy="1200329"/>
          </a:xfrm>
          <a:prstGeom prst="rect">
            <a:avLst/>
          </a:prstGeom>
        </p:spPr>
        <p:txBody>
          <a:bodyPr wrap="none">
            <a:spAutoFit/>
          </a:bodyPr>
          <a:lstStyle/>
          <a:p>
            <a:pPr marL="342900" indent="-342900">
              <a:lnSpc>
                <a:spcPct val="150000"/>
              </a:lnSpc>
              <a:buFont typeface="Wingdings" pitchFamily="2" charset="2"/>
              <a:buChar char="v"/>
            </a:pPr>
            <a:r>
              <a:rPr lang="mk-MK" sz="1600" dirty="0">
                <a:latin typeface="Roboto" panose="02000000000000000000" pitchFamily="2" charset="0"/>
                <a:cs typeface="Arial" panose="020B0604020202020204" pitchFamily="34" charset="0"/>
              </a:rPr>
              <a:t>Прашања поврзани со културните и менталните ставови</a:t>
            </a:r>
          </a:p>
          <a:p>
            <a:pPr marL="342900" indent="-342900">
              <a:lnSpc>
                <a:spcPct val="150000"/>
              </a:lnSpc>
              <a:buFont typeface="Wingdings" pitchFamily="2" charset="2"/>
              <a:buChar char="v"/>
            </a:pPr>
            <a:r>
              <a:rPr lang="mk-MK" sz="1600" dirty="0">
                <a:latin typeface="Roboto" panose="02000000000000000000" pitchFamily="2" charset="0"/>
                <a:cs typeface="Arial" panose="020B0604020202020204" pitchFamily="34" charset="0"/>
              </a:rPr>
              <a:t>Недостаток на свесност или интереси</a:t>
            </a:r>
          </a:p>
          <a:p>
            <a:pPr marL="342900" indent="-342900">
              <a:lnSpc>
                <a:spcPct val="150000"/>
              </a:lnSpc>
              <a:buFont typeface="Wingdings" pitchFamily="2" charset="2"/>
              <a:buChar char="v"/>
            </a:pPr>
            <a:r>
              <a:rPr lang="mk-MK" sz="1600" dirty="0">
                <a:latin typeface="Roboto" panose="02000000000000000000" pitchFamily="2" charset="0"/>
                <a:cs typeface="Arial" panose="020B0604020202020204" pitchFamily="34" charset="0"/>
              </a:rPr>
              <a:t>Тешкотија целиот циклус на снабдување да биде циркуларен</a:t>
            </a:r>
            <a:endParaRPr lang="mk-MK" sz="1600" dirty="0"/>
          </a:p>
        </p:txBody>
      </p:sp>
    </p:spTree>
    <p:extLst>
      <p:ext uri="{BB962C8B-B14F-4D97-AF65-F5344CB8AC3E}">
        <p14:creationId xmlns:p14="http://schemas.microsoft.com/office/powerpoint/2010/main" val="2956658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62011"/>
            <a:ext cx="6036129" cy="1076412"/>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115657" y="248241"/>
            <a:ext cx="6036129" cy="523220"/>
          </a:xfrm>
          <a:prstGeom prst="rect">
            <a:avLst/>
          </a:prstGeom>
          <a:noFill/>
        </p:spPr>
        <p:txBody>
          <a:bodyPr wrap="square" rtlCol="0">
            <a:spAutoFit/>
          </a:bodyPr>
          <a:lstStyle/>
          <a:p>
            <a:pPr algn="r"/>
            <a:r>
              <a:rPr lang="ru-RU" sz="2800" b="1" spc="100" dirty="0">
                <a:solidFill>
                  <a:schemeClr val="bg1"/>
                </a:solidFill>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2" name="Picture 11">
            <a:extLst>
              <a:ext uri="{FF2B5EF4-FFF2-40B4-BE49-F238E27FC236}">
                <a16:creationId xmlns:a16="http://schemas.microsoft.com/office/drawing/2014/main" id="{C5B67571-6AD7-DF4B-AEA7-42DC624695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01338" y="2524914"/>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433396" y="3076605"/>
            <a:ext cx="1588303" cy="646331"/>
          </a:xfrm>
          <a:prstGeom prst="rect">
            <a:avLst/>
          </a:prstGeom>
          <a:noFill/>
        </p:spPr>
        <p:txBody>
          <a:bodyPr wrap="square" rtlCol="0">
            <a:spAutoFit/>
          </a:bodyPr>
          <a:lstStyle/>
          <a:p>
            <a:r>
              <a:rPr lang="ru-RU" b="1" dirty="0">
                <a:solidFill>
                  <a:srgbClr val="002060"/>
                </a:solidFill>
              </a:rPr>
              <a:t>Линеарна економија</a:t>
            </a:r>
            <a:endParaRPr lang="en-GB" b="1" dirty="0">
              <a:solidFill>
                <a:srgbClr val="002060"/>
              </a:solidFill>
            </a:endParaRP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624219" y="3076605"/>
            <a:ext cx="1584643" cy="646331"/>
          </a:xfrm>
          <a:prstGeom prst="rect">
            <a:avLst/>
          </a:prstGeom>
          <a:noFill/>
        </p:spPr>
        <p:txBody>
          <a:bodyPr wrap="square" rtlCol="0">
            <a:spAutoFit/>
          </a:bodyPr>
          <a:lstStyle/>
          <a:p>
            <a:r>
              <a:rPr lang="ru-RU" b="1" dirty="0">
                <a:solidFill>
                  <a:srgbClr val="002060"/>
                </a:solidFill>
              </a:rPr>
              <a:t>Циркуларна економија</a:t>
            </a:r>
            <a:endParaRPr lang="en-GB" b="1" dirty="0">
              <a:solidFill>
                <a:srgbClr val="002060"/>
              </a:solidFill>
            </a:endParaRPr>
          </a:p>
        </p:txBody>
      </p:sp>
      <p:sp>
        <p:nvSpPr>
          <p:cNvPr id="22" name="Down Arrow Callout 21">
            <a:extLst>
              <a:ext uri="{FF2B5EF4-FFF2-40B4-BE49-F238E27FC236}">
                <a16:creationId xmlns:a16="http://schemas.microsoft.com/office/drawing/2014/main" id="{107B53E8-EA84-8F40-9629-8EF26B52B31A}"/>
              </a:ext>
            </a:extLst>
          </p:cNvPr>
          <p:cNvSpPr/>
          <p:nvPr/>
        </p:nvSpPr>
        <p:spPr>
          <a:xfrm>
            <a:off x="4965789" y="1132874"/>
            <a:ext cx="2024743" cy="1361766"/>
          </a:xfrm>
          <a:prstGeom prst="downArrowCallout">
            <a:avLst>
              <a:gd name="adj1" fmla="val 25000"/>
              <a:gd name="adj2" fmla="val 22602"/>
              <a:gd name="adj3" fmla="val 23801"/>
              <a:gd name="adj4" fmla="val 67375"/>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k-MK" b="1" dirty="0">
                <a:solidFill>
                  <a:schemeClr val="accent2">
                    <a:lumMod val="50000"/>
                  </a:schemeClr>
                </a:solidFill>
              </a:rPr>
              <a:t>Технолошки</a:t>
            </a:r>
            <a:endParaRPr lang="en-GB" b="1" dirty="0">
              <a:solidFill>
                <a:schemeClr val="accent2">
                  <a:lumMod val="50000"/>
                </a:schemeClr>
              </a:solidFill>
            </a:endParaRPr>
          </a:p>
        </p:txBody>
      </p:sp>
      <p:sp>
        <p:nvSpPr>
          <p:cNvPr id="26" name="Rectangle 25">
            <a:extLst>
              <a:ext uri="{FF2B5EF4-FFF2-40B4-BE49-F238E27FC236}">
                <a16:creationId xmlns:a16="http://schemas.microsoft.com/office/drawing/2014/main" id="{45ED8427-6797-C143-9FE5-A32FD086F65C}"/>
              </a:ext>
            </a:extLst>
          </p:cNvPr>
          <p:cNvSpPr/>
          <p:nvPr/>
        </p:nvSpPr>
        <p:spPr>
          <a:xfrm>
            <a:off x="9119364" y="3732959"/>
            <a:ext cx="2284248" cy="2923877"/>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Квиз за статистика за отпад</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Бариери за циркуларната економија</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ru-RU" sz="1200" dirty="0">
                <a:latin typeface="Roboto" panose="02000000000000000000" pitchFamily="2" charset="0"/>
                <a:ea typeface="Roboto" panose="02000000000000000000" pitchFamily="2" charset="0"/>
                <a:cs typeface="Arial" panose="020B0604020202020204" pitchFamily="34" charset="0"/>
              </a:rPr>
              <a:t>Извор:</a:t>
            </a:r>
            <a:r>
              <a:rPr lang="en-GB" sz="1200" dirty="0">
                <a:latin typeface="Roboto" panose="02000000000000000000" pitchFamily="2" charset="0"/>
                <a:ea typeface="Roboto" panose="02000000000000000000" pitchFamily="2" charset="0"/>
                <a:cs typeface="Arial" panose="020B0604020202020204" pitchFamily="34" charset="0"/>
              </a:rPr>
              <a:t>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
        <p:nvSpPr>
          <p:cNvPr id="27" name="Rectangle 26">
            <a:extLst>
              <a:ext uri="{FF2B5EF4-FFF2-40B4-BE49-F238E27FC236}">
                <a16:creationId xmlns:a16="http://schemas.microsoft.com/office/drawing/2014/main" id="{92C3D51D-1B9B-C14B-B641-F5E1FAD1E031}"/>
              </a:ext>
            </a:extLst>
          </p:cNvPr>
          <p:cNvSpPr/>
          <p:nvPr/>
        </p:nvSpPr>
        <p:spPr>
          <a:xfrm>
            <a:off x="2358555" y="4206535"/>
            <a:ext cx="6646371" cy="1569660"/>
          </a:xfrm>
          <a:prstGeom prst="rect">
            <a:avLst/>
          </a:prstGeom>
        </p:spPr>
        <p:txBody>
          <a:bodyPr wrap="none">
            <a:spAutoFit/>
          </a:bodyPr>
          <a:lstStyle/>
          <a:p>
            <a:pPr marL="342900" indent="-342900">
              <a:lnSpc>
                <a:spcPct val="150000"/>
              </a:lnSpc>
              <a:buFont typeface="Wingdings" pitchFamily="2" charset="2"/>
              <a:buChar char="v"/>
            </a:pPr>
            <a:r>
              <a:rPr lang="mk-MK" sz="1600" dirty="0">
                <a:latin typeface="Roboto" panose="02000000000000000000" pitchFamily="2" charset="0"/>
                <a:cs typeface="Arial" panose="020B0604020202020204" pitchFamily="34" charset="0"/>
              </a:rPr>
              <a:t>Недостаток на проверени технологии</a:t>
            </a:r>
          </a:p>
          <a:p>
            <a:pPr marL="342900" indent="-342900">
              <a:lnSpc>
                <a:spcPct val="150000"/>
              </a:lnSpc>
              <a:buFont typeface="Wingdings" pitchFamily="2" charset="2"/>
              <a:buChar char="v"/>
            </a:pPr>
            <a:r>
              <a:rPr lang="mk-MK" sz="1600" dirty="0">
                <a:latin typeface="Roboto" panose="02000000000000000000" pitchFamily="2" charset="0"/>
                <a:cs typeface="Arial" panose="020B0604020202020204" pitchFamily="34" charset="0"/>
              </a:rPr>
              <a:t>Циркуларен дизајн</a:t>
            </a:r>
          </a:p>
          <a:p>
            <a:pPr marL="342900" indent="-342900">
              <a:lnSpc>
                <a:spcPct val="150000"/>
              </a:lnSpc>
              <a:buFont typeface="Wingdings" pitchFamily="2" charset="2"/>
              <a:buChar char="v"/>
            </a:pPr>
            <a:r>
              <a:rPr lang="mk-MK" sz="1600" dirty="0">
                <a:latin typeface="Roboto" panose="02000000000000000000" pitchFamily="2" charset="0"/>
                <a:cs typeface="Arial" panose="020B0604020202020204" pitchFamily="34" charset="0"/>
              </a:rPr>
              <a:t>Способност за производство на високо квалитетни репроизведени производи</a:t>
            </a:r>
          </a:p>
          <a:p>
            <a:pPr marL="342900" indent="-342900">
              <a:lnSpc>
                <a:spcPct val="150000"/>
              </a:lnSpc>
              <a:buFont typeface="Wingdings" pitchFamily="2" charset="2"/>
              <a:buChar char="v"/>
            </a:pPr>
            <a:r>
              <a:rPr lang="mk-MK" sz="1600" dirty="0">
                <a:latin typeface="Roboto" panose="02000000000000000000" pitchFamily="2" charset="0"/>
                <a:cs typeface="Arial" panose="020B0604020202020204" pitchFamily="34" charset="0"/>
              </a:rPr>
              <a:t>Недостаток на податоци</a:t>
            </a:r>
            <a:endParaRPr lang="mk-MK" sz="1600" dirty="0"/>
          </a:p>
        </p:txBody>
      </p:sp>
    </p:spTree>
    <p:extLst>
      <p:ext uri="{BB962C8B-B14F-4D97-AF65-F5344CB8AC3E}">
        <p14:creationId xmlns:p14="http://schemas.microsoft.com/office/powerpoint/2010/main" val="1591741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62011"/>
            <a:ext cx="6036129" cy="107641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155870" y="212793"/>
            <a:ext cx="6085113" cy="523220"/>
          </a:xfrm>
          <a:prstGeom prst="rect">
            <a:avLst/>
          </a:prstGeom>
          <a:noFill/>
        </p:spPr>
        <p:txBody>
          <a:bodyPr wrap="square" rtlCol="0">
            <a:spAutoFit/>
          </a:bodyPr>
          <a:lstStyle/>
          <a:p>
            <a:pPr algn="r"/>
            <a:r>
              <a:rPr lang="ru-RU" sz="2800" b="1" spc="100" dirty="0">
                <a:solidFill>
                  <a:schemeClr val="bg1"/>
                </a:solidFill>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1" name="Picture 10">
            <a:extLst>
              <a:ext uri="{FF2B5EF4-FFF2-40B4-BE49-F238E27FC236}">
                <a16:creationId xmlns:a16="http://schemas.microsoft.com/office/drawing/2014/main" id="{2C22E08D-0EC1-A946-84CA-A2DF1FB663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0343" y="3417661"/>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418111" y="3105395"/>
            <a:ext cx="1654195" cy="646331"/>
          </a:xfrm>
          <a:prstGeom prst="rect">
            <a:avLst/>
          </a:prstGeom>
          <a:noFill/>
        </p:spPr>
        <p:txBody>
          <a:bodyPr wrap="square" rtlCol="0">
            <a:spAutoFit/>
          </a:bodyPr>
          <a:lstStyle/>
          <a:p>
            <a:r>
              <a:rPr lang="ru-RU" b="1" dirty="0">
                <a:solidFill>
                  <a:srgbClr val="002060"/>
                </a:solidFill>
              </a:rPr>
              <a:t>Линеарна економија</a:t>
            </a:r>
            <a:endParaRPr lang="en-GB" b="1" dirty="0">
              <a:solidFill>
                <a:srgbClr val="002060"/>
              </a:solidFill>
            </a:endParaRP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593901" y="3047563"/>
            <a:ext cx="1560147" cy="646331"/>
          </a:xfrm>
          <a:prstGeom prst="rect">
            <a:avLst/>
          </a:prstGeom>
          <a:noFill/>
        </p:spPr>
        <p:txBody>
          <a:bodyPr wrap="square" rtlCol="0">
            <a:spAutoFit/>
          </a:bodyPr>
          <a:lstStyle/>
          <a:p>
            <a:r>
              <a:rPr lang="ru-RU" b="1" dirty="0">
                <a:solidFill>
                  <a:srgbClr val="002060"/>
                </a:solidFill>
              </a:rPr>
              <a:t>Циркуларна економија</a:t>
            </a:r>
            <a:endParaRPr lang="en-GB" b="1" dirty="0">
              <a:solidFill>
                <a:srgbClr val="002060"/>
              </a:solidFill>
            </a:endParaRPr>
          </a:p>
        </p:txBody>
      </p:sp>
      <p:sp>
        <p:nvSpPr>
          <p:cNvPr id="23" name="Up Arrow Callout 22">
            <a:extLst>
              <a:ext uri="{FF2B5EF4-FFF2-40B4-BE49-F238E27FC236}">
                <a16:creationId xmlns:a16="http://schemas.microsoft.com/office/drawing/2014/main" id="{165DA6AA-3E89-5044-8B9F-227C44ABAEE6}"/>
              </a:ext>
            </a:extLst>
          </p:cNvPr>
          <p:cNvSpPr/>
          <p:nvPr/>
        </p:nvSpPr>
        <p:spPr>
          <a:xfrm>
            <a:off x="2902020" y="4275367"/>
            <a:ext cx="1975761" cy="1371600"/>
          </a:xfrm>
          <a:prstGeom prst="upArrowCallout">
            <a:avLst>
              <a:gd name="adj1" fmla="val 20238"/>
              <a:gd name="adj2" fmla="val 25000"/>
              <a:gd name="adj3" fmla="val 25000"/>
              <a:gd name="adj4" fmla="val 64977"/>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k-MK" b="1" dirty="0">
                <a:solidFill>
                  <a:schemeClr val="accent2">
                    <a:lumMod val="50000"/>
                  </a:schemeClr>
                </a:solidFill>
              </a:rPr>
              <a:t>Пазарни</a:t>
            </a:r>
            <a:endParaRPr lang="en-GB" b="1" dirty="0">
              <a:solidFill>
                <a:schemeClr val="accent2">
                  <a:lumMod val="50000"/>
                </a:schemeClr>
              </a:solidFill>
            </a:endParaRPr>
          </a:p>
        </p:txBody>
      </p:sp>
      <p:sp>
        <p:nvSpPr>
          <p:cNvPr id="26" name="Rectangle 25">
            <a:extLst>
              <a:ext uri="{FF2B5EF4-FFF2-40B4-BE49-F238E27FC236}">
                <a16:creationId xmlns:a16="http://schemas.microsoft.com/office/drawing/2014/main" id="{45ED8427-6797-C143-9FE5-A32FD086F65C}"/>
              </a:ext>
            </a:extLst>
          </p:cNvPr>
          <p:cNvSpPr/>
          <p:nvPr/>
        </p:nvSpPr>
        <p:spPr>
          <a:xfrm>
            <a:off x="9109513" y="3693894"/>
            <a:ext cx="2284248" cy="2923877"/>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Квиз за статистика за отпад</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Бариери за циркуларната економија</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ru-RU" sz="1200" dirty="0">
                <a:latin typeface="Roboto" panose="02000000000000000000" pitchFamily="2" charset="0"/>
                <a:ea typeface="Roboto" panose="02000000000000000000" pitchFamily="2" charset="0"/>
                <a:cs typeface="Arial" panose="020B0604020202020204" pitchFamily="34" charset="0"/>
              </a:rPr>
              <a:t>Извор:</a:t>
            </a:r>
            <a:r>
              <a:rPr lang="en-GB" sz="1200" dirty="0">
                <a:latin typeface="Roboto" panose="02000000000000000000" pitchFamily="2" charset="0"/>
                <a:ea typeface="Roboto" panose="02000000000000000000" pitchFamily="2" charset="0"/>
                <a:cs typeface="Arial" panose="020B0604020202020204" pitchFamily="34" charset="0"/>
              </a:rPr>
              <a:t>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
        <p:nvSpPr>
          <p:cNvPr id="27" name="Rectangle 26">
            <a:extLst>
              <a:ext uri="{FF2B5EF4-FFF2-40B4-BE49-F238E27FC236}">
                <a16:creationId xmlns:a16="http://schemas.microsoft.com/office/drawing/2014/main" id="{9237E23F-0A23-4D48-B858-34A112238F45}"/>
              </a:ext>
            </a:extLst>
          </p:cNvPr>
          <p:cNvSpPr/>
          <p:nvPr/>
        </p:nvSpPr>
        <p:spPr>
          <a:xfrm>
            <a:off x="2568657" y="1391118"/>
            <a:ext cx="3562194" cy="1938992"/>
          </a:xfrm>
          <a:prstGeom prst="rect">
            <a:avLst/>
          </a:prstGeom>
        </p:spPr>
        <p:txBody>
          <a:bodyPr wrap="none">
            <a:spAutoFit/>
          </a:bodyPr>
          <a:lstStyle/>
          <a:p>
            <a:pPr marL="342900" indent="-342900">
              <a:lnSpc>
                <a:spcPct val="150000"/>
              </a:lnSpc>
              <a:buFont typeface="Wingdings" pitchFamily="2" charset="2"/>
              <a:buChar char="v"/>
            </a:pPr>
            <a:r>
              <a:rPr lang="mk-MK" sz="1600" dirty="0">
                <a:latin typeface="Roboto" panose="02000000000000000000" pitchFamily="2" charset="0"/>
                <a:cs typeface="Arial" panose="020B0604020202020204" pitchFamily="34" charset="0"/>
              </a:rPr>
              <a:t>Недостаток на економска изводливост</a:t>
            </a:r>
          </a:p>
          <a:p>
            <a:pPr marL="342900" indent="-342900">
              <a:lnSpc>
                <a:spcPct val="150000"/>
              </a:lnSpc>
              <a:buFont typeface="Wingdings" pitchFamily="2" charset="2"/>
              <a:buChar char="v"/>
            </a:pPr>
            <a:r>
              <a:rPr lang="mk-MK" sz="1600" dirty="0">
                <a:latin typeface="Roboto" panose="02000000000000000000" pitchFamily="2" charset="0"/>
                <a:cs typeface="Arial" panose="020B0604020202020204" pitchFamily="34" charset="0"/>
              </a:rPr>
              <a:t>Ниска цена на примарните суровини</a:t>
            </a:r>
          </a:p>
          <a:p>
            <a:pPr marL="342900" indent="-342900">
              <a:lnSpc>
                <a:spcPct val="150000"/>
              </a:lnSpc>
              <a:buFont typeface="Wingdings" pitchFamily="2" charset="2"/>
              <a:buChar char="v"/>
            </a:pPr>
            <a:r>
              <a:rPr lang="mk-MK" sz="1600" dirty="0">
                <a:latin typeface="Roboto" panose="02000000000000000000" pitchFamily="2" charset="0"/>
                <a:cs typeface="Arial" panose="020B0604020202020204" pitchFamily="34" charset="0"/>
              </a:rPr>
              <a:t>Големи инвестициски трошоци </a:t>
            </a:r>
          </a:p>
          <a:p>
            <a:pPr marL="342900" indent="-342900">
              <a:lnSpc>
                <a:spcPct val="150000"/>
              </a:lnSpc>
              <a:buFont typeface="Wingdings" pitchFamily="2" charset="2"/>
              <a:buChar char="v"/>
            </a:pPr>
            <a:r>
              <a:rPr lang="mk-MK" sz="1600" dirty="0">
                <a:latin typeface="Roboto" panose="02000000000000000000" pitchFamily="2" charset="0"/>
                <a:cs typeface="Arial" panose="020B0604020202020204" pitchFamily="34" charset="0"/>
              </a:rPr>
              <a:t>Тешко се учи</a:t>
            </a:r>
          </a:p>
          <a:p>
            <a:pPr marL="342900" indent="-342900">
              <a:lnSpc>
                <a:spcPct val="150000"/>
              </a:lnSpc>
              <a:buFont typeface="Wingdings" pitchFamily="2" charset="2"/>
              <a:buChar char="v"/>
            </a:pPr>
            <a:r>
              <a:rPr lang="mk-MK" sz="1600" dirty="0">
                <a:latin typeface="Roboto" panose="02000000000000000000" pitchFamily="2" charset="0"/>
                <a:cs typeface="Arial" panose="020B0604020202020204" pitchFamily="34" charset="0"/>
              </a:rPr>
              <a:t>Ограничени финансиски средства</a:t>
            </a:r>
            <a:endParaRPr lang="mk-MK" sz="1600" dirty="0"/>
          </a:p>
        </p:txBody>
      </p:sp>
    </p:spTree>
    <p:extLst>
      <p:ext uri="{BB962C8B-B14F-4D97-AF65-F5344CB8AC3E}">
        <p14:creationId xmlns:p14="http://schemas.microsoft.com/office/powerpoint/2010/main" val="654569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62011"/>
            <a:ext cx="6036129" cy="107641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065975" y="250535"/>
            <a:ext cx="6003343" cy="523220"/>
          </a:xfrm>
          <a:prstGeom prst="rect">
            <a:avLst/>
          </a:prstGeom>
          <a:noFill/>
        </p:spPr>
        <p:txBody>
          <a:bodyPr wrap="square" rtlCol="0">
            <a:spAutoFit/>
          </a:bodyPr>
          <a:lstStyle/>
          <a:p>
            <a:pPr algn="r"/>
            <a:r>
              <a:rPr lang="ru-RU" sz="2800" b="1" spc="100" dirty="0">
                <a:solidFill>
                  <a:schemeClr val="bg1"/>
                </a:solidFill>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7" name="Picture 16">
            <a:extLst>
              <a:ext uri="{FF2B5EF4-FFF2-40B4-BE49-F238E27FC236}">
                <a16:creationId xmlns:a16="http://schemas.microsoft.com/office/drawing/2014/main" id="{7255C9A2-1DFD-1B46-BC3E-561755E982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85336" y="3367102"/>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376770" y="2993260"/>
            <a:ext cx="1740345" cy="646331"/>
          </a:xfrm>
          <a:prstGeom prst="rect">
            <a:avLst/>
          </a:prstGeom>
          <a:noFill/>
        </p:spPr>
        <p:txBody>
          <a:bodyPr wrap="square" rtlCol="0">
            <a:spAutoFit/>
          </a:bodyPr>
          <a:lstStyle/>
          <a:p>
            <a:r>
              <a:rPr lang="ru-RU" b="1" dirty="0">
                <a:solidFill>
                  <a:srgbClr val="002060"/>
                </a:solidFill>
              </a:rPr>
              <a:t>Линеарна економија</a:t>
            </a:r>
            <a:endParaRPr lang="en-GB" b="1" dirty="0">
              <a:solidFill>
                <a:srgbClr val="002060"/>
              </a:solidFill>
            </a:endParaRP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631885" y="3013590"/>
            <a:ext cx="1779819" cy="646331"/>
          </a:xfrm>
          <a:prstGeom prst="rect">
            <a:avLst/>
          </a:prstGeom>
          <a:noFill/>
        </p:spPr>
        <p:txBody>
          <a:bodyPr wrap="square" rtlCol="0">
            <a:spAutoFit/>
          </a:bodyPr>
          <a:lstStyle/>
          <a:p>
            <a:r>
              <a:rPr lang="ru-RU" b="1" dirty="0">
                <a:solidFill>
                  <a:srgbClr val="002060"/>
                </a:solidFill>
              </a:rPr>
              <a:t>Циркуларна економија</a:t>
            </a:r>
            <a:endParaRPr lang="en-GB" b="1" dirty="0">
              <a:solidFill>
                <a:srgbClr val="002060"/>
              </a:solidFill>
            </a:endParaRPr>
          </a:p>
        </p:txBody>
      </p:sp>
      <p:sp>
        <p:nvSpPr>
          <p:cNvPr id="24" name="Up Arrow Callout 23">
            <a:extLst>
              <a:ext uri="{FF2B5EF4-FFF2-40B4-BE49-F238E27FC236}">
                <a16:creationId xmlns:a16="http://schemas.microsoft.com/office/drawing/2014/main" id="{E2F7241E-4904-A644-A692-E3A3536677A8}"/>
              </a:ext>
            </a:extLst>
          </p:cNvPr>
          <p:cNvSpPr/>
          <p:nvPr/>
        </p:nvSpPr>
        <p:spPr>
          <a:xfrm>
            <a:off x="6038308" y="4246844"/>
            <a:ext cx="1975761" cy="1371600"/>
          </a:xfrm>
          <a:prstGeom prst="upArrowCallout">
            <a:avLst>
              <a:gd name="adj1" fmla="val 20238"/>
              <a:gd name="adj2" fmla="val 25000"/>
              <a:gd name="adj3" fmla="val 25000"/>
              <a:gd name="adj4" fmla="val 64977"/>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k-MK" b="1" dirty="0">
                <a:solidFill>
                  <a:schemeClr val="accent2">
                    <a:lumMod val="50000"/>
                  </a:schemeClr>
                </a:solidFill>
              </a:rPr>
              <a:t>Регулаторни</a:t>
            </a:r>
            <a:endParaRPr lang="en-GB" b="1" dirty="0">
              <a:solidFill>
                <a:schemeClr val="accent2">
                  <a:lumMod val="50000"/>
                </a:schemeClr>
              </a:solidFill>
            </a:endParaRPr>
          </a:p>
        </p:txBody>
      </p:sp>
      <p:sp>
        <p:nvSpPr>
          <p:cNvPr id="26" name="Rectangle 25">
            <a:extLst>
              <a:ext uri="{FF2B5EF4-FFF2-40B4-BE49-F238E27FC236}">
                <a16:creationId xmlns:a16="http://schemas.microsoft.com/office/drawing/2014/main" id="{45ED8427-6797-C143-9FE5-A32FD086F65C}"/>
              </a:ext>
            </a:extLst>
          </p:cNvPr>
          <p:cNvSpPr/>
          <p:nvPr/>
        </p:nvSpPr>
        <p:spPr>
          <a:xfrm>
            <a:off x="9778733" y="3720615"/>
            <a:ext cx="2284248" cy="2923877"/>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Квиз за статистика за отпад</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Бариери за циркуларната економија</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ru-RU" sz="1200" dirty="0">
                <a:latin typeface="Roboto" panose="02000000000000000000" pitchFamily="2" charset="0"/>
                <a:ea typeface="Roboto" panose="02000000000000000000" pitchFamily="2" charset="0"/>
                <a:cs typeface="Arial" panose="020B0604020202020204" pitchFamily="34" charset="0"/>
              </a:rPr>
              <a:t>Извор:</a:t>
            </a:r>
            <a:r>
              <a:rPr lang="en-GB" sz="1200" dirty="0">
                <a:latin typeface="Roboto" panose="02000000000000000000" pitchFamily="2" charset="0"/>
                <a:ea typeface="Roboto" panose="02000000000000000000" pitchFamily="2" charset="0"/>
                <a:cs typeface="Arial" panose="020B0604020202020204" pitchFamily="34" charset="0"/>
              </a:rPr>
              <a:t>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
        <p:nvSpPr>
          <p:cNvPr id="27" name="Rectangle 26">
            <a:extLst>
              <a:ext uri="{FF2B5EF4-FFF2-40B4-BE49-F238E27FC236}">
                <a16:creationId xmlns:a16="http://schemas.microsoft.com/office/drawing/2014/main" id="{94EDACDF-6545-E345-9068-30FDEC257356}"/>
              </a:ext>
            </a:extLst>
          </p:cNvPr>
          <p:cNvSpPr/>
          <p:nvPr/>
        </p:nvSpPr>
        <p:spPr>
          <a:xfrm>
            <a:off x="3018824" y="1391118"/>
            <a:ext cx="6680034" cy="1569660"/>
          </a:xfrm>
          <a:prstGeom prst="rect">
            <a:avLst/>
          </a:prstGeom>
        </p:spPr>
        <p:txBody>
          <a:bodyPr wrap="none">
            <a:spAutoFit/>
          </a:bodyPr>
          <a:lstStyle/>
          <a:p>
            <a:pPr marL="342900" indent="-342900">
              <a:lnSpc>
                <a:spcPct val="150000"/>
              </a:lnSpc>
              <a:buFont typeface="Wingdings" pitchFamily="2" charset="2"/>
              <a:buChar char="v"/>
            </a:pPr>
            <a:r>
              <a:rPr lang="mk-MK" sz="1600" dirty="0">
                <a:latin typeface="Roboto" panose="02000000000000000000" pitchFamily="2" charset="0"/>
                <a:cs typeface="Arial" panose="020B0604020202020204" pitchFamily="34" charset="0"/>
              </a:rPr>
              <a:t>Отсуство на политики за поддршка на транзицијата кон циркуларна економија</a:t>
            </a:r>
          </a:p>
          <a:p>
            <a:pPr marL="342900" indent="-342900">
              <a:lnSpc>
                <a:spcPct val="150000"/>
              </a:lnSpc>
              <a:buFont typeface="Wingdings" pitchFamily="2" charset="2"/>
              <a:buChar char="v"/>
            </a:pPr>
            <a:r>
              <a:rPr lang="mk-MK" sz="1600" dirty="0">
                <a:latin typeface="Roboto" panose="02000000000000000000" pitchFamily="2" charset="0"/>
                <a:cs typeface="Arial" panose="020B0604020202020204" pitchFamily="34" charset="0"/>
              </a:rPr>
              <a:t>Опструирање на законите и регулативите</a:t>
            </a:r>
          </a:p>
          <a:p>
            <a:pPr marL="342900" indent="-342900">
              <a:lnSpc>
                <a:spcPct val="150000"/>
              </a:lnSpc>
              <a:buFont typeface="Wingdings" pitchFamily="2" charset="2"/>
              <a:buChar char="v"/>
            </a:pPr>
            <a:r>
              <a:rPr lang="mk-MK" sz="1600" dirty="0">
                <a:latin typeface="Roboto" panose="02000000000000000000" pitchFamily="2" charset="0"/>
                <a:cs typeface="Arial" panose="020B0604020202020204" pitchFamily="34" charset="0"/>
              </a:rPr>
              <a:t>Ограничени циркуларна набавки</a:t>
            </a:r>
          </a:p>
          <a:p>
            <a:pPr marL="342900" indent="-342900">
              <a:lnSpc>
                <a:spcPct val="150000"/>
              </a:lnSpc>
              <a:buFont typeface="Wingdings" pitchFamily="2" charset="2"/>
              <a:buChar char="v"/>
            </a:pPr>
            <a:r>
              <a:rPr lang="mk-MK" sz="1600" dirty="0">
                <a:latin typeface="Roboto" panose="02000000000000000000" pitchFamily="2" charset="0"/>
                <a:cs typeface="Arial" panose="020B0604020202020204" pitchFamily="34" charset="0"/>
              </a:rPr>
              <a:t>Отсуство на глобален консензус</a:t>
            </a:r>
            <a:endParaRPr lang="mk-MK" sz="1600" dirty="0"/>
          </a:p>
        </p:txBody>
      </p:sp>
    </p:spTree>
    <p:extLst>
      <p:ext uri="{BB962C8B-B14F-4D97-AF65-F5344CB8AC3E}">
        <p14:creationId xmlns:p14="http://schemas.microsoft.com/office/powerpoint/2010/main" val="1029314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1219200"/>
            <a:ext cx="2158598" cy="5253092"/>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62011"/>
            <a:ext cx="6036129" cy="107641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50ADBB36-FBCF-DE40-9EE8-7CC82EC6C3CF}"/>
              </a:ext>
            </a:extLst>
          </p:cNvPr>
          <p:cNvSpPr txBox="1"/>
          <p:nvPr/>
        </p:nvSpPr>
        <p:spPr>
          <a:xfrm>
            <a:off x="6272288" y="174791"/>
            <a:ext cx="5827854" cy="523220"/>
          </a:xfrm>
          <a:prstGeom prst="rect">
            <a:avLst/>
          </a:prstGeom>
          <a:noFill/>
        </p:spPr>
        <p:txBody>
          <a:bodyPr wrap="square" rtlCol="0">
            <a:spAutoFit/>
          </a:bodyPr>
          <a:lstStyle/>
          <a:p>
            <a:pPr algn="r"/>
            <a:r>
              <a:rPr lang="ru-RU" sz="2800" b="1" spc="100" dirty="0">
                <a:solidFill>
                  <a:schemeClr val="bg1"/>
                </a:solidFill>
                <a:latin typeface="Roboto" panose="02000000000000000000" pitchFamily="2" charset="0"/>
                <a:ea typeface="Roboto" panose="02000000000000000000" pitchFamily="2" charset="0"/>
                <a:cs typeface="Arial" panose="020B0604020202020204" pitchFamily="34" charset="0"/>
              </a:rPr>
              <a:t>Заклучок</a:t>
            </a:r>
            <a:endPar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7" name="Rectangle 6">
            <a:extLst>
              <a:ext uri="{FF2B5EF4-FFF2-40B4-BE49-F238E27FC236}">
                <a16:creationId xmlns:a16="http://schemas.microsoft.com/office/drawing/2014/main" id="{9FB1B5DD-1AB0-9249-ABC1-58E5413C00C6}"/>
              </a:ext>
            </a:extLst>
          </p:cNvPr>
          <p:cNvSpPr/>
          <p:nvPr/>
        </p:nvSpPr>
        <p:spPr>
          <a:xfrm>
            <a:off x="9513470" y="3445423"/>
            <a:ext cx="2284248" cy="2893100"/>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Квиз за статистика за отпад</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Бариери за циркуларната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Заклучок</a:t>
            </a:r>
            <a:endParaRPr lang="en-GB" sz="1400" b="1" dirty="0">
              <a:solidFill>
                <a:srgbClr val="AE0917"/>
              </a:solidFill>
              <a:latin typeface="Roboto" panose="02000000000000000000" pitchFamily="2" charset="0"/>
              <a:cs typeface="Arial" panose="020B0604020202020204" pitchFamily="34" charset="0"/>
            </a:endParaRPr>
          </a:p>
        </p:txBody>
      </p:sp>
      <p:sp>
        <p:nvSpPr>
          <p:cNvPr id="8" name="Textfeld 9">
            <a:extLst>
              <a:ext uri="{FF2B5EF4-FFF2-40B4-BE49-F238E27FC236}">
                <a16:creationId xmlns:a16="http://schemas.microsoft.com/office/drawing/2014/main" id="{A9D57EAC-E6FA-1345-949A-B81C5C38E1BA}"/>
              </a:ext>
            </a:extLst>
          </p:cNvPr>
          <p:cNvSpPr txBox="1"/>
          <p:nvPr/>
        </p:nvSpPr>
        <p:spPr>
          <a:xfrm>
            <a:off x="200782" y="1506785"/>
            <a:ext cx="5563202" cy="523220"/>
          </a:xfrm>
          <a:prstGeom prst="rect">
            <a:avLst/>
          </a:prstGeom>
          <a:noFill/>
        </p:spPr>
        <p:txBody>
          <a:bodyPr wrap="square" rtlCol="0" anchor="t">
            <a:spAutoFit/>
          </a:bodyPr>
          <a:lstStyle/>
          <a:p>
            <a:pPr>
              <a:spcAft>
                <a:spcPts val="2400"/>
              </a:spcAft>
            </a:pPr>
            <a:r>
              <a:rPr lang="ru-RU" sz="2800" b="1" dirty="0">
                <a:solidFill>
                  <a:srgbClr val="AE0917"/>
                </a:solidFill>
                <a:latin typeface="Roboto" panose="02000000000000000000" pitchFamily="2" charset="0"/>
                <a:ea typeface="Roboto" panose="02000000000000000000" pitchFamily="2" charset="0"/>
                <a:cs typeface="Arial" panose="020B0604020202020204" pitchFamily="34" charset="0"/>
              </a:rPr>
              <a:t>Заклучок</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9" name="Textfeld 12">
            <a:extLst>
              <a:ext uri="{FF2B5EF4-FFF2-40B4-BE49-F238E27FC236}">
                <a16:creationId xmlns:a16="http://schemas.microsoft.com/office/drawing/2014/main" id="{416BBCD5-8FC2-1E40-96C1-3485FFFD1622}"/>
              </a:ext>
            </a:extLst>
          </p:cNvPr>
          <p:cNvSpPr txBox="1"/>
          <p:nvPr/>
        </p:nvSpPr>
        <p:spPr>
          <a:xfrm>
            <a:off x="200782" y="2372620"/>
            <a:ext cx="8044888" cy="2215991"/>
          </a:xfrm>
          <a:prstGeom prst="rect">
            <a:avLst/>
          </a:prstGeom>
          <a:noFill/>
        </p:spPr>
        <p:txBody>
          <a:bodyPr wrap="square" rtlCol="0">
            <a:spAutoFit/>
          </a:bodyPr>
          <a:lstStyle/>
          <a:p>
            <a:pPr marL="342900" indent="-342900">
              <a:lnSpc>
                <a:spcPct val="150000"/>
              </a:lnSpc>
              <a:spcAft>
                <a:spcPts val="1200"/>
              </a:spcAft>
              <a:buFont typeface="Wingdings" pitchFamily="2" charset="2"/>
              <a:buChar char="v"/>
            </a:pPr>
            <a:r>
              <a:rPr lang="mk-MK" dirty="0">
                <a:latin typeface="Roboto" panose="02000000000000000000" pitchFamily="2" charset="0"/>
                <a:ea typeface="Roboto" panose="02000000000000000000" pitchFamily="2" charset="0"/>
                <a:cs typeface="Arial" panose="020B0604020202020204" pitchFamily="34" charset="0"/>
              </a:rPr>
              <a:t>Што е ц</a:t>
            </a:r>
            <a:r>
              <a:rPr lang="ru-RU" dirty="0">
                <a:latin typeface="Roboto" panose="02000000000000000000" pitchFamily="2" charset="0"/>
                <a:ea typeface="Roboto" panose="02000000000000000000" pitchFamily="2" charset="0"/>
                <a:cs typeface="Arial" panose="020B0604020202020204" pitchFamily="34" charset="0"/>
              </a:rPr>
              <a:t>иркуларна економија</a:t>
            </a: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lnSpc>
                <a:spcPct val="150000"/>
              </a:lnSpc>
              <a:spcAft>
                <a:spcPts val="1200"/>
              </a:spcAft>
              <a:buFont typeface="Wingdings" pitchFamily="2" charset="2"/>
              <a:buChar char="v"/>
            </a:pPr>
            <a:r>
              <a:rPr lang="mk-MK" dirty="0">
                <a:latin typeface="Roboto" panose="02000000000000000000" pitchFamily="2" charset="0"/>
                <a:ea typeface="Roboto" panose="02000000000000000000" pitchFamily="2" charset="0"/>
                <a:cs typeface="Arial" panose="020B0604020202020204" pitchFamily="34" charset="0"/>
              </a:rPr>
              <a:t>Три начела на ц</a:t>
            </a:r>
            <a:r>
              <a:rPr lang="ru-RU" dirty="0">
                <a:latin typeface="Roboto" panose="02000000000000000000" pitchFamily="2" charset="0"/>
                <a:ea typeface="Roboto" panose="02000000000000000000" pitchFamily="2" charset="0"/>
                <a:cs typeface="Arial" panose="020B0604020202020204" pitchFamily="34" charset="0"/>
              </a:rPr>
              <a:t>иркуларната економија</a:t>
            </a: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lnSpc>
                <a:spcPct val="150000"/>
              </a:lnSpc>
              <a:spcAft>
                <a:spcPts val="1200"/>
              </a:spcAft>
              <a:buFont typeface="Wingdings" pitchFamily="2" charset="2"/>
              <a:buChar char="v"/>
            </a:pPr>
            <a:r>
              <a:rPr lang="ru-RU" dirty="0">
                <a:latin typeface="Roboto" panose="02000000000000000000" pitchFamily="2" charset="0"/>
                <a:ea typeface="Roboto" panose="02000000000000000000" pitchFamily="2" charset="0"/>
                <a:cs typeface="Arial" panose="020B0604020202020204" pitchFamily="34" charset="0"/>
              </a:rPr>
              <a:t>Пет модели на циркуларен бизнис</a:t>
            </a: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lnSpc>
                <a:spcPct val="150000"/>
              </a:lnSpc>
              <a:spcAft>
                <a:spcPts val="1200"/>
              </a:spcAft>
              <a:buFont typeface="Wingdings" pitchFamily="2" charset="2"/>
              <a:buChar char="v"/>
            </a:pPr>
            <a:r>
              <a:rPr lang="mk-MK" dirty="0">
                <a:latin typeface="Roboto" panose="02000000000000000000" pitchFamily="2" charset="0"/>
                <a:ea typeface="Roboto" panose="02000000000000000000" pitchFamily="2" charset="0"/>
                <a:cs typeface="Arial" panose="020B0604020202020204" pitchFamily="34" charset="0"/>
              </a:rPr>
              <a:t>Четири бариери за транзиција кон ц</a:t>
            </a:r>
            <a:r>
              <a:rPr lang="ru-RU" dirty="0">
                <a:latin typeface="Roboto" panose="02000000000000000000" pitchFamily="2" charset="0"/>
                <a:ea typeface="Roboto" panose="02000000000000000000" pitchFamily="2" charset="0"/>
                <a:cs typeface="Arial" panose="020B0604020202020204" pitchFamily="34" charset="0"/>
              </a:rPr>
              <a:t>иркуларна економија</a:t>
            </a:r>
            <a:endParaRPr lang="en-GB" dirty="0">
              <a:latin typeface="Roboto" panose="02000000000000000000" pitchFamily="2" charset="0"/>
              <a:ea typeface="Roboto" panose="02000000000000000000" pitchFamily="2" charset="0"/>
              <a:cs typeface="Arial" panose="020B0604020202020204" pitchFamily="34" charset="0"/>
            </a:endParaRP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67456" y="1553379"/>
            <a:ext cx="1645365" cy="4785144"/>
          </a:xfrm>
          <a:prstGeom prst="rect">
            <a:avLst/>
          </a:prstGeom>
        </p:spPr>
      </p:pic>
    </p:spTree>
    <p:extLst>
      <p:ext uri="{BB962C8B-B14F-4D97-AF65-F5344CB8AC3E}">
        <p14:creationId xmlns:p14="http://schemas.microsoft.com/office/powerpoint/2010/main" val="2532448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mk-MK"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Квиз за отпад</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8297336" cy="369332"/>
          </a:xfrm>
          <a:prstGeom prst="rect">
            <a:avLst/>
          </a:prstGeom>
        </p:spPr>
        <p:txBody>
          <a:bodyPr wrap="none">
            <a:spAutoFit/>
          </a:bodyPr>
          <a:lstStyle/>
          <a:p>
            <a:r>
              <a:rPr lang="en-GB" b="1" dirty="0">
                <a:latin typeface="Roboto" panose="02000000000000000000" pitchFamily="2" charset="0"/>
                <a:ea typeface="Roboto" panose="02000000000000000000" pitchFamily="2" charset="0"/>
                <a:cs typeface="Arial" panose="020B0604020202020204" pitchFamily="34" charset="0"/>
              </a:rPr>
              <a:t>1. </a:t>
            </a:r>
            <a:r>
              <a:rPr lang="ru-RU" b="1" dirty="0">
                <a:latin typeface="Roboto" panose="02000000000000000000" pitchFamily="2" charset="0"/>
                <a:ea typeface="Roboto" panose="02000000000000000000" pitchFamily="2" charset="0"/>
                <a:cs typeface="Arial" panose="020B0604020202020204" pitchFamily="34" charset="0"/>
              </a:rPr>
              <a:t>Колку текстилен отпад се депонира или согорува на глобално ниво? </a:t>
            </a:r>
            <a:r>
              <a:rPr lang="en-GB" b="1" dirty="0">
                <a:latin typeface="Roboto" panose="02000000000000000000" pitchFamily="2" charset="0"/>
                <a:ea typeface="Roboto" panose="02000000000000000000" pitchFamily="2" charset="0"/>
                <a:cs typeface="Arial" panose="020B0604020202020204" pitchFamily="34" charset="0"/>
              </a:rPr>
              <a:t> </a:t>
            </a:r>
            <a:r>
              <a:rPr lang="en-GB" dirty="0">
                <a:latin typeface="Roboto" panose="02000000000000000000" pitchFamily="2" charset="0"/>
                <a:ea typeface="Roboto" panose="02000000000000000000" pitchFamily="2" charset="0"/>
                <a:cs typeface="Arial" panose="020B0604020202020204" pitchFamily="34" charset="0"/>
              </a:rPr>
              <a:t>(EMF, 2017)</a:t>
            </a:r>
            <a:r>
              <a:rPr lang="mk-MK" dirty="0">
                <a:latin typeface="Roboto" panose="02000000000000000000" pitchFamily="2" charset="0"/>
                <a:ea typeface="Roboto" panose="02000000000000000000" pitchFamily="2" charset="0"/>
                <a:cs typeface="Arial" panose="020B0604020202020204" pitchFamily="34" charset="0"/>
              </a:rPr>
              <a:t> </a:t>
            </a:r>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5171609" cy="1477328"/>
          </a:xfrm>
          <a:prstGeom prst="rect">
            <a:avLst/>
          </a:prstGeom>
        </p:spPr>
        <p:txBody>
          <a:bodyPr wrap="none">
            <a:spAutoFit/>
          </a:bodyPr>
          <a:lstStyle/>
          <a:p>
            <a:r>
              <a:rPr lang="mk-MK" dirty="0">
                <a:latin typeface="Roboto" panose="02000000000000000000" pitchFamily="2" charset="0"/>
                <a:ea typeface="Roboto" panose="02000000000000000000" pitchFamily="2" charset="0"/>
                <a:cs typeface="Arial" panose="020B0604020202020204" pitchFamily="34" charset="0"/>
              </a:rPr>
              <a:t>а. Еквивалент на еден камион за смет на секој час</a:t>
            </a:r>
          </a:p>
          <a:p>
            <a:endParaRPr lang="mk-MK" dirty="0">
              <a:latin typeface="Roboto" panose="02000000000000000000" pitchFamily="2" charset="0"/>
              <a:ea typeface="Roboto" panose="02000000000000000000" pitchFamily="2" charset="0"/>
              <a:cs typeface="Arial" panose="020B0604020202020204" pitchFamily="34" charset="0"/>
            </a:endParaRPr>
          </a:p>
          <a:p>
            <a:r>
              <a:rPr lang="mk-MK" dirty="0">
                <a:latin typeface="Roboto" panose="02000000000000000000" pitchFamily="2" charset="0"/>
                <a:ea typeface="Roboto" panose="02000000000000000000" pitchFamily="2" charset="0"/>
                <a:cs typeface="Arial" panose="020B0604020202020204" pitchFamily="34" charset="0"/>
              </a:rPr>
              <a:t>б. Еквивалент на еден камион за смет на секоја минута</a:t>
            </a:r>
          </a:p>
          <a:p>
            <a:endParaRPr lang="mk-MK" dirty="0">
              <a:latin typeface="Roboto" panose="02000000000000000000" pitchFamily="2" charset="0"/>
              <a:ea typeface="Roboto" panose="02000000000000000000" pitchFamily="2" charset="0"/>
              <a:cs typeface="Arial" panose="020B0604020202020204" pitchFamily="34" charset="0"/>
            </a:endParaRPr>
          </a:p>
          <a:p>
            <a:r>
              <a:rPr lang="mk-MK" dirty="0">
                <a:latin typeface="Roboto" panose="02000000000000000000" pitchFamily="2" charset="0"/>
                <a:ea typeface="Roboto" panose="02000000000000000000" pitchFamily="2" charset="0"/>
                <a:cs typeface="Arial" panose="020B0604020202020204" pitchFamily="34" charset="0"/>
              </a:rPr>
              <a:t>в. Еквивалент на еден камион за смет на секоја секунда</a:t>
            </a:r>
          </a:p>
        </p:txBody>
      </p:sp>
      <p:sp>
        <p:nvSpPr>
          <p:cNvPr id="10" name="Rectangle 9">
            <a:extLst>
              <a:ext uri="{FF2B5EF4-FFF2-40B4-BE49-F238E27FC236}">
                <a16:creationId xmlns:a16="http://schemas.microsoft.com/office/drawing/2014/main" id="{AD7C8B79-B13D-C24F-ABFA-8EDA5CD6D61F}"/>
              </a:ext>
            </a:extLst>
          </p:cNvPr>
          <p:cNvSpPr/>
          <p:nvPr/>
        </p:nvSpPr>
        <p:spPr>
          <a:xfrm>
            <a:off x="9395791" y="3429725"/>
            <a:ext cx="2638366" cy="2682786"/>
          </a:xfrm>
          <a:prstGeom prst="rect">
            <a:avLst/>
          </a:prstGeom>
        </p:spPr>
        <p:txBody>
          <a:bodyPr wrap="square">
            <a:spAutoFit/>
          </a:bodyPr>
          <a:lstStyle/>
          <a:p>
            <a:pPr algn="ctr">
              <a:spcAft>
                <a:spcPts val="1200"/>
              </a:spcAft>
            </a:pPr>
            <a:r>
              <a:rPr lang="mk-MK"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mk-MK" sz="1400" b="1" dirty="0">
                <a:solidFill>
                  <a:srgbClr val="AE0917"/>
                </a:solidFill>
                <a:latin typeface="Roboto" panose="02000000000000000000" pitchFamily="2" charset="0"/>
                <a:cs typeface="Arial" panose="020B0604020202020204" pitchFamily="34" charset="0"/>
              </a:rPr>
              <a:t>Квиз за статистика за отпад</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pic>
        <p:nvPicPr>
          <p:cNvPr id="12" name="Picture 11">
            <a:extLst>
              <a:ext uri="{FF2B5EF4-FFF2-40B4-BE49-F238E27FC236}">
                <a16:creationId xmlns:a16="http://schemas.microsoft.com/office/drawing/2014/main" id="{A033F18F-9072-564C-A77D-F572439BF8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52833" y="3563367"/>
            <a:ext cx="5014668" cy="2815613"/>
          </a:xfrm>
          <a:prstGeom prst="rect">
            <a:avLst/>
          </a:prstGeom>
        </p:spPr>
      </p:pic>
    </p:spTree>
    <p:extLst>
      <p:ext uri="{BB962C8B-B14F-4D97-AF65-F5344CB8AC3E}">
        <p14:creationId xmlns:p14="http://schemas.microsoft.com/office/powerpoint/2010/main" val="3721252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5132" y="6332474"/>
            <a:ext cx="4013200" cy="307777"/>
          </a:xfrm>
          <a:prstGeom prst="rect">
            <a:avLst/>
          </a:prstGeom>
          <a:noFill/>
        </p:spPr>
        <p:txBody>
          <a:bodyPr wrap="square" rtlCol="0" anchor="b">
            <a:spAutoFit/>
          </a:bodyPr>
          <a:lstStyle/>
          <a:p>
            <a:r>
              <a:rPr lang="mk-MK" sz="1400" dirty="0">
                <a:solidFill>
                  <a:schemeClr val="bg1"/>
                </a:solidFill>
                <a:latin typeface="Roboto" panose="02000000000000000000" pitchFamily="2" charset="0"/>
                <a:ea typeface="Roboto" panose="02000000000000000000" pitchFamily="2" charset="0"/>
                <a:cs typeface="Arial" panose="020B0604020202020204" pitchFamily="34" charset="0"/>
              </a:rPr>
              <a:t>Име на предавач</a:t>
            </a:r>
            <a:endParaRPr lang="en-GB" sz="14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mk-MK" sz="4000" b="1" dirty="0">
                <a:solidFill>
                  <a:srgbClr val="FFED00"/>
                </a:solidFill>
              </a:rPr>
              <a:t>Прашања и дискусија</a:t>
            </a:r>
            <a:endParaRPr lang="en-GB" sz="4000" b="1" dirty="0">
              <a:solidFill>
                <a:srgbClr val="FFED00"/>
              </a:solidFill>
            </a:endParaRPr>
          </a:p>
        </p:txBody>
      </p:sp>
    </p:spTree>
    <p:extLst>
      <p:ext uri="{BB962C8B-B14F-4D97-AF65-F5344CB8AC3E}">
        <p14:creationId xmlns:p14="http://schemas.microsoft.com/office/powerpoint/2010/main" val="1679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1336" y="1"/>
            <a:ext cx="8556664" cy="1757061"/>
          </a:xfrm>
          <a:prstGeom prst="rect">
            <a:avLst/>
          </a:prstGeom>
        </p:spPr>
      </p:pic>
      <p:sp>
        <p:nvSpPr>
          <p:cNvPr id="13" name="Rectangle 12"/>
          <p:cNvSpPr/>
          <p:nvPr/>
        </p:nvSpPr>
        <p:spPr>
          <a:xfrm>
            <a:off x="394855" y="1902266"/>
            <a:ext cx="11492345" cy="738664"/>
          </a:xfrm>
          <a:prstGeom prst="rect">
            <a:avLst/>
          </a:prstGeom>
        </p:spPr>
        <p:txBody>
          <a:bodyPr wrap="square">
            <a:spAutoFit/>
          </a:bodyPr>
          <a:lstStyle/>
          <a:p>
            <a:pPr algn="ctr"/>
            <a:r>
              <a:rPr lang="mk-MK" sz="2400" b="1" dirty="0">
                <a:solidFill>
                  <a:schemeClr val="accent6">
                    <a:lumMod val="50000"/>
                  </a:schemeClr>
                </a:solidFill>
              </a:rPr>
              <a:t>Овие едукативни материјали се подготвени како дел од проектот BE-Rural</a:t>
            </a:r>
          </a:p>
          <a:p>
            <a:pPr algn="ctr"/>
            <a:r>
              <a:rPr lang="mk-MK" dirty="0">
                <a:solidFill>
                  <a:schemeClr val="accent3">
                    <a:lumMod val="75000"/>
                  </a:schemeClr>
                </a:solidFill>
              </a:rPr>
              <a:t>Биобазирани стратегии и патокази за подобрен рурален и регионален развој во ЕУ (април 2019 - март 2022)</a:t>
            </a: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139321"/>
          </a:xfrm>
          <a:prstGeom prst="rect">
            <a:avLst/>
          </a:prstGeom>
          <a:noFill/>
        </p:spPr>
        <p:txBody>
          <a:bodyPr wrap="square" rtlCol="0" anchor="t">
            <a:spAutoFit/>
          </a:bodyPr>
          <a:lstStyle/>
          <a:p>
            <a:pPr algn="just">
              <a:spcAft>
                <a:spcPts val="1800"/>
              </a:spcAft>
            </a:pPr>
            <a:r>
              <a:rPr lang="mk-MK" sz="2400" b="1" dirty="0">
                <a:solidFill>
                  <a:srgbClr val="AE0917"/>
                </a:solidFill>
                <a:ea typeface="Roboto" panose="02000000000000000000" pitchFamily="2" charset="0"/>
                <a:cs typeface="Arial" panose="020B0604020202020204" pitchFamily="34" charset="0"/>
              </a:rPr>
              <a:t>BE-Rural поддржува </a:t>
            </a:r>
          </a:p>
          <a:p>
            <a:pPr algn="just">
              <a:spcAft>
                <a:spcPts val="1800"/>
              </a:spcAft>
            </a:pPr>
            <a:r>
              <a:rPr lang="mk-MK" sz="1400" dirty="0">
                <a:ea typeface="Roboto" panose="02000000000000000000" pitchFamily="2" charset="0"/>
                <a:cs typeface="Arial" panose="020B0604020202020204" pitchFamily="34" charset="0"/>
              </a:rPr>
              <a:t>… регионални чинители во пет земји:</a:t>
            </a:r>
          </a:p>
          <a:p>
            <a:pPr algn="just">
              <a:spcAft>
                <a:spcPts val="1800"/>
              </a:spcAft>
            </a:pPr>
            <a:r>
              <a:rPr lang="mk-MK" sz="1400" dirty="0">
                <a:ea typeface="Roboto" panose="02000000000000000000" pitchFamily="2" charset="0"/>
                <a:cs typeface="Arial" panose="020B0604020202020204" pitchFamily="34" charset="0"/>
              </a:rPr>
              <a:t>Латвија: </a:t>
            </a:r>
            <a:r>
              <a:rPr lang="mk-MK" sz="1400" dirty="0" err="1">
                <a:ea typeface="Roboto" panose="02000000000000000000" pitchFamily="2" charset="0"/>
                <a:cs typeface="Arial" panose="020B0604020202020204" pitchFamily="34" charset="0"/>
              </a:rPr>
              <a:t>Виѕеме</a:t>
            </a:r>
            <a:r>
              <a:rPr lang="mk-MK" sz="1400" dirty="0">
                <a:ea typeface="Roboto" panose="02000000000000000000" pitchFamily="2" charset="0"/>
                <a:cs typeface="Arial" panose="020B0604020202020204" pitchFamily="34" charset="0"/>
              </a:rPr>
              <a:t> и </a:t>
            </a:r>
            <a:r>
              <a:rPr lang="mk-MK" sz="1400" dirty="0" err="1">
                <a:ea typeface="Roboto" panose="02000000000000000000" pitchFamily="2" charset="0"/>
                <a:cs typeface="Arial" panose="020B0604020202020204" pitchFamily="34" charset="0"/>
              </a:rPr>
              <a:t>Курземе</a:t>
            </a:r>
            <a:endParaRPr lang="mk-MK" sz="1400" dirty="0">
              <a:ea typeface="Roboto" panose="02000000000000000000" pitchFamily="2" charset="0"/>
              <a:cs typeface="Arial" panose="020B0604020202020204" pitchFamily="34" charset="0"/>
            </a:endParaRPr>
          </a:p>
          <a:p>
            <a:pPr algn="just">
              <a:spcAft>
                <a:spcPts val="1800"/>
              </a:spcAft>
            </a:pPr>
            <a:r>
              <a:rPr lang="mk-MK" sz="1400" dirty="0">
                <a:ea typeface="Roboto" panose="02000000000000000000" pitchFamily="2" charset="0"/>
                <a:cs typeface="Arial" panose="020B0604020202020204" pitchFamily="34" charset="0"/>
              </a:rPr>
              <a:t>Полска: Заливите </a:t>
            </a:r>
            <a:r>
              <a:rPr lang="mk-MK" sz="1400" dirty="0" err="1">
                <a:ea typeface="Roboto" panose="02000000000000000000" pitchFamily="2" charset="0"/>
                <a:cs typeface="Arial" panose="020B0604020202020204" pitchFamily="34" charset="0"/>
              </a:rPr>
              <a:t>Штетин</a:t>
            </a:r>
            <a:r>
              <a:rPr lang="mk-MK" sz="1400" dirty="0">
                <a:ea typeface="Roboto" panose="02000000000000000000" pitchFamily="2" charset="0"/>
                <a:cs typeface="Arial" panose="020B0604020202020204" pitchFamily="34" charset="0"/>
              </a:rPr>
              <a:t> и </a:t>
            </a:r>
            <a:r>
              <a:rPr lang="mk-MK" sz="1400" dirty="0" err="1">
                <a:ea typeface="Roboto" panose="02000000000000000000" pitchFamily="2" charset="0"/>
                <a:cs typeface="Arial" panose="020B0604020202020204" pitchFamily="34" charset="0"/>
              </a:rPr>
              <a:t>Висла</a:t>
            </a:r>
            <a:endParaRPr lang="mk-MK" sz="1400" dirty="0">
              <a:ea typeface="Roboto" panose="02000000000000000000" pitchFamily="2" charset="0"/>
              <a:cs typeface="Arial" panose="020B0604020202020204" pitchFamily="34" charset="0"/>
            </a:endParaRPr>
          </a:p>
          <a:p>
            <a:pPr algn="just">
              <a:spcAft>
                <a:spcPts val="1800"/>
              </a:spcAft>
            </a:pPr>
            <a:r>
              <a:rPr lang="mk-MK" sz="1400" dirty="0">
                <a:ea typeface="Roboto" panose="02000000000000000000" pitchFamily="2" charset="0"/>
                <a:cs typeface="Arial" panose="020B0604020202020204" pitchFamily="34" charset="0"/>
              </a:rPr>
              <a:t>Романија: </a:t>
            </a:r>
            <a:r>
              <a:rPr lang="mk-MK" sz="1400" dirty="0" err="1">
                <a:ea typeface="Roboto" panose="02000000000000000000" pitchFamily="2" charset="0"/>
                <a:cs typeface="Arial" panose="020B0604020202020204" pitchFamily="34" charset="0"/>
              </a:rPr>
              <a:t>Ковасна</a:t>
            </a:r>
            <a:endParaRPr lang="mk-MK" sz="1400" dirty="0">
              <a:ea typeface="Roboto" panose="02000000000000000000" pitchFamily="2" charset="0"/>
              <a:cs typeface="Arial" panose="020B0604020202020204" pitchFamily="34" charset="0"/>
            </a:endParaRPr>
          </a:p>
          <a:p>
            <a:pPr algn="just">
              <a:spcAft>
                <a:spcPts val="1800"/>
              </a:spcAft>
            </a:pPr>
            <a:r>
              <a:rPr lang="mk-MK" sz="1400" dirty="0">
                <a:ea typeface="Roboto" panose="02000000000000000000" pitchFamily="2" charset="0"/>
                <a:cs typeface="Arial" panose="020B0604020202020204" pitchFamily="34" charset="0"/>
              </a:rPr>
              <a:t>Бугарија: Стара </a:t>
            </a:r>
            <a:r>
              <a:rPr lang="mk-MK" sz="1400" dirty="0" err="1">
                <a:ea typeface="Roboto" panose="02000000000000000000" pitchFamily="2" charset="0"/>
                <a:cs typeface="Arial" panose="020B0604020202020204" pitchFamily="34" charset="0"/>
              </a:rPr>
              <a:t>Загора</a:t>
            </a:r>
            <a:endParaRPr lang="mk-MK" sz="1400" dirty="0">
              <a:ea typeface="Roboto" panose="02000000000000000000" pitchFamily="2" charset="0"/>
              <a:cs typeface="Arial" panose="020B0604020202020204" pitchFamily="34" charset="0"/>
            </a:endParaRPr>
          </a:p>
          <a:p>
            <a:pPr algn="just">
              <a:spcAft>
                <a:spcPts val="1800"/>
              </a:spcAft>
            </a:pPr>
            <a:r>
              <a:rPr lang="mk-MK" sz="1400" dirty="0">
                <a:ea typeface="Roboto" panose="02000000000000000000" pitchFamily="2" charset="0"/>
                <a:cs typeface="Arial" panose="020B0604020202020204" pitchFamily="34" charset="0"/>
              </a:rPr>
              <a:t>Северна Македонија: Струмица</a:t>
            </a:r>
          </a:p>
        </p:txBody>
      </p:sp>
      <p:sp>
        <p:nvSpPr>
          <p:cNvPr id="16" name="TextBox 15"/>
          <p:cNvSpPr txBox="1"/>
          <p:nvPr/>
        </p:nvSpPr>
        <p:spPr>
          <a:xfrm>
            <a:off x="136347" y="1317491"/>
            <a:ext cx="1974989" cy="584775"/>
          </a:xfrm>
          <a:prstGeom prst="rect">
            <a:avLst/>
          </a:prstGeom>
          <a:noFill/>
        </p:spPr>
        <p:txBody>
          <a:bodyPr wrap="square" rtlCol="0">
            <a:spAutoFit/>
          </a:bodyPr>
          <a:lstStyle/>
          <a:p>
            <a:r>
              <a:rPr lang="en-US" sz="1600" dirty="0">
                <a:solidFill>
                  <a:schemeClr val="accent3">
                    <a:lumMod val="75000"/>
                  </a:schemeClr>
                </a:solidFill>
              </a:rPr>
              <a:t>https://be-</a:t>
            </a:r>
            <a:r>
              <a:rPr lang="en-US" sz="1600" dirty="0" err="1">
                <a:solidFill>
                  <a:schemeClr val="accent3">
                    <a:lumMod val="75000"/>
                  </a:schemeClr>
                </a:solidFill>
              </a:rPr>
              <a:t>rural.eu</a:t>
            </a:r>
            <a:r>
              <a:rPr lang="en-US" sz="1600" dirty="0">
                <a:solidFill>
                  <a:schemeClr val="accent3">
                    <a:lumMod val="75000"/>
                  </a:schemeClr>
                </a:solidFill>
              </a:rPr>
              <a:t> </a:t>
            </a:r>
          </a:p>
          <a:p>
            <a:endParaRPr lang="en-US" sz="1600" dirty="0">
              <a:solidFill>
                <a:schemeClr val="accent3">
                  <a:lumMod val="75000"/>
                </a:schemeClr>
              </a:solidFill>
            </a:endParaRPr>
          </a:p>
        </p:txBody>
      </p:sp>
      <p:sp>
        <p:nvSpPr>
          <p:cNvPr id="17" name="Rectangle 16"/>
          <p:cNvSpPr/>
          <p:nvPr/>
        </p:nvSpPr>
        <p:spPr>
          <a:xfrm>
            <a:off x="8208708" y="3546098"/>
            <a:ext cx="3353416" cy="2554545"/>
          </a:xfrm>
          <a:prstGeom prst="rect">
            <a:avLst/>
          </a:prstGeom>
        </p:spPr>
        <p:txBody>
          <a:bodyPr wrap="square">
            <a:spAutoFit/>
          </a:bodyPr>
          <a:lstStyle/>
          <a:p>
            <a:pPr marL="7144" algn="ctr"/>
            <a:r>
              <a:rPr lang="mk-MK" sz="2000" dirty="0">
                <a:solidFill>
                  <a:schemeClr val="accent6">
                    <a:lumMod val="50000"/>
                  </a:schemeClr>
                </a:solidFill>
                <a:ea typeface="Roboto Light" panose="02000000000000000000" pitchFamily="2" charset="0"/>
                <a:cs typeface="Arial" panose="020B0604020202020204" pitchFamily="34" charset="0"/>
              </a:rPr>
              <a:t>Целта на BE-Rural е да го реализира потенцијалот на регионалните биобазирани економии преку поддршка на релевантни актери во партиципативниот развој на биоекономски стратегии  и патокази  </a:t>
            </a:r>
          </a:p>
        </p:txBody>
      </p:sp>
      <p:sp>
        <p:nvSpPr>
          <p:cNvPr id="2" name="Rectangle 1"/>
          <p:cNvSpPr/>
          <p:nvPr/>
        </p:nvSpPr>
        <p:spPr>
          <a:xfrm>
            <a:off x="700095" y="6177689"/>
            <a:ext cx="3943002" cy="369332"/>
          </a:xfrm>
          <a:prstGeom prst="rect">
            <a:avLst/>
          </a:prstGeom>
        </p:spPr>
        <p:txBody>
          <a:bodyPr wrap="none">
            <a:spAutoFit/>
          </a:bodyPr>
          <a:lstStyle/>
          <a:p>
            <a:r>
              <a:rPr lang="en-US" dirty="0">
                <a:hlinkClick r:id="rId5"/>
              </a:rPr>
              <a:t>https://be-rural.eu/innovation-regions/</a:t>
            </a:r>
            <a:r>
              <a:rPr lang="en-US" dirty="0"/>
              <a:t> </a:t>
            </a:r>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175958110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Квиз за отпад</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8076122" cy="369332"/>
          </a:xfrm>
          <a:prstGeom prst="rect">
            <a:avLst/>
          </a:prstGeom>
        </p:spPr>
        <p:txBody>
          <a:bodyPr wrap="none">
            <a:spAutoFit/>
          </a:bodyPr>
          <a:lstStyle/>
          <a:p>
            <a:r>
              <a:rPr lang="en-GB" b="1" dirty="0">
                <a:latin typeface="Roboto" panose="02000000000000000000" pitchFamily="2" charset="0"/>
                <a:ea typeface="Roboto" panose="02000000000000000000" pitchFamily="2" charset="0"/>
                <a:cs typeface="Arial" panose="020B0604020202020204" pitchFamily="34" charset="0"/>
              </a:rPr>
              <a:t>1. </a:t>
            </a:r>
            <a:r>
              <a:rPr lang="ru-RU" b="1" dirty="0">
                <a:latin typeface="Roboto" panose="02000000000000000000" pitchFamily="2" charset="0"/>
                <a:ea typeface="Roboto" panose="02000000000000000000" pitchFamily="2" charset="0"/>
                <a:cs typeface="Arial" panose="020B0604020202020204" pitchFamily="34" charset="0"/>
              </a:rPr>
              <a:t>Колку текстилен отпад се депонира или согорува на глобално ниво? </a:t>
            </a:r>
            <a:r>
              <a:rPr lang="en-GB" b="1" dirty="0">
                <a:latin typeface="Roboto" panose="02000000000000000000" pitchFamily="2" charset="0"/>
                <a:ea typeface="Roboto" panose="02000000000000000000" pitchFamily="2" charset="0"/>
                <a:cs typeface="Arial" panose="020B0604020202020204" pitchFamily="34" charset="0"/>
              </a:rPr>
              <a:t> </a:t>
            </a:r>
            <a:r>
              <a:rPr lang="en-GB" dirty="0">
                <a:latin typeface="Roboto" panose="02000000000000000000" pitchFamily="2" charset="0"/>
                <a:ea typeface="Roboto" panose="02000000000000000000" pitchFamily="2" charset="0"/>
                <a:cs typeface="Arial" panose="020B0604020202020204" pitchFamily="34" charset="0"/>
              </a:rPr>
              <a:t>(EMF, 2017)</a:t>
            </a:r>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306652" y="1828939"/>
            <a:ext cx="5489003" cy="1477328"/>
          </a:xfrm>
          <a:prstGeom prst="rect">
            <a:avLst/>
          </a:prstGeom>
        </p:spPr>
        <p:txBody>
          <a:bodyPr wrap="none">
            <a:spAutoFit/>
          </a:bodyPr>
          <a:lstStyle/>
          <a:p>
            <a:r>
              <a:rPr lang="mk-MK" dirty="0">
                <a:latin typeface="Roboto" panose="02000000000000000000" pitchFamily="2" charset="0"/>
                <a:ea typeface="Roboto" panose="02000000000000000000" pitchFamily="2" charset="0"/>
                <a:cs typeface="Arial" panose="020B0604020202020204" pitchFamily="34" charset="0"/>
              </a:rPr>
              <a:t>а. Еквивалент на еден камион за смет на секој час</a:t>
            </a:r>
          </a:p>
          <a:p>
            <a:endParaRPr lang="mk-MK" dirty="0">
              <a:latin typeface="Roboto" panose="02000000000000000000" pitchFamily="2" charset="0"/>
              <a:ea typeface="Roboto" panose="02000000000000000000" pitchFamily="2" charset="0"/>
              <a:cs typeface="Arial" panose="020B0604020202020204" pitchFamily="34" charset="0"/>
            </a:endParaRPr>
          </a:p>
          <a:p>
            <a:r>
              <a:rPr lang="mk-MK" dirty="0">
                <a:latin typeface="Roboto" panose="02000000000000000000" pitchFamily="2" charset="0"/>
                <a:ea typeface="Roboto" panose="02000000000000000000" pitchFamily="2" charset="0"/>
                <a:cs typeface="Arial" panose="020B0604020202020204" pitchFamily="34" charset="0"/>
              </a:rPr>
              <a:t>б. Еквивалент на еден камион за смет на секоја минута</a:t>
            </a:r>
          </a:p>
          <a:p>
            <a:endParaRPr lang="mk-MK" dirty="0">
              <a:latin typeface="Roboto" panose="02000000000000000000" pitchFamily="2" charset="0"/>
              <a:ea typeface="Roboto" panose="02000000000000000000" pitchFamily="2" charset="0"/>
              <a:cs typeface="Arial" panose="020B0604020202020204" pitchFamily="34" charset="0"/>
            </a:endParaRPr>
          </a:p>
          <a:p>
            <a:r>
              <a:rPr lang="mk-MK" b="1" dirty="0">
                <a:solidFill>
                  <a:srgbClr val="AE0917"/>
                </a:solidFill>
                <a:latin typeface="Roboto" panose="02000000000000000000" pitchFamily="2" charset="0"/>
                <a:cs typeface="Arial" panose="020B0604020202020204" pitchFamily="34" charset="0"/>
              </a:rPr>
              <a:t>в. Еквивалент на еден камион за смет на секоја секунда</a:t>
            </a:r>
            <a:endParaRPr lang="en-GB" dirty="0"/>
          </a:p>
        </p:txBody>
      </p:sp>
      <p:sp>
        <p:nvSpPr>
          <p:cNvPr id="10" name="Rectangle 9">
            <a:extLst>
              <a:ext uri="{FF2B5EF4-FFF2-40B4-BE49-F238E27FC236}">
                <a16:creationId xmlns:a16="http://schemas.microsoft.com/office/drawing/2014/main" id="{AD7C8B79-B13D-C24F-ABFA-8EDA5CD6D61F}"/>
              </a:ext>
            </a:extLst>
          </p:cNvPr>
          <p:cNvSpPr/>
          <p:nvPr/>
        </p:nvSpPr>
        <p:spPr>
          <a:xfrm>
            <a:off x="9568070" y="3441338"/>
            <a:ext cx="2623929" cy="2682786"/>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Квиз за статистика за отпад</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pic>
        <p:nvPicPr>
          <p:cNvPr id="12" name="Picture 11">
            <a:extLst>
              <a:ext uri="{FF2B5EF4-FFF2-40B4-BE49-F238E27FC236}">
                <a16:creationId xmlns:a16="http://schemas.microsoft.com/office/drawing/2014/main" id="{B9B438F2-352F-A847-A937-03DEDB7D98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52833" y="3563367"/>
            <a:ext cx="5014668" cy="2815613"/>
          </a:xfrm>
          <a:prstGeom prst="rect">
            <a:avLst/>
          </a:prstGeom>
        </p:spPr>
      </p:pic>
    </p:spTree>
    <p:extLst>
      <p:ext uri="{BB962C8B-B14F-4D97-AF65-F5344CB8AC3E}">
        <p14:creationId xmlns:p14="http://schemas.microsoft.com/office/powerpoint/2010/main" val="2131503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Квиз за отпад</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646331"/>
          </a:xfrm>
          <a:prstGeom prst="rect">
            <a:avLst/>
          </a:prstGeom>
        </p:spPr>
        <p:txBody>
          <a:bodyPr wrap="square">
            <a:spAutoFit/>
          </a:bodyPr>
          <a:lstStyle/>
          <a:p>
            <a:r>
              <a:rPr lang="mk-MK" b="1" dirty="0">
                <a:latin typeface="Roboto" panose="02000000000000000000" pitchFamily="2" charset="0"/>
                <a:ea typeface="Roboto" panose="02000000000000000000" pitchFamily="2" charset="0"/>
                <a:cs typeface="Arial" panose="020B0604020202020204" pitchFamily="34" charset="0"/>
              </a:rPr>
              <a:t>2. Колку електронски отпад е создаден приближно на глобално ниво во 2016 година? </a:t>
            </a:r>
            <a:r>
              <a:rPr lang="mk-MK" dirty="0">
                <a:latin typeface="Roboto" panose="02000000000000000000" pitchFamily="2" charset="0"/>
                <a:ea typeface="Roboto" panose="02000000000000000000" pitchFamily="2" charset="0"/>
                <a:cs typeface="Arial" panose="020B0604020202020204" pitchFamily="34" charset="0"/>
              </a:rPr>
              <a:t>(WEF, 2017)</a:t>
            </a:r>
          </a:p>
          <a:p>
            <a:endParaRPr lang="mk-MK"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6184706" cy="1477328"/>
          </a:xfrm>
          <a:prstGeom prst="rect">
            <a:avLst/>
          </a:prstGeom>
        </p:spPr>
        <p:txBody>
          <a:bodyPr wrap="none">
            <a:spAutoFit/>
          </a:bodyPr>
          <a:lstStyle/>
          <a:p>
            <a:r>
              <a:rPr lang="mk-MK" dirty="0">
                <a:latin typeface="Roboto" panose="02000000000000000000" pitchFamily="2" charset="0"/>
                <a:ea typeface="Roboto" panose="02000000000000000000" pitchFamily="2" charset="0"/>
                <a:cs typeface="Arial" panose="020B0604020202020204" pitchFamily="34" charset="0"/>
              </a:rPr>
              <a:t>а. 4,7 милиони тони (тежински еквивалент 450 Ајфелови кули)</a:t>
            </a:r>
          </a:p>
          <a:p>
            <a:pPr marL="342900" indent="-342900">
              <a:buFont typeface="+mj-lt"/>
              <a:buAutoNum type="alphaLcPeriod"/>
            </a:pPr>
            <a:endParaRPr lang="mk-MK" dirty="0">
              <a:latin typeface="Roboto" panose="02000000000000000000" pitchFamily="2" charset="0"/>
              <a:ea typeface="Roboto" panose="02000000000000000000" pitchFamily="2" charset="0"/>
              <a:cs typeface="Arial" panose="020B0604020202020204" pitchFamily="34" charset="0"/>
            </a:endParaRPr>
          </a:p>
          <a:p>
            <a:r>
              <a:rPr lang="mk-MK" dirty="0">
                <a:latin typeface="Roboto" panose="02000000000000000000" pitchFamily="2" charset="0"/>
                <a:ea typeface="Roboto" panose="02000000000000000000" pitchFamily="2" charset="0"/>
                <a:cs typeface="Arial" panose="020B0604020202020204" pitchFamily="34" charset="0"/>
              </a:rPr>
              <a:t>б. 44,7 милиони тони (тежински еквивалент 4500 Ајфелови кули)</a:t>
            </a:r>
          </a:p>
          <a:p>
            <a:endParaRPr lang="mk-MK" dirty="0">
              <a:latin typeface="Roboto" panose="02000000000000000000" pitchFamily="2" charset="0"/>
              <a:ea typeface="Roboto" panose="02000000000000000000" pitchFamily="2" charset="0"/>
              <a:cs typeface="Arial" panose="020B0604020202020204" pitchFamily="34" charset="0"/>
            </a:endParaRPr>
          </a:p>
          <a:p>
            <a:r>
              <a:rPr lang="mk-MK" dirty="0">
                <a:latin typeface="Roboto" panose="02000000000000000000" pitchFamily="2" charset="0"/>
                <a:ea typeface="Roboto" panose="02000000000000000000" pitchFamily="2" charset="0"/>
                <a:cs typeface="Arial" panose="020B0604020202020204" pitchFamily="34" charset="0"/>
              </a:rPr>
              <a:t>в. 444,7 милиони тони (тежински еквивалент 45 000 Ајфелови кули)</a:t>
            </a:r>
            <a:endParaRPr lang="mk-MK" dirty="0"/>
          </a:p>
        </p:txBody>
      </p:sp>
      <p:pic>
        <p:nvPicPr>
          <p:cNvPr id="3" name="Picture 2">
            <a:extLst>
              <a:ext uri="{FF2B5EF4-FFF2-40B4-BE49-F238E27FC236}">
                <a16:creationId xmlns:a16="http://schemas.microsoft.com/office/drawing/2014/main" id="{F167D701-6843-404B-8798-29D46FE798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9805" y="3737320"/>
            <a:ext cx="4029811" cy="2686541"/>
          </a:xfrm>
          <a:prstGeom prst="rect">
            <a:avLst/>
          </a:prstGeom>
        </p:spPr>
      </p:pic>
      <p:pic>
        <p:nvPicPr>
          <p:cNvPr id="6" name="Picture 5">
            <a:extLst>
              <a:ext uri="{FF2B5EF4-FFF2-40B4-BE49-F238E27FC236}">
                <a16:creationId xmlns:a16="http://schemas.microsoft.com/office/drawing/2014/main" id="{5E427AC4-A468-C949-8796-B69D3CEF6F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6270" y="3666393"/>
            <a:ext cx="4029811" cy="2800718"/>
          </a:xfrm>
          <a:prstGeom prst="rect">
            <a:avLst/>
          </a:prstGeom>
        </p:spPr>
      </p:pic>
      <p:sp>
        <p:nvSpPr>
          <p:cNvPr id="10" name="Rectangle 9">
            <a:extLst>
              <a:ext uri="{FF2B5EF4-FFF2-40B4-BE49-F238E27FC236}">
                <a16:creationId xmlns:a16="http://schemas.microsoft.com/office/drawing/2014/main" id="{D16CF531-847C-AA4A-A711-155F8CAA8425}"/>
              </a:ext>
            </a:extLst>
          </p:cNvPr>
          <p:cNvSpPr/>
          <p:nvPr/>
        </p:nvSpPr>
        <p:spPr>
          <a:xfrm>
            <a:off x="9382539" y="3460013"/>
            <a:ext cx="2651618" cy="2682786"/>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Квиз за статистика за отпад</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477707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Квиз за отпад</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646331"/>
          </a:xfrm>
          <a:prstGeom prst="rect">
            <a:avLst/>
          </a:prstGeom>
        </p:spPr>
        <p:txBody>
          <a:bodyPr wrap="square">
            <a:spAutoFit/>
          </a:bodyPr>
          <a:lstStyle/>
          <a:p>
            <a:r>
              <a:rPr lang="en-GB" b="1" dirty="0">
                <a:latin typeface="Roboto" panose="02000000000000000000" pitchFamily="2" charset="0"/>
                <a:ea typeface="Roboto" panose="02000000000000000000" pitchFamily="2" charset="0"/>
                <a:cs typeface="Arial" panose="020B0604020202020204" pitchFamily="34" charset="0"/>
              </a:rPr>
              <a:t>2. </a:t>
            </a:r>
            <a:r>
              <a:rPr lang="mk-MK" b="1" dirty="0">
                <a:latin typeface="Roboto" panose="02000000000000000000" pitchFamily="2" charset="0"/>
                <a:ea typeface="Roboto" panose="02000000000000000000" pitchFamily="2" charset="0"/>
                <a:cs typeface="Arial" panose="020B0604020202020204" pitchFamily="34" charset="0"/>
              </a:rPr>
              <a:t>Колку електронски отпад е создаден приближно на глобално ниво во 2016 година</a:t>
            </a:r>
            <a:r>
              <a:rPr lang="ru-RU" b="1" dirty="0">
                <a:latin typeface="Roboto" panose="02000000000000000000" pitchFamily="2" charset="0"/>
                <a:ea typeface="Roboto" panose="02000000000000000000" pitchFamily="2" charset="0"/>
                <a:cs typeface="Arial" panose="020B0604020202020204" pitchFamily="34" charset="0"/>
              </a:rPr>
              <a:t>? </a:t>
            </a:r>
            <a:r>
              <a:rPr lang="en-GB" dirty="0">
                <a:latin typeface="Roboto" panose="02000000000000000000" pitchFamily="2" charset="0"/>
                <a:ea typeface="Roboto" panose="02000000000000000000" pitchFamily="2" charset="0"/>
                <a:cs typeface="Arial" panose="020B0604020202020204" pitchFamily="34" charset="0"/>
              </a:rPr>
              <a:t>(WEF, 2017)</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6314549" cy="1477328"/>
          </a:xfrm>
          <a:prstGeom prst="rect">
            <a:avLst/>
          </a:prstGeom>
        </p:spPr>
        <p:txBody>
          <a:bodyPr wrap="none">
            <a:spAutoFit/>
          </a:bodyPr>
          <a:lstStyle/>
          <a:p>
            <a:r>
              <a:rPr lang="mk-MK" dirty="0">
                <a:latin typeface="Roboto" panose="02000000000000000000" pitchFamily="2" charset="0"/>
                <a:ea typeface="Roboto" panose="02000000000000000000" pitchFamily="2" charset="0"/>
                <a:cs typeface="Arial" panose="020B0604020202020204" pitchFamily="34" charset="0"/>
              </a:rPr>
              <a:t>а. 4,7 милиони тони (тежински еквивалент 450 Ајфелови кули)</a:t>
            </a:r>
          </a:p>
          <a:p>
            <a:pPr marL="342900" indent="-342900">
              <a:buFont typeface="+mj-lt"/>
              <a:buAutoNum type="alphaLcPeriod"/>
            </a:pPr>
            <a:endParaRPr lang="mk-MK" dirty="0">
              <a:latin typeface="Roboto" panose="02000000000000000000" pitchFamily="2" charset="0"/>
              <a:ea typeface="Roboto" panose="02000000000000000000" pitchFamily="2" charset="0"/>
              <a:cs typeface="Arial" panose="020B0604020202020204" pitchFamily="34" charset="0"/>
            </a:endParaRPr>
          </a:p>
          <a:p>
            <a:r>
              <a:rPr lang="mk-MK" b="1" dirty="0">
                <a:solidFill>
                  <a:srgbClr val="AE0917"/>
                </a:solidFill>
                <a:latin typeface="Roboto" panose="02000000000000000000" pitchFamily="2" charset="0"/>
                <a:cs typeface="Arial" panose="020B0604020202020204" pitchFamily="34" charset="0"/>
              </a:rPr>
              <a:t>б. 44,7 милиони тони (тежински еквивалент 4500 Ајфелови кули)</a:t>
            </a:r>
          </a:p>
          <a:p>
            <a:endParaRPr lang="mk-MK" b="1" dirty="0">
              <a:solidFill>
                <a:srgbClr val="AE0917"/>
              </a:solidFill>
              <a:latin typeface="Roboto" panose="02000000000000000000" pitchFamily="2" charset="0"/>
              <a:cs typeface="Arial" panose="020B0604020202020204" pitchFamily="34" charset="0"/>
            </a:endParaRPr>
          </a:p>
          <a:p>
            <a:r>
              <a:rPr lang="mk-MK" dirty="0">
                <a:latin typeface="Roboto" panose="02000000000000000000" pitchFamily="2" charset="0"/>
                <a:ea typeface="Roboto" panose="02000000000000000000" pitchFamily="2" charset="0"/>
                <a:cs typeface="Arial" panose="020B0604020202020204" pitchFamily="34" charset="0"/>
              </a:rPr>
              <a:t>в. 444,7 милиони тони (тежински еквивалент 45 000 Ајфелови кули)</a:t>
            </a:r>
            <a:endParaRPr lang="en-GB" dirty="0"/>
          </a:p>
        </p:txBody>
      </p:sp>
      <p:sp>
        <p:nvSpPr>
          <p:cNvPr id="10" name="Rectangle 9">
            <a:extLst>
              <a:ext uri="{FF2B5EF4-FFF2-40B4-BE49-F238E27FC236}">
                <a16:creationId xmlns:a16="http://schemas.microsoft.com/office/drawing/2014/main" id="{D16CF531-847C-AA4A-A711-155F8CAA8425}"/>
              </a:ext>
            </a:extLst>
          </p:cNvPr>
          <p:cNvSpPr/>
          <p:nvPr/>
        </p:nvSpPr>
        <p:spPr>
          <a:xfrm>
            <a:off x="9498843" y="3460013"/>
            <a:ext cx="2654894" cy="2682786"/>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Квиз за статистика за отпад</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pic>
        <p:nvPicPr>
          <p:cNvPr id="13" name="Picture 12">
            <a:extLst>
              <a:ext uri="{FF2B5EF4-FFF2-40B4-BE49-F238E27FC236}">
                <a16:creationId xmlns:a16="http://schemas.microsoft.com/office/drawing/2014/main" id="{48E2BED4-ECFB-3E49-8887-58E32D8EA8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9805" y="3737320"/>
            <a:ext cx="4029811" cy="2686541"/>
          </a:xfrm>
          <a:prstGeom prst="rect">
            <a:avLst/>
          </a:prstGeom>
        </p:spPr>
      </p:pic>
      <p:pic>
        <p:nvPicPr>
          <p:cNvPr id="14" name="Picture 13">
            <a:extLst>
              <a:ext uri="{FF2B5EF4-FFF2-40B4-BE49-F238E27FC236}">
                <a16:creationId xmlns:a16="http://schemas.microsoft.com/office/drawing/2014/main" id="{2725388B-5BD1-5649-BB18-050FC3D082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6270" y="3666393"/>
            <a:ext cx="4029811" cy="2800718"/>
          </a:xfrm>
          <a:prstGeom prst="rect">
            <a:avLst/>
          </a:prstGeom>
        </p:spPr>
      </p:pic>
    </p:spTree>
    <p:extLst>
      <p:ext uri="{BB962C8B-B14F-4D97-AF65-F5344CB8AC3E}">
        <p14:creationId xmlns:p14="http://schemas.microsoft.com/office/powerpoint/2010/main" val="3450895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Квиз за отпад</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646331"/>
          </a:xfrm>
          <a:prstGeom prst="rect">
            <a:avLst/>
          </a:prstGeom>
        </p:spPr>
        <p:txBody>
          <a:bodyPr wrap="square">
            <a:spAutoFit/>
          </a:bodyPr>
          <a:lstStyle/>
          <a:p>
            <a:r>
              <a:rPr lang="en-GB" b="1" dirty="0">
                <a:latin typeface="Roboto" panose="02000000000000000000" pitchFamily="2" charset="0"/>
                <a:ea typeface="Roboto" panose="02000000000000000000" pitchFamily="2" charset="0"/>
                <a:cs typeface="Arial" panose="020B0604020202020204" pitchFamily="34" charset="0"/>
              </a:rPr>
              <a:t>3. </a:t>
            </a:r>
            <a:r>
              <a:rPr lang="ru-RU" b="1" dirty="0">
                <a:latin typeface="Roboto" panose="02000000000000000000" pitchFamily="2" charset="0"/>
                <a:ea typeface="Roboto" panose="02000000000000000000" pitchFamily="2" charset="0"/>
                <a:cs typeface="Arial" panose="020B0604020202020204" pitchFamily="34" charset="0"/>
              </a:rPr>
              <a:t>Колкави количества отпад од храна се проценети годишно на глобално ниво? </a:t>
            </a:r>
            <a:r>
              <a:rPr lang="ru-RU" dirty="0">
                <a:latin typeface="Roboto" panose="02000000000000000000" pitchFamily="2" charset="0"/>
                <a:ea typeface="Roboto" panose="02000000000000000000" pitchFamily="2" charset="0"/>
                <a:cs typeface="Arial" panose="020B0604020202020204" pitchFamily="34" charset="0"/>
              </a:rPr>
              <a:t>(ФАО, 2011)</a:t>
            </a:r>
            <a:endParaRPr lang="en-GB" dirty="0">
              <a:latin typeface="Roboto" panose="02000000000000000000" pitchFamily="2" charset="0"/>
              <a:ea typeface="Roboto" panose="02000000000000000000" pitchFamily="2" charset="0"/>
              <a:cs typeface="Arial" panose="020B0604020202020204" pitchFamily="34" charset="0"/>
            </a:endParaRP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5671745" cy="1477328"/>
          </a:xfrm>
          <a:prstGeom prst="rect">
            <a:avLst/>
          </a:prstGeom>
        </p:spPr>
        <p:txBody>
          <a:bodyPr wrap="none">
            <a:spAutoFit/>
          </a:bodyPr>
          <a:lstStyle/>
          <a:p>
            <a:r>
              <a:rPr lang="mk-MK" dirty="0">
                <a:latin typeface="Roboto" panose="02000000000000000000" pitchFamily="2" charset="0"/>
                <a:ea typeface="Roboto" panose="02000000000000000000" pitchFamily="2" charset="0"/>
                <a:cs typeface="Arial" panose="020B0604020202020204" pitchFamily="34" charset="0"/>
              </a:rPr>
              <a:t>а. 1,3 милијарди тони (една третина од произведената храна)</a:t>
            </a:r>
          </a:p>
          <a:p>
            <a:endParaRPr lang="mk-MK" dirty="0">
              <a:latin typeface="Roboto" panose="02000000000000000000" pitchFamily="2" charset="0"/>
              <a:ea typeface="Roboto" panose="02000000000000000000" pitchFamily="2" charset="0"/>
              <a:cs typeface="Arial" panose="020B0604020202020204" pitchFamily="34" charset="0"/>
            </a:endParaRPr>
          </a:p>
          <a:p>
            <a:r>
              <a:rPr lang="mk-MK" dirty="0">
                <a:latin typeface="Roboto" panose="02000000000000000000" pitchFamily="2" charset="0"/>
                <a:ea typeface="Roboto" panose="02000000000000000000" pitchFamily="2" charset="0"/>
                <a:cs typeface="Arial" panose="020B0604020202020204" pitchFamily="34" charset="0"/>
              </a:rPr>
              <a:t>б. 2 милијарди тони (половина од произведената храна)</a:t>
            </a:r>
          </a:p>
          <a:p>
            <a:endParaRPr lang="mk-MK" dirty="0">
              <a:latin typeface="Roboto" panose="02000000000000000000" pitchFamily="2" charset="0"/>
              <a:ea typeface="Roboto" panose="02000000000000000000" pitchFamily="2" charset="0"/>
              <a:cs typeface="Arial" panose="020B0604020202020204" pitchFamily="34" charset="0"/>
            </a:endParaRPr>
          </a:p>
          <a:p>
            <a:r>
              <a:rPr lang="mk-MK" dirty="0">
                <a:latin typeface="Roboto" panose="02000000000000000000" pitchFamily="2" charset="0"/>
                <a:ea typeface="Roboto" panose="02000000000000000000" pitchFamily="2" charset="0"/>
                <a:cs typeface="Arial" panose="020B0604020202020204" pitchFamily="34" charset="0"/>
              </a:rPr>
              <a:t>в. 2,6 милијарди тони (две третини од произведената храна)</a:t>
            </a:r>
            <a:endParaRPr lang="mk-MK" dirty="0"/>
          </a:p>
        </p:txBody>
      </p:sp>
      <p:pic>
        <p:nvPicPr>
          <p:cNvPr id="10" name="Picture 7" descr="Image result for food waste">
            <a:extLst>
              <a:ext uri="{FF2B5EF4-FFF2-40B4-BE49-F238E27FC236}">
                <a16:creationId xmlns:a16="http://schemas.microsoft.com/office/drawing/2014/main" id="{C20315A8-F975-0D46-88CB-B22AB0859689}"/>
              </a:ext>
            </a:extLst>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133362" y="3618817"/>
            <a:ext cx="5222409" cy="28504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3C2B53-134A-F946-9E7C-8BC49DA49F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58911" y="3618816"/>
            <a:ext cx="3702457" cy="2863619"/>
          </a:xfrm>
          <a:prstGeom prst="rect">
            <a:avLst/>
          </a:prstGeom>
        </p:spPr>
      </p:pic>
      <p:sp>
        <p:nvSpPr>
          <p:cNvPr id="11" name="Rectangle 10">
            <a:extLst>
              <a:ext uri="{FF2B5EF4-FFF2-40B4-BE49-F238E27FC236}">
                <a16:creationId xmlns:a16="http://schemas.microsoft.com/office/drawing/2014/main" id="{ADE65300-2D05-5349-BF04-3FCE2089787A}"/>
              </a:ext>
            </a:extLst>
          </p:cNvPr>
          <p:cNvSpPr/>
          <p:nvPr/>
        </p:nvSpPr>
        <p:spPr>
          <a:xfrm>
            <a:off x="9293782" y="3386344"/>
            <a:ext cx="2740375" cy="2682786"/>
          </a:xfrm>
          <a:prstGeom prst="rect">
            <a:avLst/>
          </a:prstGeom>
        </p:spPr>
        <p:txBody>
          <a:bodyPr wrap="square">
            <a:spAutoFit/>
          </a:bodyPr>
          <a:lstStyle/>
          <a:p>
            <a:pPr algn="ctr">
              <a:spcAft>
                <a:spcPts val="1200"/>
              </a:spcAft>
            </a:pPr>
            <a:r>
              <a:rPr lang="mk-MK" sz="1400" b="1" dirty="0">
                <a:latin typeface="Roboto" panose="02000000000000000000" pitchFamily="2" charset="0"/>
                <a:ea typeface="Roboto" panose="02000000000000000000" pitchFamily="2" charset="0"/>
                <a:cs typeface="Arial" panose="020B0604020202020204" pitchFamily="34" charset="0"/>
              </a:rPr>
              <a:t>Содржина</a:t>
            </a:r>
          </a:p>
          <a:p>
            <a:pPr marL="285750" indent="-285750">
              <a:spcAft>
                <a:spcPts val="1200"/>
              </a:spcAft>
              <a:buFont typeface="Arial" panose="020B0604020202020204" pitchFamily="34" charset="0"/>
              <a:buChar char="•"/>
            </a:pPr>
            <a:r>
              <a:rPr lang="mk-MK" sz="1400" b="1" dirty="0">
                <a:solidFill>
                  <a:srgbClr val="AE0917"/>
                </a:solidFill>
                <a:latin typeface="Roboto" panose="02000000000000000000" pitchFamily="2" charset="0"/>
                <a:cs typeface="Arial" panose="020B0604020202020204" pitchFamily="34" charset="0"/>
              </a:rPr>
              <a:t>Квиз за статистика за отпад</a:t>
            </a:r>
          </a:p>
          <a:p>
            <a:pPr marL="285750" indent="-285750">
              <a:spcAft>
                <a:spcPts val="1200"/>
              </a:spcAft>
              <a:buFont typeface="Arial" panose="020B0604020202020204" pitchFamily="34" charset="0"/>
              <a:buChar char="•"/>
            </a:pPr>
            <a:r>
              <a:rPr lang="mk-MK" sz="1200" dirty="0">
                <a:latin typeface="Roboto" panose="02000000000000000000" pitchFamily="2" charset="0"/>
                <a:cs typeface="Arial" panose="020B0604020202020204" pitchFamily="34" charset="0"/>
              </a:rPr>
              <a:t>Линеарна економија</a:t>
            </a:r>
          </a:p>
          <a:p>
            <a:pPr marL="285750" indent="-285750">
              <a:spcAft>
                <a:spcPts val="1200"/>
              </a:spcAft>
              <a:buFont typeface="Arial" panose="020B0604020202020204" pitchFamily="34" charset="0"/>
              <a:buChar char="•"/>
            </a:pPr>
            <a:r>
              <a:rPr lang="mk-MK" sz="1200" dirty="0">
                <a:latin typeface="Roboto" panose="02000000000000000000" pitchFamily="2" charset="0"/>
                <a:cs typeface="Arial" panose="020B0604020202020204" pitchFamily="34" charset="0"/>
              </a:rPr>
              <a:t>Необновливи ресурси</a:t>
            </a:r>
          </a:p>
          <a:p>
            <a:pPr marL="285750" indent="-285750">
              <a:spcAft>
                <a:spcPts val="1200"/>
              </a:spcAft>
              <a:buFont typeface="Arial" panose="020B0604020202020204" pitchFamily="34" charset="0"/>
              <a:buChar char="•"/>
            </a:pPr>
            <a:r>
              <a:rPr lang="mk-MK" sz="1200" dirty="0">
                <a:latin typeface="Roboto" panose="02000000000000000000" pitchFamily="2" charset="0"/>
                <a:ea typeface="Roboto" panose="02000000000000000000" pitchFamily="2" charset="0"/>
                <a:cs typeface="Arial" panose="020B0604020202020204" pitchFamily="34" charset="0"/>
              </a:rPr>
              <a:t>Циркуларна економија</a:t>
            </a:r>
          </a:p>
          <a:p>
            <a:pPr marL="285750" indent="-285750">
              <a:spcAft>
                <a:spcPts val="1200"/>
              </a:spcAft>
              <a:buFont typeface="Arial" panose="020B0604020202020204" pitchFamily="34" charset="0"/>
              <a:buChar char="•"/>
            </a:pPr>
            <a:r>
              <a:rPr lang="mk-MK" sz="1200" dirty="0">
                <a:latin typeface="Roboto" panose="02000000000000000000" pitchFamily="2" charset="0"/>
                <a:ea typeface="Roboto" panose="02000000000000000000" pitchFamily="2" charset="0"/>
                <a:cs typeface="Arial" panose="020B0604020202020204" pitchFamily="34" charset="0"/>
              </a:rPr>
              <a:t>Модели на циркуларен бизнис</a:t>
            </a:r>
          </a:p>
          <a:p>
            <a:pPr marL="285750" indent="-285750">
              <a:spcAft>
                <a:spcPts val="1000"/>
              </a:spcAft>
              <a:buFont typeface="Arial" panose="020B0604020202020204" pitchFamily="34" charset="0"/>
              <a:buChar char="•"/>
            </a:pPr>
            <a:r>
              <a:rPr lang="mk-MK" sz="1200" dirty="0">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p>
          <a:p>
            <a:pPr marL="285750" indent="-285750">
              <a:spcAft>
                <a:spcPts val="1000"/>
              </a:spcAft>
              <a:buFont typeface="Arial" panose="020B0604020202020204" pitchFamily="34" charset="0"/>
              <a:buChar char="•"/>
            </a:pPr>
            <a:r>
              <a:rPr lang="mk-MK" sz="1200" dirty="0">
                <a:latin typeface="Roboto" panose="02000000000000000000" pitchFamily="2" charset="0"/>
                <a:ea typeface="Roboto" panose="02000000000000000000" pitchFamily="2" charset="0"/>
                <a:cs typeface="Arial" panose="020B0604020202020204" pitchFamily="34" charset="0"/>
              </a:rPr>
              <a:t>Заклучок</a:t>
            </a:r>
          </a:p>
        </p:txBody>
      </p:sp>
    </p:spTree>
    <p:extLst>
      <p:ext uri="{BB962C8B-B14F-4D97-AF65-F5344CB8AC3E}">
        <p14:creationId xmlns:p14="http://schemas.microsoft.com/office/powerpoint/2010/main" val="2591430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Квиз за отпад</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306B6A9A-EE9C-2540-8D81-E329450D494E}"/>
              </a:ext>
            </a:extLst>
          </p:cNvPr>
          <p:cNvSpPr/>
          <p:nvPr/>
        </p:nvSpPr>
        <p:spPr>
          <a:xfrm>
            <a:off x="444604" y="1450274"/>
            <a:ext cx="10152639" cy="369332"/>
          </a:xfrm>
          <a:prstGeom prst="rect">
            <a:avLst/>
          </a:prstGeom>
        </p:spPr>
        <p:txBody>
          <a:bodyPr wrap="square">
            <a:spAutoFit/>
          </a:bodyPr>
          <a:lstStyle/>
          <a:p>
            <a:r>
              <a:rPr lang="en-GB" b="1" dirty="0">
                <a:latin typeface="Roboto" panose="02000000000000000000" pitchFamily="2" charset="0"/>
                <a:ea typeface="Roboto" panose="02000000000000000000" pitchFamily="2" charset="0"/>
                <a:cs typeface="Arial" panose="020B0604020202020204" pitchFamily="34" charset="0"/>
              </a:rPr>
              <a:t>3. </a:t>
            </a:r>
            <a:r>
              <a:rPr lang="ru-RU" b="1" dirty="0">
                <a:latin typeface="Roboto" panose="02000000000000000000" pitchFamily="2" charset="0"/>
                <a:ea typeface="Roboto" panose="02000000000000000000" pitchFamily="2" charset="0"/>
                <a:cs typeface="Arial" panose="020B0604020202020204" pitchFamily="34" charset="0"/>
              </a:rPr>
              <a:t>Колкави количества отпад од храна се проценети годишно на глобално ниво? </a:t>
            </a:r>
            <a:r>
              <a:rPr lang="ru-RU" dirty="0">
                <a:latin typeface="Roboto" panose="02000000000000000000" pitchFamily="2" charset="0"/>
                <a:ea typeface="Roboto" panose="02000000000000000000" pitchFamily="2" charset="0"/>
                <a:cs typeface="Arial" panose="020B0604020202020204" pitchFamily="34" charset="0"/>
              </a:rPr>
              <a:t>(ФАО, 2011)</a:t>
            </a:r>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5671745" cy="1477328"/>
          </a:xfrm>
          <a:prstGeom prst="rect">
            <a:avLst/>
          </a:prstGeom>
        </p:spPr>
        <p:txBody>
          <a:bodyPr wrap="none">
            <a:spAutoFit/>
          </a:bodyPr>
          <a:lstStyle/>
          <a:p>
            <a:r>
              <a:rPr lang="mk-MK" dirty="0">
                <a:solidFill>
                  <a:srgbClr val="C00000"/>
                </a:solidFill>
                <a:latin typeface="Roboto" panose="02000000000000000000" pitchFamily="2" charset="0"/>
                <a:ea typeface="Roboto" panose="02000000000000000000" pitchFamily="2" charset="0"/>
                <a:cs typeface="Arial" panose="020B0604020202020204" pitchFamily="34" charset="0"/>
              </a:rPr>
              <a:t>а. 1,3 милијарди тони (една третина од произведената храна)</a:t>
            </a:r>
          </a:p>
          <a:p>
            <a:endParaRPr lang="mk-MK" dirty="0">
              <a:latin typeface="Roboto" panose="02000000000000000000" pitchFamily="2" charset="0"/>
              <a:ea typeface="Roboto" panose="02000000000000000000" pitchFamily="2" charset="0"/>
              <a:cs typeface="Arial" panose="020B0604020202020204" pitchFamily="34" charset="0"/>
            </a:endParaRPr>
          </a:p>
          <a:p>
            <a:r>
              <a:rPr lang="mk-MK" dirty="0">
                <a:latin typeface="Roboto" panose="02000000000000000000" pitchFamily="2" charset="0"/>
                <a:ea typeface="Roboto" panose="02000000000000000000" pitchFamily="2" charset="0"/>
                <a:cs typeface="Arial" panose="020B0604020202020204" pitchFamily="34" charset="0"/>
              </a:rPr>
              <a:t>б. 2 милијарди тони (половина од произведената храна)</a:t>
            </a:r>
          </a:p>
          <a:p>
            <a:endParaRPr lang="mk-MK" dirty="0">
              <a:latin typeface="Roboto" panose="02000000000000000000" pitchFamily="2" charset="0"/>
              <a:ea typeface="Roboto" panose="02000000000000000000" pitchFamily="2" charset="0"/>
              <a:cs typeface="Arial" panose="020B0604020202020204" pitchFamily="34" charset="0"/>
            </a:endParaRPr>
          </a:p>
          <a:p>
            <a:r>
              <a:rPr lang="mk-MK" dirty="0">
                <a:latin typeface="Roboto" panose="02000000000000000000" pitchFamily="2" charset="0"/>
                <a:ea typeface="Roboto" panose="02000000000000000000" pitchFamily="2" charset="0"/>
                <a:cs typeface="Arial" panose="020B0604020202020204" pitchFamily="34" charset="0"/>
              </a:rPr>
              <a:t>в. 2,6 милијарди тони (две третини од произведената храна)</a:t>
            </a:r>
            <a:endParaRPr lang="mk-MK" dirty="0"/>
          </a:p>
        </p:txBody>
      </p:sp>
      <p:sp>
        <p:nvSpPr>
          <p:cNvPr id="11" name="Rectangle 10">
            <a:extLst>
              <a:ext uri="{FF2B5EF4-FFF2-40B4-BE49-F238E27FC236}">
                <a16:creationId xmlns:a16="http://schemas.microsoft.com/office/drawing/2014/main" id="{ADE65300-2D05-5349-BF04-3FCE2089787A}"/>
              </a:ext>
            </a:extLst>
          </p:cNvPr>
          <p:cNvSpPr/>
          <p:nvPr/>
        </p:nvSpPr>
        <p:spPr>
          <a:xfrm>
            <a:off x="9432713" y="3460013"/>
            <a:ext cx="2688530" cy="2682786"/>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Квиз за статистика за отпад</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pic>
        <p:nvPicPr>
          <p:cNvPr id="13" name="Picture 7" descr="Image result for food waste">
            <a:extLst>
              <a:ext uri="{FF2B5EF4-FFF2-40B4-BE49-F238E27FC236}">
                <a16:creationId xmlns:a16="http://schemas.microsoft.com/office/drawing/2014/main" id="{F90445CC-642C-9547-9EA9-BF5D8AF2F920}"/>
              </a:ext>
            </a:extLst>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133362" y="3618817"/>
            <a:ext cx="5222409" cy="28504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BA612D6-3C40-1E41-9489-FD8DB20CBA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58911" y="3618816"/>
            <a:ext cx="3702457" cy="2863619"/>
          </a:xfrm>
          <a:prstGeom prst="rect">
            <a:avLst/>
          </a:prstGeom>
        </p:spPr>
      </p:pic>
    </p:spTree>
    <p:extLst>
      <p:ext uri="{BB962C8B-B14F-4D97-AF65-F5344CB8AC3E}">
        <p14:creationId xmlns:p14="http://schemas.microsoft.com/office/powerpoint/2010/main" val="388270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29B04B-59CC-B84A-965D-8E13A78930F4}"/>
              </a:ext>
            </a:extLst>
          </p:cNvPr>
          <p:cNvPicPr>
            <a:picLocks noChangeAspect="1"/>
          </p:cNvPicPr>
          <p:nvPr/>
        </p:nvPicPr>
        <p:blipFill>
          <a:blip r:embed="rId3">
            <a:alphaModFix amt="49000"/>
          </a:blip>
          <a:stretch>
            <a:fillRect/>
          </a:stretch>
        </p:blipFill>
        <p:spPr>
          <a:xfrm>
            <a:off x="-15497" y="863924"/>
            <a:ext cx="12191997" cy="6018826"/>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ru-RU"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Квиз за отпад</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878382"/>
          </a:xfrm>
          <a:prstGeom prst="rect">
            <a:avLst/>
          </a:prstGeom>
        </p:spPr>
        <p:txBody>
          <a:bodyPr wrap="square">
            <a:spAutoFit/>
          </a:bodyPr>
          <a:lstStyle/>
          <a:p>
            <a:pPr>
              <a:lnSpc>
                <a:spcPct val="150000"/>
              </a:lnSpc>
            </a:pPr>
            <a:r>
              <a:rPr lang="mk-MK" b="1" dirty="0">
                <a:latin typeface="Roboto" panose="02000000000000000000" pitchFamily="2" charset="0"/>
                <a:ea typeface="Roboto" panose="02000000000000000000" pitchFamily="2" charset="0"/>
                <a:cs typeface="Arial" panose="020B0604020202020204" pitchFamily="34" charset="0"/>
              </a:rPr>
              <a:t>4. Колкави количества отпад од пластика се произведуваат на глобално ниво секоја година? </a:t>
            </a:r>
          </a:p>
          <a:p>
            <a:pPr>
              <a:lnSpc>
                <a:spcPct val="150000"/>
              </a:lnSpc>
            </a:pPr>
            <a:r>
              <a:rPr lang="mk-MK" dirty="0">
                <a:latin typeface="Roboto" panose="02000000000000000000" pitchFamily="2" charset="0"/>
                <a:ea typeface="Roboto" panose="02000000000000000000" pitchFamily="2" charset="0"/>
                <a:cs typeface="Arial" panose="020B0604020202020204" pitchFamily="34" charset="0"/>
              </a:rPr>
              <a:t>Помош – слично е со тежината на целото човечко население. (UN </a:t>
            </a:r>
            <a:r>
              <a:rPr lang="mk-MK" dirty="0" err="1">
                <a:latin typeface="Roboto" panose="02000000000000000000" pitchFamily="2" charset="0"/>
                <a:ea typeface="Roboto" panose="02000000000000000000" pitchFamily="2" charset="0"/>
                <a:cs typeface="Arial" panose="020B0604020202020204" pitchFamily="34" charset="0"/>
              </a:rPr>
              <a:t>Environment</a:t>
            </a:r>
            <a:r>
              <a:rPr lang="mk-MK" dirty="0">
                <a:latin typeface="Roboto" panose="02000000000000000000" pitchFamily="2" charset="0"/>
                <a:ea typeface="Roboto" panose="02000000000000000000" pitchFamily="2" charset="0"/>
                <a:cs typeface="Arial" panose="020B0604020202020204" pitchFamily="34" charset="0"/>
              </a:rPr>
              <a:t>, 2015) </a:t>
            </a:r>
            <a:endParaRPr lang="mk-MK"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359535"/>
            <a:ext cx="1992853" cy="1477328"/>
          </a:xfrm>
          <a:prstGeom prst="rect">
            <a:avLst/>
          </a:prstGeom>
        </p:spPr>
        <p:txBody>
          <a:bodyPr wrap="none">
            <a:spAutoFit/>
          </a:bodyPr>
          <a:lstStyle/>
          <a:p>
            <a:r>
              <a:rPr lang="mk-MK" dirty="0">
                <a:latin typeface="Roboto" panose="02000000000000000000" pitchFamily="2" charset="0"/>
                <a:cs typeface="Arial" panose="020B0604020202020204" pitchFamily="34" charset="0"/>
              </a:rPr>
              <a:t>а. 200 милиони тони</a:t>
            </a:r>
          </a:p>
          <a:p>
            <a:pPr marL="342900" indent="-342900">
              <a:buFont typeface="+mj-lt"/>
              <a:buAutoNum type="alphaLcPeriod"/>
            </a:pPr>
            <a:endParaRPr lang="mk-MK" dirty="0">
              <a:latin typeface="Roboto" panose="02000000000000000000" pitchFamily="2" charset="0"/>
              <a:cs typeface="Arial" panose="020B0604020202020204" pitchFamily="34" charset="0"/>
            </a:endParaRPr>
          </a:p>
          <a:p>
            <a:r>
              <a:rPr lang="mk-MK" dirty="0">
                <a:latin typeface="Roboto" panose="02000000000000000000" pitchFamily="2" charset="0"/>
                <a:cs typeface="Arial" panose="020B0604020202020204" pitchFamily="34" charset="0"/>
              </a:rPr>
              <a:t>б. 300 милиони тони</a:t>
            </a:r>
          </a:p>
          <a:p>
            <a:pPr marL="342900" indent="-342900">
              <a:buFont typeface="+mj-lt"/>
              <a:buAutoNum type="alphaLcPeriod"/>
            </a:pPr>
            <a:endParaRPr lang="mk-MK" dirty="0">
              <a:latin typeface="Roboto" panose="02000000000000000000" pitchFamily="2" charset="0"/>
              <a:cs typeface="Arial" panose="020B0604020202020204" pitchFamily="34" charset="0"/>
            </a:endParaRPr>
          </a:p>
          <a:p>
            <a:r>
              <a:rPr lang="mk-MK" dirty="0">
                <a:latin typeface="Roboto" panose="02000000000000000000" pitchFamily="2" charset="0"/>
                <a:cs typeface="Arial" panose="020B0604020202020204" pitchFamily="34" charset="0"/>
              </a:rPr>
              <a:t>в. 500 милиони тони</a:t>
            </a:r>
            <a:endParaRPr lang="mk-MK" dirty="0"/>
          </a:p>
        </p:txBody>
      </p:sp>
      <p:pic>
        <p:nvPicPr>
          <p:cNvPr id="3" name="Picture 2">
            <a:extLst>
              <a:ext uri="{FF2B5EF4-FFF2-40B4-BE49-F238E27FC236}">
                <a16:creationId xmlns:a16="http://schemas.microsoft.com/office/drawing/2014/main" id="{3D6CF52A-7FEB-2B4F-AD12-4116D21A3A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415" y="3887368"/>
            <a:ext cx="4411113" cy="2933390"/>
          </a:xfrm>
          <a:prstGeom prst="rect">
            <a:avLst/>
          </a:prstGeom>
        </p:spPr>
      </p:pic>
      <p:sp>
        <p:nvSpPr>
          <p:cNvPr id="11" name="Rectangle 10">
            <a:extLst>
              <a:ext uri="{FF2B5EF4-FFF2-40B4-BE49-F238E27FC236}">
                <a16:creationId xmlns:a16="http://schemas.microsoft.com/office/drawing/2014/main" id="{C33872D3-7DE4-C54B-AA0D-73C8F3DE1C54}"/>
              </a:ext>
            </a:extLst>
          </p:cNvPr>
          <p:cNvSpPr/>
          <p:nvPr/>
        </p:nvSpPr>
        <p:spPr>
          <a:xfrm>
            <a:off x="9409043" y="3456017"/>
            <a:ext cx="2625114" cy="2682786"/>
          </a:xfrm>
          <a:prstGeom prst="rect">
            <a:avLst/>
          </a:prstGeom>
        </p:spPr>
        <p:txBody>
          <a:bodyPr wrap="square">
            <a:spAutoFit/>
          </a:bodyPr>
          <a:lstStyle/>
          <a:p>
            <a:pPr algn="ctr">
              <a:spcAft>
                <a:spcPts val="1200"/>
              </a:spcAft>
            </a:pPr>
            <a:r>
              <a:rPr lang="ru-RU" sz="1400" b="1" dirty="0">
                <a:latin typeface="Roboto" panose="02000000000000000000" pitchFamily="2" charset="0"/>
                <a:ea typeface="Roboto" panose="02000000000000000000" pitchFamily="2" charset="0"/>
                <a:cs typeface="Arial" panose="020B0604020202020204" pitchFamily="34" charset="0"/>
              </a:rPr>
              <a:t>Содржина</a:t>
            </a:r>
            <a:endParaRPr lang="en-GB" sz="1400" b="1"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400" b="1" dirty="0">
                <a:solidFill>
                  <a:srgbClr val="AE0917"/>
                </a:solidFill>
                <a:latin typeface="Roboto" panose="02000000000000000000" pitchFamily="2" charset="0"/>
                <a:cs typeface="Arial" panose="020B0604020202020204" pitchFamily="34" charset="0"/>
              </a:rPr>
              <a:t>Квиз за статистика за отпад</a:t>
            </a:r>
            <a:endParaRPr lang="en-GB" sz="1400" b="1" dirty="0">
              <a:solidFill>
                <a:srgbClr val="AE0917"/>
              </a:solidFill>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Линеарна економија</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cs typeface="Arial" panose="020B0604020202020204" pitchFamily="34" charset="0"/>
              </a:rPr>
              <a:t>Необновливи ресурси</a:t>
            </a:r>
            <a:endParaRPr lang="en-GB" sz="1200" dirty="0">
              <a:latin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Циркуларна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Модели на циркуларен бизнис</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Бариери за циркуларната економија</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000"/>
              </a:spcAft>
              <a:buFont typeface="Arial" panose="020B0604020202020204" pitchFamily="34" charset="0"/>
              <a:buChar char="•"/>
            </a:pPr>
            <a:r>
              <a:rPr lang="ru-RU" sz="1200" dirty="0">
                <a:latin typeface="Roboto" panose="02000000000000000000" pitchFamily="2" charset="0"/>
                <a:ea typeface="Roboto" panose="02000000000000000000" pitchFamily="2" charset="0"/>
                <a:cs typeface="Arial" panose="020B0604020202020204" pitchFamily="34" charset="0"/>
              </a:rPr>
              <a:t>Заклучок</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6" name="Slide Number Placeholder 5">
            <a:extLst>
              <a:ext uri="{FF2B5EF4-FFF2-40B4-BE49-F238E27FC236}">
                <a16:creationId xmlns:a16="http://schemas.microsoft.com/office/drawing/2014/main" id="{27DA2161-FD0A-A942-BE64-0358C1B676FD}"/>
              </a:ext>
            </a:extLst>
          </p:cNvPr>
          <p:cNvSpPr>
            <a:spLocks noGrp="1"/>
          </p:cNvSpPr>
          <p:nvPr>
            <p:ph type="sldNum" sz="quarter" idx="12"/>
          </p:nvPr>
        </p:nvSpPr>
        <p:spPr/>
        <p:txBody>
          <a:bodyPr/>
          <a:lstStyle/>
          <a:p>
            <a:fld id="{EC26C995-391B-2840-AEE5-46B20E750235}" type="slidenum">
              <a:rPr lang="de-DE" smtClean="0"/>
              <a:t>9</a:t>
            </a:fld>
            <a:endParaRPr lang="de-DE"/>
          </a:p>
        </p:txBody>
      </p:sp>
    </p:spTree>
    <p:extLst>
      <p:ext uri="{BB962C8B-B14F-4D97-AF65-F5344CB8AC3E}">
        <p14:creationId xmlns:p14="http://schemas.microsoft.com/office/powerpoint/2010/main" val="302624510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80493328AADB439252D3A4A5389DE1" ma:contentTypeVersion="6" ma:contentTypeDescription="Create a new document." ma:contentTypeScope="" ma:versionID="0138566a13587853b6710ac3e77774b4">
  <xsd:schema xmlns:xsd="http://www.w3.org/2001/XMLSchema" xmlns:xs="http://www.w3.org/2001/XMLSchema" xmlns:p="http://schemas.microsoft.com/office/2006/metadata/properties" xmlns:ns2="d0a049c0-0b5b-40dc-bb16-5c3182e846c3" targetNamespace="http://schemas.microsoft.com/office/2006/metadata/properties" ma:root="true" ma:fieldsID="aada6981eb83e5731c59671e82c8aba1" ns2:_="">
    <xsd:import namespace="d0a049c0-0b5b-40dc-bb16-5c3182e84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a049c0-0b5b-40dc-bb16-5c3182e846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C96350-CC1C-4997-8433-5E8EFB8CC034}">
  <ds:schemaRefs>
    <ds:schemaRef ds:uri="http://schemas.microsoft.com/office/2006/documentManagement/types"/>
    <ds:schemaRef ds:uri="d0a049c0-0b5b-40dc-bb16-5c3182e846c3"/>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E4003685-F6DD-41ED-8A2E-EA926CFC0C4F}">
  <ds:schemaRefs>
    <ds:schemaRef ds:uri="http://schemas.microsoft.com/sharepoint/v3/contenttype/forms"/>
  </ds:schemaRefs>
</ds:datastoreItem>
</file>

<file path=customXml/itemProps3.xml><?xml version="1.0" encoding="utf-8"?>
<ds:datastoreItem xmlns:ds="http://schemas.openxmlformats.org/officeDocument/2006/customXml" ds:itemID="{46D90596-0982-42CF-8391-DA2C543F8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a049c0-0b5b-40dc-bb16-5c3182e84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8554</TotalTime>
  <Words>9683</Words>
  <Application>Microsoft Macintosh PowerPoint</Application>
  <PresentationFormat>Widescreen</PresentationFormat>
  <Paragraphs>764</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Calibri Light</vt:lpstr>
      <vt:lpstr>Roboto</vt:lpstr>
      <vt:lpstr>Roboto Medium</vt:lpstr>
      <vt:lpstr>Times New Roman</vt:lpstr>
      <vt:lpstr>Wingdings</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Katja Bölcker</dc:creator>
  <cp:lastModifiedBy>Clément Robijns</cp:lastModifiedBy>
  <cp:revision>791</cp:revision>
  <cp:lastPrinted>2020-04-13T03:58:10Z</cp:lastPrinted>
  <dcterms:created xsi:type="dcterms:W3CDTF">2019-05-22T07:43:42Z</dcterms:created>
  <dcterms:modified xsi:type="dcterms:W3CDTF">2021-01-29T10:44:33Z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0x0101001180493328AADB439252D3A4A5389DE1</vt:lpwstr>
  </property>
</Properties>
</file>