
<file path=[Content_Types].xml><?xml version="1.0" encoding="utf-8"?>
<Types xmlns="http://schemas.openxmlformats.org/package/2006/content-types">
  <Default Extension="emf" ContentType="image/x-emf"/>
  <Default Extension="gif" ContentType="image/gif"/>
  <Default Extension="jpeg" ContentType="image/jpeg"/>
  <Default Extension="png" ContentType="image/png"/>
  <Default Extension="rels" ContentType="application/vnd.openxmlformats-package.relationships+xml"/>
  <Default Extension="svg" ContentType="image/svg+xml"/>
  <Default Extension="tiff" ContentType="image/tiff"/>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4"/>
  </p:sldMasterIdLst>
  <p:notesMasterIdLst>
    <p:notesMasterId r:id="rId33"/>
  </p:notesMasterIdLst>
  <p:sldIdLst>
    <p:sldId id="337" r:id="rId5"/>
    <p:sldId id="354" r:id="rId6"/>
    <p:sldId id="340" r:id="rId7"/>
    <p:sldId id="357" r:id="rId8"/>
    <p:sldId id="322" r:id="rId9"/>
    <p:sldId id="377" r:id="rId10"/>
    <p:sldId id="356" r:id="rId11"/>
    <p:sldId id="352" r:id="rId12"/>
    <p:sldId id="341" r:id="rId13"/>
    <p:sldId id="367" r:id="rId14"/>
    <p:sldId id="327" r:id="rId15"/>
    <p:sldId id="362" r:id="rId16"/>
    <p:sldId id="363" r:id="rId17"/>
    <p:sldId id="343" r:id="rId18"/>
    <p:sldId id="329" r:id="rId19"/>
    <p:sldId id="339" r:id="rId20"/>
    <p:sldId id="345" r:id="rId21"/>
    <p:sldId id="355" r:id="rId22"/>
    <p:sldId id="378" r:id="rId23"/>
    <p:sldId id="379" r:id="rId24"/>
    <p:sldId id="332" r:id="rId25"/>
    <p:sldId id="346" r:id="rId26"/>
    <p:sldId id="344" r:id="rId27"/>
    <p:sldId id="348" r:id="rId28"/>
    <p:sldId id="359" r:id="rId29"/>
    <p:sldId id="360" r:id="rId30"/>
    <p:sldId id="351" r:id="rId31"/>
    <p:sldId id="353" r:id="rId3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890" userDrawn="1">
          <p15:clr>
            <a:srgbClr val="A4A3A4"/>
          </p15:clr>
        </p15:guide>
        <p15:guide id="2" pos="3840">
          <p15:clr>
            <a:srgbClr val="A4A3A4"/>
          </p15:clr>
        </p15:guide>
        <p15:guide id="3" pos="438" userDrawn="1">
          <p15:clr>
            <a:srgbClr val="A4A3A4"/>
          </p15:clr>
        </p15:guide>
        <p15:guide id="4" pos="7219" userDrawn="1">
          <p15:clr>
            <a:srgbClr val="A4A3A4"/>
          </p15:clr>
        </p15:guide>
        <p15:guide id="5" orient="horz" pos="618" userDrawn="1">
          <p15:clr>
            <a:srgbClr val="A4A3A4"/>
          </p15:clr>
        </p15:guide>
        <p15:guide id="6" orient="horz" pos="4020" userDrawn="1">
          <p15:clr>
            <a:srgbClr val="A4A3A4"/>
          </p15:clr>
        </p15:guide>
        <p15:guide id="7" orient="horz" pos="4156" userDrawn="1">
          <p15:clr>
            <a:srgbClr val="A4A3A4"/>
          </p15:clr>
        </p15:guide>
        <p15:guide id="8" orient="horz" pos="187" userDrawn="1">
          <p15:clr>
            <a:srgbClr val="A4A3A4"/>
          </p15:clr>
        </p15:guide>
        <p15:guide id="9" pos="2887" userDrawn="1">
          <p15:clr>
            <a:srgbClr val="A4A3A4"/>
          </p15:clr>
        </p15:guide>
        <p15:guide id="10" orient="horz" pos="3294" userDrawn="1">
          <p15:clr>
            <a:srgbClr val="A4A3A4"/>
          </p15:clr>
        </p15:guide>
        <p15:guide id="11" orient="horz" pos="981" userDrawn="1">
          <p15:clr>
            <a:srgbClr val="A4A3A4"/>
          </p15:clr>
        </p15:guide>
        <p15:guide id="12" orient="horz" pos="3634" userDrawn="1">
          <p15:clr>
            <a:srgbClr val="A4A3A4"/>
          </p15:clr>
        </p15:guide>
        <p15:guide id="13" pos="2638"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ED00"/>
    <a:srgbClr val="FFFFFF"/>
    <a:srgbClr val="A2C300"/>
    <a:srgbClr val="0BE935"/>
    <a:srgbClr val="3D8400"/>
    <a:srgbClr val="FABA00"/>
    <a:srgbClr val="80CCDF"/>
    <a:srgbClr val="008BDF"/>
    <a:srgbClr val="AE0917"/>
    <a:srgbClr val="F5F5F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0E3FDE45-AF77-4B5C-9715-49D594BDF05E}" styleName="Helle Formatvorlage 1 - Akzent 2">
    <a:wholeTbl>
      <a:tcTxStyle>
        <a:fontRef idx="minor">
          <a:scrgbClr r="0" g="0" b="0"/>
        </a:fontRef>
        <a:schemeClr val="tx1"/>
      </a:tcTxStyle>
      <a:tcStyle>
        <a:tcBdr>
          <a:left>
            <a:ln>
              <a:noFill/>
            </a:ln>
          </a:left>
          <a:right>
            <a:ln>
              <a:noFill/>
            </a:ln>
          </a:right>
          <a:top>
            <a:ln w="12700" cmpd="sng">
              <a:solidFill>
                <a:schemeClr val="accent2"/>
              </a:solidFill>
            </a:ln>
          </a:top>
          <a:bottom>
            <a:ln w="12700" cmpd="sng">
              <a:solidFill>
                <a:schemeClr val="accent2"/>
              </a:solidFill>
            </a:ln>
          </a:bottom>
          <a:insideH>
            <a:ln>
              <a:noFill/>
            </a:ln>
          </a:insideH>
          <a:insideV>
            <a:ln>
              <a:noFill/>
            </a:ln>
          </a:insideV>
        </a:tcBdr>
        <a:fill>
          <a:noFill/>
        </a:fill>
      </a:tcStyle>
    </a:wholeTbl>
    <a:band1H>
      <a:tcStyle>
        <a:tcBdr/>
        <a:fill>
          <a:solidFill>
            <a:schemeClr val="accent2">
              <a:alpha val="20000"/>
            </a:schemeClr>
          </a:solidFill>
        </a:fill>
      </a:tcStyle>
    </a:band1H>
    <a:band2H>
      <a:tcStyle>
        <a:tcBdr/>
      </a:tcStyle>
    </a:band2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12700" cmpd="sng">
              <a:solidFill>
                <a:schemeClr val="accent2"/>
              </a:solidFill>
            </a:ln>
          </a:top>
        </a:tcBdr>
        <a:fill>
          <a:noFill/>
        </a:fill>
      </a:tcStyle>
    </a:lastRow>
    <a:firstRow>
      <a:tcTxStyle b="on"/>
      <a:tcStyle>
        <a:tcBdr>
          <a:bottom>
            <a:ln w="12700" cmpd="sng">
              <a:solidFill>
                <a:schemeClr val="accent2"/>
              </a:solidFill>
            </a:ln>
          </a:bottom>
        </a:tcBdr>
        <a:fill>
          <a:noFill/>
        </a:fill>
      </a:tcStyle>
    </a:firstRow>
  </a:tblStyle>
  <a:tblStyle styleId="{46F890A9-2807-4EBB-B81D-B2AA78EC7F39}" styleName="Dunkle Formatvorlage 2 - Akzent 5/Akzent 6">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5">
              <a:tint val="20000"/>
            </a:schemeClr>
          </a:solidFill>
        </a:fill>
      </a:tcStyle>
    </a:wholeTbl>
    <a:band1H>
      <a:tcStyle>
        <a:tcBdr/>
        <a:fill>
          <a:solidFill>
            <a:schemeClr val="accent5">
              <a:tint val="40000"/>
            </a:schemeClr>
          </a:solidFill>
        </a:fill>
      </a:tcStyle>
    </a:band1H>
    <a:band1V>
      <a:tcStyle>
        <a:tcBdr/>
        <a:fill>
          <a:solidFill>
            <a:schemeClr val="accent5">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5">
              <a:tint val="20000"/>
            </a:schemeClr>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68"/>
    <p:restoredTop sz="68980" autoAdjust="0"/>
  </p:normalViewPr>
  <p:slideViewPr>
    <p:cSldViewPr snapToGrid="0" snapToObjects="1">
      <p:cViewPr varScale="1">
        <p:scale>
          <a:sx n="86" d="100"/>
          <a:sy n="86" d="100"/>
        </p:scale>
        <p:origin x="2256" y="192"/>
      </p:cViewPr>
      <p:guideLst>
        <p:guide orient="horz" pos="890"/>
        <p:guide pos="3840"/>
        <p:guide pos="438"/>
        <p:guide pos="7219"/>
        <p:guide orient="horz" pos="618"/>
        <p:guide orient="horz" pos="4020"/>
        <p:guide orient="horz" pos="4156"/>
        <p:guide orient="horz" pos="187"/>
        <p:guide pos="2887"/>
        <p:guide orient="horz" pos="3294"/>
        <p:guide orient="horz" pos="981"/>
        <p:guide orient="horz" pos="3634"/>
        <p:guide pos="2638"/>
      </p:guideLst>
    </p:cSldViewPr>
  </p:slideViewPr>
  <p:notesTextViewPr>
    <p:cViewPr>
      <p:scale>
        <a:sx n="1" d="1"/>
        <a:sy n="1" d="1"/>
      </p:scale>
      <p:origin x="0" y="0"/>
    </p:cViewPr>
  </p:notesTextViewPr>
  <p:sorterViewPr>
    <p:cViewPr>
      <p:scale>
        <a:sx n="66" d="100"/>
        <a:sy n="66" d="100"/>
      </p:scale>
      <p:origin x="0" y="0"/>
    </p:cViewPr>
  </p:sorterViewPr>
  <p:notesViewPr>
    <p:cSldViewPr snapToGrid="0" snapToObjects="1">
      <p:cViewPr varScale="1">
        <p:scale>
          <a:sx n="76" d="100"/>
          <a:sy n="76" d="100"/>
        </p:scale>
        <p:origin x="2944" y="200"/>
      </p:cViewPr>
      <p:guideLst/>
    </p:cSldViewPr>
  </p:notes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presProps" Target="pres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ableStyles" Target="tableStyle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heme" Target="theme/them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viewProps" Target="viewProps.xml"/><Relationship Id="rId8" Type="http://schemas.openxmlformats.org/officeDocument/2006/relationships/slide" Target="slides/slide4.xml"/><Relationship Id="rId3" Type="http://schemas.openxmlformats.org/officeDocument/2006/relationships/customXml" Target="../customXml/item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Kopfzeilenplatzhalt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de-DE"/>
          </a:p>
        </p:txBody>
      </p:sp>
      <p:sp>
        <p:nvSpPr>
          <p:cNvPr id="3" name="Datumsplatzhalt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FB3DD78-1EB4-8045-97D6-FF50959E5DC9}" type="datetimeFigureOut">
              <a:rPr lang="de-DE" smtClean="0"/>
              <a:t>29.01.21</a:t>
            </a:fld>
            <a:endParaRPr lang="de-DE"/>
          </a:p>
        </p:txBody>
      </p:sp>
      <p:sp>
        <p:nvSpPr>
          <p:cNvPr id="4" name="Folienbildplatzhalt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de-DE"/>
          </a:p>
        </p:txBody>
      </p:sp>
      <p:sp>
        <p:nvSpPr>
          <p:cNvPr id="5" name="Notizenplatzhalt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p>
        </p:txBody>
      </p:sp>
      <p:sp>
        <p:nvSpPr>
          <p:cNvPr id="6" name="Fußzeilenplatzhalt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de-DE"/>
          </a:p>
        </p:txBody>
      </p:sp>
      <p:sp>
        <p:nvSpPr>
          <p:cNvPr id="7" name="Foliennummernplatzhalt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4B9ABF1-A5E8-FF4C-953A-B9DDF0BF59CB}" type="slidenum">
              <a:rPr lang="de-DE" smtClean="0"/>
              <a:t>‹#›</a:t>
            </a:fld>
            <a:endParaRPr lang="de-DE"/>
          </a:p>
        </p:txBody>
      </p:sp>
    </p:spTree>
    <p:extLst>
      <p:ext uri="{BB962C8B-B14F-4D97-AF65-F5344CB8AC3E}">
        <p14:creationId xmlns:p14="http://schemas.microsoft.com/office/powerpoint/2010/main" val="1389878173"/>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3" Type="http://schemas.openxmlformats.org/officeDocument/2006/relationships/hyperlink" Target="https://ec.europa.eu/research/bioeconomy/pdf/ec_bioeconomy_strategy_2018.pdf" TargetMode="External"/><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ec.europa.eu/commission/news/new-bioeconomy-strategy-sustainable-europe-2018-oct-11-0_en" TargetMode="External"/><Relationship Id="rId2" Type="http://schemas.openxmlformats.org/officeDocument/2006/relationships/slide" Target="../slides/slide20.xml"/><Relationship Id="rId1" Type="http://schemas.openxmlformats.org/officeDocument/2006/relationships/notesMaster" Target="../notesMasters/notesMaster1.xml"/><Relationship Id="rId6" Type="http://schemas.openxmlformats.org/officeDocument/2006/relationships/hyperlink" Target="https://eur02.safelinks.protection.outlook.com/?url=https://www.sciencedirect.com/science/article/abs/pii/S0921800918308115&amp;data=02|01|elsa.joao@strath.ac.uk|cd9b09a7de14463d665608d813a81961|631e0763153347eba5cd0457bee5944e|0|0|637280960594483913&amp;sdata=OF9qjOzeXVu24IZ6RuYTJiWurAzaY5DX79fuy8fdPgw=&amp;reserved=0" TargetMode="External"/><Relationship Id="rId5" Type="http://schemas.openxmlformats.org/officeDocument/2006/relationships/hyperlink" Target="https://eur02.safelinks.protection.outlook.com/?url=https://www.sciencedirect.com/science/article/pii/S0921800918317178&amp;data=02|01|elsa.joao@strath.ac.uk|cd9b09a7de14463d665608d813a81961|631e0763153347eba5cd0457bee5944e|0|0|637280960594483913&amp;sdata=s3f/d0i6XeeboMqvkuRQhNF+nw7GQKpjQBfvA37wysg=&amp;reserved=0" TargetMode="External"/><Relationship Id="rId4" Type="http://schemas.openxmlformats.org/officeDocument/2006/relationships/hyperlink" Target="https://ec.europa.eu/research/bioeconomy/pdf/ec_bioeconomy_actions_2018.pdf" TargetMode="Externa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3" Type="http://schemas.openxmlformats.org/officeDocument/2006/relationships/hyperlink" Target="https://ec.europa.eu/commission/news/new-bioeconomy-strategy-sustainable-europe-2018-oct-11-0_en" TargetMode="External"/><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www.menti.com/" TargetMode="External"/><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3" Type="http://schemas.openxmlformats.org/officeDocument/2006/relationships/hyperlink" Target="http://www.princeton.edu/~ota/disk1/1993/9340/934004.PDF"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3" Type="http://schemas.openxmlformats.org/officeDocument/2006/relationships/hyperlink" Target="https://www.oxfordcollegeofprocurementandsupply.com/how-sustainable-is-sustainability/" TargetMode="External"/><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3" Type="http://schemas.openxmlformats.org/officeDocument/2006/relationships/hyperlink" Target="https://en.wikipedia.org/wiki/International_Standard_Book_Number" TargetMode="External"/><Relationship Id="rId2" Type="http://schemas.openxmlformats.org/officeDocument/2006/relationships/slide" Target="../slides/slide7.xml"/><Relationship Id="rId1" Type="http://schemas.openxmlformats.org/officeDocument/2006/relationships/notesMaster" Target="../notesMasters/notesMaster1.xml"/><Relationship Id="rId4" Type="http://schemas.openxmlformats.org/officeDocument/2006/relationships/hyperlink" Target="https://en.wikipedia.org/wiki/Special:BookSources/1931498512" TargetMode="Externa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k-MK" sz="1200" b="1" kern="1200" noProof="0" dirty="0">
                <a:solidFill>
                  <a:schemeClr val="tx1"/>
                </a:solidFill>
                <a:effectLst/>
                <a:latin typeface="+mn-lt"/>
                <a:ea typeface="+mn-ea"/>
                <a:cs typeface="+mn-cs"/>
              </a:rPr>
              <a:t>Белешки за наставникот:</a:t>
            </a:r>
            <a:r>
              <a:rPr lang="mk-MK" sz="1200" kern="1200" noProof="0" dirty="0">
                <a:solidFill>
                  <a:schemeClr val="tx1"/>
                </a:solidFill>
                <a:effectLst/>
                <a:latin typeface="+mn-lt"/>
                <a:ea typeface="+mn-ea"/>
                <a:cs typeface="+mn-cs"/>
              </a:rPr>
              <a:t> </a:t>
            </a:r>
            <a:r>
              <a:rPr lang="mk-MK" sz="1200" kern="1200" baseline="0" noProof="0" dirty="0">
                <a:solidFill>
                  <a:schemeClr val="tx1"/>
                </a:solidFill>
                <a:effectLst/>
                <a:latin typeface="+mn-lt"/>
                <a:ea typeface="+mn-ea"/>
                <a:cs typeface="+mn-cs"/>
              </a:rPr>
              <a:t>Името на наставникот треба да стои во долниот лев дел на слајдот. Објаснете дека оваа презентација </a:t>
            </a:r>
            <a:r>
              <a:rPr lang="mk-MK" sz="1200" kern="1200" noProof="0" dirty="0">
                <a:solidFill>
                  <a:schemeClr val="tx1"/>
                </a:solidFill>
                <a:effectLst/>
                <a:latin typeface="+mn-lt"/>
                <a:ea typeface="+mn-ea"/>
                <a:cs typeface="+mn-cs"/>
              </a:rPr>
              <a:t>има за цел да едуцира за главните начела на одржливоста (и како биоекономијата може да биде стратегија за одржливост), користејќи дефиниции, примери и интерактивни прашања.</a:t>
            </a:r>
          </a:p>
          <a:p>
            <a:endParaRPr lang="mk-MK"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k-MK" sz="1200" kern="1200" noProof="0" dirty="0">
                <a:solidFill>
                  <a:schemeClr val="tx1"/>
                </a:solidFill>
                <a:effectLst/>
                <a:latin typeface="+mn-lt"/>
                <a:ea typeface="+mn-ea"/>
                <a:cs typeface="+mn-cs"/>
              </a:rPr>
              <a:t>Со исклучок на двете </a:t>
            </a:r>
            <a:r>
              <a:rPr lang="mk-MK" sz="1200" kern="1200" baseline="0" noProof="0" dirty="0" err="1">
                <a:solidFill>
                  <a:schemeClr val="tx1"/>
                </a:solidFill>
                <a:effectLst/>
                <a:latin typeface="+mn-lt"/>
                <a:ea typeface="+mn-ea"/>
                <a:cs typeface="+mn-cs"/>
              </a:rPr>
              <a:t>Mentimeter</a:t>
            </a:r>
            <a:r>
              <a:rPr lang="mk-MK" sz="1200" kern="1200" baseline="0" noProof="0" dirty="0">
                <a:solidFill>
                  <a:schemeClr val="tx1"/>
                </a:solidFill>
                <a:effectLst/>
                <a:latin typeface="+mn-lt"/>
                <a:ea typeface="+mn-ea"/>
                <a:cs typeface="+mn-cs"/>
              </a:rPr>
              <a:t> </a:t>
            </a:r>
            <a:r>
              <a:rPr lang="mk-MK" sz="1200" kern="1200" noProof="0" dirty="0">
                <a:solidFill>
                  <a:schemeClr val="tx1"/>
                </a:solidFill>
                <a:effectLst/>
                <a:latin typeface="+mn-lt"/>
                <a:ea typeface="+mn-ea"/>
                <a:cs typeface="+mn-cs"/>
              </a:rPr>
              <a:t>вежби, </a:t>
            </a:r>
            <a:r>
              <a:rPr lang="mk-MK" sz="1200" b="0" u="none" kern="1200" baseline="0" noProof="0" dirty="0">
                <a:solidFill>
                  <a:srgbClr val="FFED00"/>
                </a:solidFill>
                <a:effectLst/>
                <a:latin typeface="+mn-lt"/>
                <a:ea typeface="+mn-ea"/>
                <a:cs typeface="+mn-cs"/>
              </a:rPr>
              <a:t>слајдот со содржината </a:t>
            </a:r>
            <a:r>
              <a:rPr lang="mk-MK" sz="1200" kern="1200" baseline="0" noProof="0" dirty="0">
                <a:solidFill>
                  <a:schemeClr val="tx1"/>
                </a:solidFill>
                <a:effectLst/>
                <a:latin typeface="+mn-lt"/>
                <a:ea typeface="+mn-ea"/>
                <a:cs typeface="+mn-cs"/>
              </a:rPr>
              <a:t>и овој прв слајд, </a:t>
            </a:r>
            <a:r>
              <a:rPr lang="mk-MK" sz="1200" kern="1200" noProof="0" dirty="0">
                <a:solidFill>
                  <a:schemeClr val="tx1"/>
                </a:solidFill>
                <a:effectLst/>
                <a:latin typeface="+mn-lt"/>
                <a:ea typeface="+mn-ea"/>
                <a:cs typeface="+mn-cs"/>
              </a:rPr>
              <a:t>има 20 слајдови - </a:t>
            </a:r>
            <a:r>
              <a:rPr lang="mk-MK" sz="1200" kern="1200" baseline="0" noProof="0" dirty="0">
                <a:solidFill>
                  <a:schemeClr val="tx1"/>
                </a:solidFill>
                <a:effectLst/>
                <a:latin typeface="+mn-lt"/>
                <a:ea typeface="+mn-ea"/>
                <a:cs typeface="+mn-cs"/>
              </a:rPr>
              <a:t>така што за овие слајдови се потребни </a:t>
            </a:r>
            <a:r>
              <a:rPr lang="mk-MK" sz="1200" kern="1200" noProof="0" dirty="0">
                <a:solidFill>
                  <a:schemeClr val="tx1"/>
                </a:solidFill>
                <a:effectLst/>
                <a:latin typeface="+mn-lt"/>
                <a:ea typeface="+mn-ea"/>
                <a:cs typeface="+mn-cs"/>
              </a:rPr>
              <a:t>20-40 минути,</a:t>
            </a:r>
            <a:r>
              <a:rPr lang="mk-MK" sz="1200" kern="1200" baseline="0" noProof="0" dirty="0">
                <a:solidFill>
                  <a:schemeClr val="tx1"/>
                </a:solidFill>
                <a:effectLst/>
                <a:latin typeface="+mn-lt"/>
                <a:ea typeface="+mn-ea"/>
                <a:cs typeface="+mn-cs"/>
              </a:rPr>
              <a:t> во зависност од деталноста на објаснувањето.</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Двете </a:t>
            </a:r>
            <a:r>
              <a:rPr lang="mk-MK" sz="1200" kern="1200" baseline="0" noProof="0" dirty="0" err="1">
                <a:solidFill>
                  <a:schemeClr val="tx1"/>
                </a:solidFill>
                <a:effectLst/>
                <a:latin typeface="+mn-lt"/>
                <a:ea typeface="+mn-ea"/>
                <a:cs typeface="+mn-cs"/>
              </a:rPr>
              <a:t>Mentimeter</a:t>
            </a:r>
            <a:r>
              <a:rPr lang="mk-MK" sz="1200" kern="1200" baseline="0" noProof="0" dirty="0">
                <a:solidFill>
                  <a:schemeClr val="tx1"/>
                </a:solidFill>
                <a:effectLst/>
                <a:latin typeface="+mn-lt"/>
                <a:ea typeface="+mn-ea"/>
                <a:cs typeface="+mn-cs"/>
              </a:rPr>
              <a:t> </a:t>
            </a:r>
            <a:r>
              <a:rPr lang="mk-MK" sz="1200" kern="1200" noProof="0" dirty="0">
                <a:solidFill>
                  <a:schemeClr val="tx1"/>
                </a:solidFill>
                <a:effectLst/>
                <a:latin typeface="+mn-lt"/>
                <a:ea typeface="+mn-ea"/>
                <a:cs typeface="+mn-cs"/>
              </a:rPr>
              <a:t>вежби траат по околу 2 минути.</a:t>
            </a:r>
          </a:p>
        </p:txBody>
      </p:sp>
      <p:sp>
        <p:nvSpPr>
          <p:cNvPr id="4" name="Foliennummernplatzhalter 3"/>
          <p:cNvSpPr>
            <a:spLocks noGrp="1"/>
          </p:cNvSpPr>
          <p:nvPr>
            <p:ph type="sldNum" sz="quarter" idx="5"/>
          </p:nvPr>
        </p:nvSpPr>
        <p:spPr/>
        <p:txBody>
          <a:bodyPr/>
          <a:lstStyle/>
          <a:p>
            <a:fld id="{F4B9ABF1-A5E8-FF4C-953A-B9DDF0BF59CB}" type="slidenum">
              <a:rPr lang="de-DE" smtClean="0"/>
              <a:t>1</a:t>
            </a:fld>
            <a:endParaRPr lang="de-DE"/>
          </a:p>
        </p:txBody>
      </p:sp>
    </p:spTree>
    <p:extLst>
      <p:ext uri="{BB962C8B-B14F-4D97-AF65-F5344CB8AC3E}">
        <p14:creationId xmlns:p14="http://schemas.microsoft.com/office/powerpoint/2010/main" val="5404470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k-MK" sz="1200" kern="1200" baseline="0" noProof="0" dirty="0">
                <a:solidFill>
                  <a:schemeClr val="tx1"/>
                </a:solidFill>
                <a:effectLst/>
                <a:latin typeface="+mn-lt"/>
                <a:ea typeface="+mn-ea"/>
                <a:cs typeface="+mn-cs"/>
              </a:rPr>
              <a:t>Повеќе за комплексноста на пристапот кон одржливоста и сите други комплексни системи.</a:t>
            </a:r>
          </a:p>
          <a:p>
            <a:pPr marL="0" marR="0" lvl="0" indent="0" algn="l" defTabSz="914400" rtl="0" eaLnBrk="1" fontAlgn="auto" latinLnBrk="0" hangingPunct="1">
              <a:lnSpc>
                <a:spcPct val="100000"/>
              </a:lnSpc>
              <a:spcBef>
                <a:spcPts val="0"/>
              </a:spcBef>
              <a:spcAft>
                <a:spcPts val="0"/>
              </a:spcAft>
              <a:buClrTx/>
              <a:buSzTx/>
              <a:buFontTx/>
              <a:buNone/>
              <a:tabLst/>
              <a:defRPr/>
            </a:pPr>
            <a:endParaRPr lang="mk-MK" sz="1200" kern="1200" baseline="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k-MK" sz="1200" noProof="0" dirty="0" err="1">
                <a:latin typeface="Calibri" pitchFamily="34" charset="0"/>
                <a:cs typeface="Calibri" pitchFamily="34" charset="0"/>
              </a:rPr>
              <a:t>Hollings</a:t>
            </a:r>
            <a:r>
              <a:rPr lang="mk-MK" sz="1200" noProof="0" dirty="0">
                <a:latin typeface="Calibri" pitchFamily="34" charset="0"/>
                <a:cs typeface="Calibri" pitchFamily="34" charset="0"/>
              </a:rPr>
              <a:t>, C.S. 1973. </a:t>
            </a:r>
            <a:r>
              <a:rPr lang="mk-MK" sz="1200" noProof="0" dirty="0" err="1">
                <a:latin typeface="Calibri" pitchFamily="34" charset="0"/>
                <a:cs typeface="Calibri" pitchFamily="34" charset="0"/>
              </a:rPr>
              <a:t>Resilience</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and</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Stability</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of</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Ecological</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Systems</a:t>
            </a:r>
            <a:r>
              <a:rPr lang="mk-MK" sz="1200" noProof="0" dirty="0">
                <a:latin typeface="Calibri" pitchFamily="34" charset="0"/>
                <a:cs typeface="Calibri" pitchFamily="34" charset="0"/>
              </a:rPr>
              <a:t>. </a:t>
            </a:r>
            <a:r>
              <a:rPr lang="mk-MK" sz="1200" i="1" noProof="0" dirty="0" err="1">
                <a:latin typeface="Calibri" pitchFamily="34" charset="0"/>
                <a:cs typeface="Calibri" pitchFamily="34" charset="0"/>
              </a:rPr>
              <a:t>Annual</a:t>
            </a:r>
            <a:r>
              <a:rPr lang="mk-MK" sz="1200" i="1" baseline="0" noProof="0" dirty="0">
                <a:latin typeface="Calibri" pitchFamily="34" charset="0"/>
                <a:cs typeface="Calibri" pitchFamily="34" charset="0"/>
              </a:rPr>
              <a:t> </a:t>
            </a:r>
            <a:r>
              <a:rPr lang="mk-MK" sz="1200" i="1" noProof="0" dirty="0" err="1">
                <a:latin typeface="Calibri" pitchFamily="34" charset="0"/>
                <a:cs typeface="Calibri" pitchFamily="34" charset="0"/>
              </a:rPr>
              <a:t>Review</a:t>
            </a:r>
            <a:r>
              <a:rPr lang="mk-MK" sz="1200" i="1" noProof="0" dirty="0">
                <a:latin typeface="Calibri" pitchFamily="34" charset="0"/>
                <a:cs typeface="Calibri" pitchFamily="34" charset="0"/>
              </a:rPr>
              <a:t> </a:t>
            </a:r>
            <a:r>
              <a:rPr lang="mk-MK" sz="1200" i="1" noProof="0" dirty="0" err="1">
                <a:latin typeface="Calibri" pitchFamily="34" charset="0"/>
                <a:cs typeface="Calibri" pitchFamily="34" charset="0"/>
              </a:rPr>
              <a:t>of</a:t>
            </a:r>
            <a:r>
              <a:rPr lang="mk-MK" sz="1200" i="1" noProof="0" dirty="0">
                <a:latin typeface="Calibri" pitchFamily="34" charset="0"/>
                <a:cs typeface="Calibri" pitchFamily="34" charset="0"/>
              </a:rPr>
              <a:t> </a:t>
            </a:r>
            <a:r>
              <a:rPr lang="mk-MK" sz="1200" i="1" noProof="0" dirty="0" err="1">
                <a:latin typeface="Calibri" pitchFamily="34" charset="0"/>
                <a:cs typeface="Calibri" pitchFamily="34" charset="0"/>
              </a:rPr>
              <a:t>Ecology</a:t>
            </a:r>
            <a:r>
              <a:rPr lang="mk-MK" sz="1200" i="1" noProof="0" dirty="0">
                <a:latin typeface="Calibri" pitchFamily="34" charset="0"/>
                <a:cs typeface="Calibri" pitchFamily="34" charset="0"/>
              </a:rPr>
              <a:t> </a:t>
            </a:r>
            <a:r>
              <a:rPr lang="mk-MK" sz="1200" i="1" noProof="0" dirty="0" err="1">
                <a:latin typeface="Calibri" pitchFamily="34" charset="0"/>
                <a:cs typeface="Calibri" pitchFamily="34" charset="0"/>
              </a:rPr>
              <a:t>and</a:t>
            </a:r>
            <a:r>
              <a:rPr lang="mk-MK" sz="1200" i="1" noProof="0" dirty="0">
                <a:latin typeface="Calibri" pitchFamily="34" charset="0"/>
                <a:cs typeface="Calibri" pitchFamily="34" charset="0"/>
              </a:rPr>
              <a:t> </a:t>
            </a:r>
            <a:r>
              <a:rPr lang="mk-MK" sz="1200" i="1" noProof="0" dirty="0" err="1">
                <a:latin typeface="Calibri" pitchFamily="34" charset="0"/>
                <a:cs typeface="Calibri" pitchFamily="34" charset="0"/>
              </a:rPr>
              <a:t>Systematics</a:t>
            </a:r>
            <a:r>
              <a:rPr lang="mk-MK" sz="1200" noProof="0" dirty="0">
                <a:latin typeface="Calibri" pitchFamily="34" charset="0"/>
                <a:cs typeface="Calibri" pitchFamily="34" charset="0"/>
              </a:rPr>
              <a:t> , </a:t>
            </a:r>
            <a:r>
              <a:rPr lang="mk-MK" sz="1200" noProof="0" dirty="0" err="1">
                <a:latin typeface="Calibri" pitchFamily="34" charset="0"/>
                <a:cs typeface="Calibri" pitchFamily="34" charset="0"/>
              </a:rPr>
              <a:t>Vol</a:t>
            </a:r>
            <a:r>
              <a:rPr lang="mk-MK" sz="1200" noProof="0" dirty="0">
                <a:latin typeface="Calibri" pitchFamily="34" charset="0"/>
                <a:cs typeface="Calibri" pitchFamily="34" charset="0"/>
              </a:rPr>
              <a:t>. 4 , </a:t>
            </a:r>
            <a:r>
              <a:rPr lang="mk-MK" sz="1200" noProof="0" dirty="0" err="1">
                <a:latin typeface="Calibri" pitchFamily="34" charset="0"/>
                <a:cs typeface="Calibri" pitchFamily="34" charset="0"/>
              </a:rPr>
              <a:t>pp</a:t>
            </a:r>
            <a:r>
              <a:rPr lang="mk-MK" sz="1200" noProof="0" dirty="0">
                <a:latin typeface="Calibri" pitchFamily="34" charset="0"/>
                <a:cs typeface="Calibri" pitchFamily="34" charset="0"/>
              </a:rPr>
              <a:t>. 1-23.</a:t>
            </a:r>
          </a:p>
          <a:p>
            <a:pPr marL="0" marR="0" lvl="0" indent="0" algn="l" defTabSz="914400" rtl="0" eaLnBrk="1" fontAlgn="auto" latinLnBrk="0" hangingPunct="1">
              <a:lnSpc>
                <a:spcPct val="100000"/>
              </a:lnSpc>
              <a:spcBef>
                <a:spcPts val="0"/>
              </a:spcBef>
              <a:spcAft>
                <a:spcPts val="0"/>
              </a:spcAft>
              <a:buClrTx/>
              <a:buSzTx/>
              <a:buFontTx/>
              <a:buNone/>
              <a:tabLst/>
              <a:defRPr/>
            </a:pPr>
            <a:endParaRPr lang="mk-MK"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mk-MK"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mk-MK" sz="1200" noProof="0" dirty="0">
              <a:solidFill>
                <a:srgbClr val="000000"/>
              </a:solidFill>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k-MK" sz="1200" noProof="0" dirty="0">
                <a:solidFill>
                  <a:srgbClr val="000000"/>
                </a:solidFill>
                <a:latin typeface="Calibri"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mk-MK"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mk-MK" noProof="0" dirty="0"/>
          </a:p>
        </p:txBody>
      </p:sp>
      <p:sp>
        <p:nvSpPr>
          <p:cNvPr id="4" name="Slide Number Placeholder 3"/>
          <p:cNvSpPr>
            <a:spLocks noGrp="1"/>
          </p:cNvSpPr>
          <p:nvPr>
            <p:ph type="sldNum" sz="quarter" idx="5"/>
          </p:nvPr>
        </p:nvSpPr>
        <p:spPr/>
        <p:txBody>
          <a:bodyPr/>
          <a:lstStyle/>
          <a:p>
            <a:fld id="{F4B9ABF1-A5E8-FF4C-953A-B9DDF0BF59CB}" type="slidenum">
              <a:rPr lang="de-DE" smtClean="0"/>
              <a:t>10</a:t>
            </a:fld>
            <a:endParaRPr lang="de-DE"/>
          </a:p>
        </p:txBody>
      </p:sp>
    </p:spTree>
    <p:extLst>
      <p:ext uri="{BB962C8B-B14F-4D97-AF65-F5344CB8AC3E}">
        <p14:creationId xmlns:p14="http://schemas.microsoft.com/office/powerpoint/2010/main" val="178140351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sz="1200" b="1" kern="1200" noProof="0" dirty="0">
                <a:solidFill>
                  <a:schemeClr val="tx1"/>
                </a:solidFill>
                <a:effectLst/>
                <a:latin typeface="+mn-lt"/>
                <a:ea typeface="+mn-ea"/>
                <a:cs typeface="+mn-cs"/>
              </a:rPr>
              <a:t>Белешки за наставникот</a:t>
            </a:r>
            <a:r>
              <a:rPr lang="mk-MK" sz="1200" kern="1200" noProof="0" dirty="0">
                <a:solidFill>
                  <a:schemeClr val="tx1"/>
                </a:solidFill>
                <a:effectLst/>
                <a:latin typeface="+mn-lt"/>
                <a:ea typeface="+mn-ea"/>
                <a:cs typeface="+mn-cs"/>
              </a:rPr>
              <a:t>: Објаснете  дека друго важно</a:t>
            </a:r>
            <a:r>
              <a:rPr lang="mk-MK" sz="1200" kern="1200" baseline="0" noProof="0" dirty="0">
                <a:solidFill>
                  <a:schemeClr val="tx1"/>
                </a:solidFill>
                <a:effectLst/>
                <a:latin typeface="+mn-lt"/>
                <a:ea typeface="+mn-ea"/>
                <a:cs typeface="+mn-cs"/>
              </a:rPr>
              <a:t> прашање поврзано со </a:t>
            </a:r>
            <a:r>
              <a:rPr lang="mk-MK" sz="1200" kern="1200" noProof="0" dirty="0">
                <a:solidFill>
                  <a:schemeClr val="tx1"/>
                </a:solidFill>
                <a:effectLst/>
                <a:latin typeface="+mn-lt"/>
                <a:ea typeface="+mn-ea"/>
                <a:cs typeface="+mn-cs"/>
              </a:rPr>
              <a:t>одржливоста е важната разлика што треба да се направи помеѓу слабата одржливост и силната одржливост. Пуштете ја првата слика кога ќе се изговори зборот СЛАБА, а втората слика кога ќе се изговори зборот СИЛНА.</a:t>
            </a:r>
          </a:p>
          <a:p>
            <a:endParaRPr lang="mk-MK" sz="1200" kern="1200" noProof="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mk-MK" sz="1200" noProof="0" dirty="0" err="1">
                <a:solidFill>
                  <a:srgbClr val="000000"/>
                </a:solidFill>
                <a:latin typeface="Calibri" pitchFamily="34" charset="0"/>
                <a:cs typeface="Calibri" pitchFamily="34" charset="0"/>
              </a:rPr>
              <a:t>Neumayer</a:t>
            </a:r>
            <a:r>
              <a:rPr lang="mk-MK" sz="1200" noProof="0" dirty="0">
                <a:solidFill>
                  <a:srgbClr val="000000"/>
                </a:solidFill>
                <a:latin typeface="Calibri" pitchFamily="34" charset="0"/>
                <a:cs typeface="Calibri" pitchFamily="34" charset="0"/>
              </a:rPr>
              <a:t>, E. 2010. </a:t>
            </a:r>
            <a:r>
              <a:rPr lang="mk-MK" sz="1200" i="1" noProof="0" dirty="0" err="1">
                <a:solidFill>
                  <a:srgbClr val="000000"/>
                </a:solidFill>
                <a:latin typeface="Calibri" pitchFamily="34" charset="0"/>
                <a:cs typeface="Calibri" pitchFamily="34" charset="0"/>
              </a:rPr>
              <a:t>Weak</a:t>
            </a:r>
            <a:r>
              <a:rPr lang="mk-MK" sz="1200" i="1" noProof="0" dirty="0">
                <a:solidFill>
                  <a:srgbClr val="000000"/>
                </a:solidFill>
                <a:latin typeface="Calibri" pitchFamily="34" charset="0"/>
                <a:cs typeface="Calibri" pitchFamily="34" charset="0"/>
              </a:rPr>
              <a:t> </a:t>
            </a:r>
            <a:r>
              <a:rPr lang="mk-MK" sz="1200" i="1" noProof="0" dirty="0" err="1">
                <a:solidFill>
                  <a:srgbClr val="000000"/>
                </a:solidFill>
                <a:latin typeface="Calibri" pitchFamily="34" charset="0"/>
                <a:cs typeface="Calibri" pitchFamily="34" charset="0"/>
              </a:rPr>
              <a:t>versus</a:t>
            </a:r>
            <a:r>
              <a:rPr lang="mk-MK" sz="1200" i="1" noProof="0" dirty="0">
                <a:solidFill>
                  <a:srgbClr val="000000"/>
                </a:solidFill>
                <a:latin typeface="Calibri" pitchFamily="34" charset="0"/>
                <a:cs typeface="Calibri" pitchFamily="34" charset="0"/>
              </a:rPr>
              <a:t> </a:t>
            </a:r>
            <a:r>
              <a:rPr lang="mk-MK" sz="1200" i="1" noProof="0" dirty="0" err="1">
                <a:solidFill>
                  <a:srgbClr val="000000"/>
                </a:solidFill>
                <a:latin typeface="Calibri" pitchFamily="34" charset="0"/>
                <a:cs typeface="Calibri" pitchFamily="34" charset="0"/>
              </a:rPr>
              <a:t>Strong</a:t>
            </a:r>
            <a:r>
              <a:rPr lang="mk-MK" sz="1200" i="1" noProof="0" dirty="0">
                <a:solidFill>
                  <a:srgbClr val="000000"/>
                </a:solidFill>
                <a:latin typeface="Calibri" pitchFamily="34" charset="0"/>
                <a:cs typeface="Calibri" pitchFamily="34" charset="0"/>
              </a:rPr>
              <a:t> </a:t>
            </a:r>
            <a:r>
              <a:rPr lang="mk-MK" sz="1200" i="1" noProof="0" dirty="0" err="1">
                <a:solidFill>
                  <a:srgbClr val="000000"/>
                </a:solidFill>
                <a:latin typeface="Calibri" pitchFamily="34" charset="0"/>
                <a:cs typeface="Calibri" pitchFamily="34" charset="0"/>
              </a:rPr>
              <a:t>Sustainability</a:t>
            </a:r>
            <a:r>
              <a:rPr lang="mk-MK" sz="1200" noProof="0" dirty="0">
                <a:solidFill>
                  <a:srgbClr val="000000"/>
                </a:solidFill>
                <a:latin typeface="Calibri" pitchFamily="34" charset="0"/>
                <a:cs typeface="Calibri" pitchFamily="34" charset="0"/>
              </a:rPr>
              <a:t>. 3</a:t>
            </a:r>
            <a:r>
              <a:rPr lang="mk-MK" sz="1200" baseline="30000" noProof="0" dirty="0">
                <a:solidFill>
                  <a:srgbClr val="000000"/>
                </a:solidFill>
                <a:latin typeface="Calibri" pitchFamily="34" charset="0"/>
                <a:cs typeface="Calibri" pitchFamily="34" charset="0"/>
              </a:rPr>
              <a:t>rd</a:t>
            </a:r>
            <a:r>
              <a:rPr lang="mk-MK" sz="1200" noProof="0" dirty="0">
                <a:solidFill>
                  <a:srgbClr val="000000"/>
                </a:solidFill>
                <a:latin typeface="Calibri" pitchFamily="34" charset="0"/>
                <a:cs typeface="Calibri" pitchFamily="34" charset="0"/>
              </a:rPr>
              <a:t> </a:t>
            </a:r>
            <a:r>
              <a:rPr lang="mk-MK" sz="1200" noProof="0" dirty="0" err="1">
                <a:solidFill>
                  <a:srgbClr val="000000"/>
                </a:solidFill>
                <a:latin typeface="Calibri" pitchFamily="34" charset="0"/>
                <a:cs typeface="Calibri" pitchFamily="34" charset="0"/>
              </a:rPr>
              <a:t>Ed</a:t>
            </a:r>
            <a:r>
              <a:rPr lang="mk-MK" sz="1200" noProof="0" dirty="0">
                <a:solidFill>
                  <a:srgbClr val="000000"/>
                </a:solidFill>
                <a:latin typeface="Calibri" pitchFamily="34" charset="0"/>
                <a:cs typeface="Calibri" pitchFamily="34" charset="0"/>
              </a:rPr>
              <a:t>. UK: </a:t>
            </a:r>
            <a:r>
              <a:rPr lang="mk-MK" sz="1200" noProof="0" dirty="0" err="1">
                <a:solidFill>
                  <a:srgbClr val="000000"/>
                </a:solidFill>
                <a:latin typeface="Calibri" pitchFamily="34" charset="0"/>
                <a:cs typeface="Calibri" pitchFamily="34" charset="0"/>
              </a:rPr>
              <a:t>Elgar</a:t>
            </a:r>
            <a:r>
              <a:rPr lang="mk-MK" sz="1200" noProof="0" dirty="0">
                <a:solidFill>
                  <a:srgbClr val="000000"/>
                </a:solidFill>
                <a:latin typeface="Calibri" pitchFamily="34" charset="0"/>
                <a:cs typeface="Calibri" pitchFamily="34" charset="0"/>
              </a:rPr>
              <a:t>. </a:t>
            </a:r>
          </a:p>
          <a:p>
            <a:endParaRPr lang="mk-MK" sz="1200" kern="1200" noProof="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11</a:t>
            </a:fld>
            <a:endParaRPr lang="de-DE"/>
          </a:p>
        </p:txBody>
      </p:sp>
    </p:spTree>
    <p:extLst>
      <p:ext uri="{BB962C8B-B14F-4D97-AF65-F5344CB8AC3E}">
        <p14:creationId xmlns:p14="http://schemas.microsoft.com/office/powerpoint/2010/main" val="33251453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sz="1200" b="1" kern="1200" noProof="0" dirty="0">
                <a:solidFill>
                  <a:schemeClr val="tx1"/>
                </a:solidFill>
                <a:effectLst/>
                <a:latin typeface="+mn-lt"/>
                <a:ea typeface="+mn-ea"/>
                <a:cs typeface="+mn-cs"/>
              </a:rPr>
              <a:t>Белешки за наставникот</a:t>
            </a:r>
            <a:r>
              <a:rPr lang="mk-MK" sz="1200" kern="1200" noProof="0" dirty="0">
                <a:solidFill>
                  <a:schemeClr val="tx1"/>
                </a:solidFill>
                <a:effectLst/>
                <a:latin typeface="+mn-lt"/>
                <a:ea typeface="+mn-ea"/>
                <a:cs typeface="+mn-cs"/>
              </a:rPr>
              <a:t>:  Објаснете дека слабата одржливост дозволува исцрпување или деградација на природните ресурси, </a:t>
            </a:r>
            <a:r>
              <a:rPr lang="mk-MK" noProof="0" dirty="0"/>
              <a:t>сè додека таквото исцрпување се надоместува со зголемување на резервите на други форми на капитал</a:t>
            </a:r>
            <a:r>
              <a:rPr lang="mk-MK" sz="1200" kern="1200" noProof="0" dirty="0">
                <a:solidFill>
                  <a:schemeClr val="tx1"/>
                </a:solidFill>
                <a:effectLst/>
                <a:latin typeface="+mn-lt"/>
                <a:ea typeface="+mn-ea"/>
                <a:cs typeface="+mn-cs"/>
              </a:rPr>
              <a:t>. На пример, </a:t>
            </a:r>
            <a:r>
              <a:rPr lang="mk-MK" noProof="0" dirty="0"/>
              <a:t>со инвестирање на приходи од авторски права за исцрпување на минералните резерви во фабриките</a:t>
            </a:r>
            <a:r>
              <a:rPr lang="mk-MK" sz="1200" kern="1200" noProof="0" dirty="0">
                <a:solidFill>
                  <a:schemeClr val="tx1"/>
                </a:solidFill>
                <a:effectLst/>
                <a:latin typeface="+mn-lt"/>
                <a:ea typeface="+mn-ea"/>
                <a:cs typeface="+mn-cs"/>
              </a:rPr>
              <a:t>.</a:t>
            </a:r>
          </a:p>
        </p:txBody>
      </p:sp>
      <p:sp>
        <p:nvSpPr>
          <p:cNvPr id="4" name="Foliennummernplatzhalter 3"/>
          <p:cNvSpPr>
            <a:spLocks noGrp="1"/>
          </p:cNvSpPr>
          <p:nvPr>
            <p:ph type="sldNum" sz="quarter" idx="5"/>
          </p:nvPr>
        </p:nvSpPr>
        <p:spPr/>
        <p:txBody>
          <a:bodyPr/>
          <a:lstStyle/>
          <a:p>
            <a:fld id="{F4B9ABF1-A5E8-FF4C-953A-B9DDF0BF59CB}" type="slidenum">
              <a:rPr lang="de-DE" smtClean="0"/>
              <a:t>12</a:t>
            </a:fld>
            <a:endParaRPr lang="de-DE"/>
          </a:p>
        </p:txBody>
      </p:sp>
    </p:spTree>
    <p:extLst>
      <p:ext uri="{BB962C8B-B14F-4D97-AF65-F5344CB8AC3E}">
        <p14:creationId xmlns:p14="http://schemas.microsoft.com/office/powerpoint/2010/main" val="363817959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sz="1200" b="1" kern="1200" noProof="0" dirty="0">
                <a:solidFill>
                  <a:schemeClr val="tx1"/>
                </a:solidFill>
                <a:effectLst/>
                <a:latin typeface="+mn-lt"/>
                <a:ea typeface="+mn-ea"/>
                <a:cs typeface="+mn-cs"/>
              </a:rPr>
              <a:t>Белешки за наставникот</a:t>
            </a:r>
            <a:r>
              <a:rPr lang="mk-MK" sz="1200" kern="1200" noProof="0" dirty="0">
                <a:solidFill>
                  <a:schemeClr val="tx1"/>
                </a:solidFill>
                <a:effectLst/>
                <a:latin typeface="+mn-lt"/>
                <a:ea typeface="+mn-ea"/>
                <a:cs typeface="+mn-cs"/>
              </a:rPr>
              <a:t>: Објаснете дека силната одржливост бара сите форми на капитал задолжително да се одржуваат независно едни од други. Постоечките резерви мора да се зачуваат, на пример, резерви на градежно дрво, бидејќи функциите што може да ги врши дрвото не можат да се  заменат ниту надоместат со нешто друго, како што е инвестирање во надомест </a:t>
            </a:r>
            <a:r>
              <a:rPr lang="mk-MK" sz="1200" kern="1200" noProof="0">
                <a:solidFill>
                  <a:schemeClr val="tx1"/>
                </a:solidFill>
                <a:effectLst/>
                <a:latin typeface="+mn-lt"/>
                <a:ea typeface="+mn-ea"/>
                <a:cs typeface="+mn-cs"/>
              </a:rPr>
              <a:t>за концесија.</a:t>
            </a:r>
            <a:endParaRPr lang="mk-MK" sz="1200" kern="1200" noProof="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13</a:t>
            </a:fld>
            <a:endParaRPr lang="de-DE"/>
          </a:p>
        </p:txBody>
      </p:sp>
    </p:spTree>
    <p:extLst>
      <p:ext uri="{BB962C8B-B14F-4D97-AF65-F5344CB8AC3E}">
        <p14:creationId xmlns:p14="http://schemas.microsoft.com/office/powerpoint/2010/main" val="247084264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algn="l"/>
            <a:r>
              <a:rPr lang="mk-MK" sz="1200" b="1" kern="1200" noProof="0" dirty="0">
                <a:solidFill>
                  <a:schemeClr val="tx1"/>
                </a:solidFill>
                <a:effectLst/>
                <a:latin typeface="+mn-lt"/>
                <a:ea typeface="+mn-ea"/>
                <a:cs typeface="+mn-cs"/>
              </a:rPr>
              <a:t>Белешки за наставникот</a:t>
            </a:r>
            <a:r>
              <a:rPr lang="mk-MK" sz="1200" kern="1200" noProof="0" dirty="0">
                <a:solidFill>
                  <a:schemeClr val="tx1"/>
                </a:solidFill>
                <a:effectLst/>
                <a:latin typeface="+mn-lt"/>
                <a:ea typeface="+mn-ea"/>
                <a:cs typeface="+mn-cs"/>
              </a:rPr>
              <a:t>: </a:t>
            </a:r>
            <a:r>
              <a:rPr lang="mk-MK" sz="1200" b="0" noProof="0" dirty="0">
                <a:solidFill>
                  <a:schemeClr val="accent1"/>
                </a:solidFill>
              </a:rPr>
              <a:t>Ова е резиме на слаба и силна одржливост - приврзаниците на слабата одржливост сугерираат дека човечки создадениот и природниот капитал се заменливи на долг рок, додека приврзаниците на силната одржливост веруваат дека не се.</a:t>
            </a:r>
          </a:p>
        </p:txBody>
      </p:sp>
      <p:sp>
        <p:nvSpPr>
          <p:cNvPr id="4" name="Foliennummernplatzhalter 3"/>
          <p:cNvSpPr>
            <a:spLocks noGrp="1"/>
          </p:cNvSpPr>
          <p:nvPr>
            <p:ph type="sldNum" sz="quarter" idx="5"/>
          </p:nvPr>
        </p:nvSpPr>
        <p:spPr/>
        <p:txBody>
          <a:bodyPr/>
          <a:lstStyle/>
          <a:p>
            <a:fld id="{F4B9ABF1-A5E8-FF4C-953A-B9DDF0BF59CB}" type="slidenum">
              <a:rPr lang="de-DE" smtClean="0"/>
              <a:t>14</a:t>
            </a:fld>
            <a:endParaRPr lang="de-DE"/>
          </a:p>
        </p:txBody>
      </p:sp>
    </p:spTree>
    <p:extLst>
      <p:ext uri="{BB962C8B-B14F-4D97-AF65-F5344CB8AC3E}">
        <p14:creationId xmlns:p14="http://schemas.microsoft.com/office/powerpoint/2010/main" val="31917469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b="1" kern="1200" noProof="0" dirty="0">
                <a:solidFill>
                  <a:schemeClr val="tx1"/>
                </a:solidFill>
                <a:effectLst/>
                <a:latin typeface="+mn-lt"/>
                <a:ea typeface="+mn-ea"/>
                <a:cs typeface="+mn-cs"/>
              </a:rPr>
              <a:t>Белешки за наставникот: </a:t>
            </a:r>
            <a:r>
              <a:rPr lang="mk-MK" sz="1200" kern="1200" noProof="0" dirty="0">
                <a:solidFill>
                  <a:schemeClr val="tx1"/>
                </a:solidFill>
                <a:effectLst/>
                <a:latin typeface="+mn-lt"/>
                <a:ea typeface="+mn-ea"/>
                <a:cs typeface="+mn-cs"/>
              </a:rPr>
              <a:t>Објаснете дека Трагедијата на заедничките ресурси е концепт што е поврзан со одржливоста. Се случува кога има споделуван ресурс што поединците се мотивирани да го користат. Доколку поединците ја занемарат благосостојбата на општеството и ја фаворизираат личната корист, тогаш тоа може да резултира со прекумерна потрошувачка, недоволно вложување и исцрпување на ресурсот. На крајот, сите го губат ресурсот.</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Покажете ги 3-те слики и објаснете ги. Слика 1 – Заеднички ресурси: Заедничко пасиште до кое имаат повеќе земјоделци пристап и слобода да го пасат својот добиток. Слика 2 - Одржливо користење на овој заеднички ресурс би било сите земјоделци да се придржуваат до количеството на капацитет на носивост на добиток. Слика 3 - Меѓутоа, ако поединци одлучат да продолжат да додаваат уште неколку крави, мислејќи дека нивниот дополнителен инпут нема да направи разлика, тогаш ќе се достигне прагот на претекување и ресурсот ќе се исцрпи и ниту еден земјоделец нема да може да го користи ресурсот.</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Капацитетот на носивост во екологијата се однесува на бројот на луѓе, животни или култури што еден регион може да поднесе без деградација на животната средина.</a:t>
            </a:r>
          </a:p>
          <a:p>
            <a:endParaRPr lang="mk-MK" noProof="0" dirty="0"/>
          </a:p>
        </p:txBody>
      </p:sp>
      <p:sp>
        <p:nvSpPr>
          <p:cNvPr id="4" name="Slide Number Placeholder 3"/>
          <p:cNvSpPr>
            <a:spLocks noGrp="1"/>
          </p:cNvSpPr>
          <p:nvPr>
            <p:ph type="sldNum" sz="quarter" idx="5"/>
          </p:nvPr>
        </p:nvSpPr>
        <p:spPr/>
        <p:txBody>
          <a:bodyPr/>
          <a:lstStyle/>
          <a:p>
            <a:fld id="{F4B9ABF1-A5E8-FF4C-953A-B9DDF0BF59CB}" type="slidenum">
              <a:rPr lang="de-DE" smtClean="0"/>
              <a:t>15</a:t>
            </a:fld>
            <a:endParaRPr lang="de-DE"/>
          </a:p>
        </p:txBody>
      </p:sp>
    </p:spTree>
    <p:extLst>
      <p:ext uri="{BB962C8B-B14F-4D97-AF65-F5344CB8AC3E}">
        <p14:creationId xmlns:p14="http://schemas.microsoft.com/office/powerpoint/2010/main" val="21379388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k-MK" sz="1200" b="1" kern="1200" noProof="0" dirty="0">
                <a:solidFill>
                  <a:schemeClr val="tx1"/>
                </a:solidFill>
                <a:effectLst/>
                <a:latin typeface="+mn-lt"/>
                <a:ea typeface="+mn-ea"/>
                <a:cs typeface="+mn-cs"/>
              </a:rPr>
              <a:t>Белешки за наставникот</a:t>
            </a:r>
            <a:r>
              <a:rPr lang="mk-MK" sz="1200" kern="1200" noProof="0" dirty="0">
                <a:solidFill>
                  <a:schemeClr val="tx1"/>
                </a:solidFill>
                <a:effectLst/>
                <a:latin typeface="+mn-lt"/>
                <a:ea typeface="+mn-ea"/>
                <a:cs typeface="+mn-cs"/>
              </a:rPr>
              <a:t>:</a:t>
            </a:r>
            <a:r>
              <a:rPr lang="mk-MK" sz="1200" b="1" kern="1200" noProof="0" dirty="0">
                <a:solidFill>
                  <a:schemeClr val="tx1"/>
                </a:solidFill>
                <a:effectLst/>
                <a:latin typeface="+mn-lt"/>
                <a:ea typeface="+mn-ea"/>
                <a:cs typeface="+mn-cs"/>
              </a:rPr>
              <a:t> </a:t>
            </a:r>
            <a:r>
              <a:rPr lang="mk-MK" sz="1200" kern="1200" noProof="0" dirty="0">
                <a:solidFill>
                  <a:schemeClr val="tx1"/>
                </a:solidFill>
                <a:effectLst/>
                <a:latin typeface="+mn-lt"/>
                <a:ea typeface="+mn-ea"/>
                <a:cs typeface="+mn-cs"/>
              </a:rPr>
              <a:t>Ова е пример од вистинскиот живот за да им помогнете на учесниците да го разберат концептот. Објаснете дека </a:t>
            </a:r>
            <a:r>
              <a:rPr lang="mk-MK" sz="1200" kern="1200" noProof="0" dirty="0" err="1">
                <a:solidFill>
                  <a:schemeClr val="tx1"/>
                </a:solidFill>
                <a:effectLst/>
                <a:latin typeface="+mn-lt"/>
                <a:ea typeface="+mn-ea"/>
                <a:cs typeface="+mn-cs"/>
              </a:rPr>
              <a:t>Grand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Banks</a:t>
            </a:r>
            <a:r>
              <a:rPr lang="mk-MK" sz="1200" kern="1200" noProof="0" dirty="0">
                <a:solidFill>
                  <a:schemeClr val="tx1"/>
                </a:solidFill>
                <a:effectLst/>
                <a:latin typeface="+mn-lt"/>
                <a:ea typeface="+mn-ea"/>
                <a:cs typeface="+mn-cs"/>
              </a:rPr>
              <a:t> (Големите Насипи) се риболовни места покрај брегот на Њуфаундленд. Во 60-тите и 70-тите години од минатиот век, напредокот во рибарската технологијата значеше дека може да се фаќа се повеќе и повеќе бакалар. Поради ова, до 90-тите години на минатиот век, популацијата на бакалар беше толку мала што се распадна рибарската индустрија на Гранд </a:t>
            </a:r>
            <a:r>
              <a:rPr lang="mk-MK" sz="1200" kern="1200" noProof="0" dirty="0" err="1">
                <a:solidFill>
                  <a:schemeClr val="tx1"/>
                </a:solidFill>
                <a:effectLst/>
                <a:latin typeface="+mn-lt"/>
                <a:ea typeface="+mn-ea"/>
                <a:cs typeface="+mn-cs"/>
              </a:rPr>
              <a:t>Банкс</a:t>
            </a:r>
            <a:r>
              <a:rPr lang="mk-MK" sz="1200" kern="1200" noProof="0" dirty="0">
                <a:solidFill>
                  <a:schemeClr val="tx1"/>
                </a:solidFill>
                <a:effectLst/>
                <a:latin typeface="+mn-lt"/>
                <a:ea typeface="+mn-ea"/>
                <a:cs typeface="+mn-cs"/>
              </a:rPr>
              <a:t>. Беше предоцна заканата да се регулира</a:t>
            </a:r>
            <a:r>
              <a:rPr lang="mk-MK" sz="1200" kern="1200" baseline="0" noProof="0" dirty="0">
                <a:solidFill>
                  <a:schemeClr val="tx1"/>
                </a:solidFill>
                <a:effectLst/>
                <a:latin typeface="+mn-lt"/>
                <a:ea typeface="+mn-ea"/>
                <a:cs typeface="+mn-cs"/>
              </a:rPr>
              <a:t> законски ил</a:t>
            </a:r>
            <a:r>
              <a:rPr lang="mk-MK" sz="1200" kern="1200" noProof="0" dirty="0">
                <a:solidFill>
                  <a:schemeClr val="tx1"/>
                </a:solidFill>
                <a:effectLst/>
                <a:latin typeface="+mn-lt"/>
                <a:ea typeface="+mn-ea"/>
                <a:cs typeface="+mn-cs"/>
              </a:rPr>
              <a:t>и да се управува со проблемот; резервите на бакалар беа неповратно уништени. Оттогаш, популацијата на бакалар останува мала, а некои научници сметаат дека екосистемот на </a:t>
            </a:r>
            <a:r>
              <a:rPr lang="mk-MK" sz="1200" kern="1200" noProof="0" dirty="0" err="1">
                <a:solidFill>
                  <a:schemeClr val="tx1"/>
                </a:solidFill>
                <a:effectLst/>
                <a:latin typeface="+mn-lt"/>
                <a:ea typeface="+mn-ea"/>
                <a:cs typeface="+mn-cs"/>
              </a:rPr>
              <a:t>Grand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Banks</a:t>
            </a:r>
            <a:r>
              <a:rPr lang="mk-MK" sz="1200" kern="1200" noProof="0" dirty="0">
                <a:solidFill>
                  <a:schemeClr val="tx1"/>
                </a:solidFill>
                <a:effectLst/>
                <a:latin typeface="+mn-lt"/>
                <a:ea typeface="+mn-ea"/>
                <a:cs typeface="+mn-cs"/>
              </a:rPr>
              <a:t> никогаш нема да се </a:t>
            </a:r>
            <a:r>
              <a:rPr lang="mk-MK" sz="1200" kern="1200" noProof="0" dirty="0" err="1">
                <a:solidFill>
                  <a:schemeClr val="tx1"/>
                </a:solidFill>
                <a:effectLst/>
                <a:latin typeface="+mn-lt"/>
                <a:ea typeface="+mn-ea"/>
                <a:cs typeface="+mn-cs"/>
              </a:rPr>
              <a:t>опорави</a:t>
            </a:r>
            <a:r>
              <a:rPr lang="mk-MK" sz="1200" kern="1200" noProof="0" dirty="0">
                <a:solidFill>
                  <a:schemeClr val="tx1"/>
                </a:solidFill>
                <a:effectLst/>
                <a:latin typeface="+mn-lt"/>
                <a:ea typeface="+mn-ea"/>
                <a:cs typeface="+mn-cs"/>
              </a:rPr>
              <a:t>.</a:t>
            </a:r>
          </a:p>
          <a:p>
            <a:endParaRPr lang="mk-MK" noProof="0" dirty="0"/>
          </a:p>
        </p:txBody>
      </p:sp>
      <p:sp>
        <p:nvSpPr>
          <p:cNvPr id="4" name="Foliennummernplatzhalter 3"/>
          <p:cNvSpPr>
            <a:spLocks noGrp="1"/>
          </p:cNvSpPr>
          <p:nvPr>
            <p:ph type="sldNum" sz="quarter" idx="5"/>
          </p:nvPr>
        </p:nvSpPr>
        <p:spPr/>
        <p:txBody>
          <a:bodyPr/>
          <a:lstStyle/>
          <a:p>
            <a:fld id="{F4B9ABF1-A5E8-FF4C-953A-B9DDF0BF59CB}" type="slidenum">
              <a:rPr lang="de-DE" smtClean="0"/>
              <a:t>16</a:t>
            </a:fld>
            <a:endParaRPr lang="de-DE"/>
          </a:p>
        </p:txBody>
      </p:sp>
    </p:spTree>
    <p:extLst>
      <p:ext uri="{BB962C8B-B14F-4D97-AF65-F5344CB8AC3E}">
        <p14:creationId xmlns:p14="http://schemas.microsoft.com/office/powerpoint/2010/main" val="244750986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b="0" kern="1200" noProof="0" dirty="0">
                <a:solidFill>
                  <a:schemeClr val="tx1"/>
                </a:solidFill>
                <a:effectLst/>
                <a:latin typeface="+mn-lt"/>
                <a:ea typeface="+mn-ea"/>
                <a:cs typeface="+mn-cs"/>
              </a:rPr>
              <a:t>** Овој слајд функционира само откако ќе добиете </a:t>
            </a:r>
            <a:r>
              <a:rPr lang="mk-MK" sz="1200" kern="1200" baseline="0" noProof="0" dirty="0" err="1">
                <a:solidFill>
                  <a:schemeClr val="tx1"/>
                </a:solidFill>
                <a:effectLst/>
                <a:latin typeface="+mn-lt"/>
                <a:ea typeface="+mn-ea"/>
                <a:cs typeface="+mn-cs"/>
              </a:rPr>
              <a:t>Mentimeter</a:t>
            </a:r>
            <a:r>
              <a:rPr lang="mk-MK" sz="1200" kern="1200" baseline="0" noProof="0" dirty="0">
                <a:solidFill>
                  <a:schemeClr val="tx1"/>
                </a:solidFill>
                <a:effectLst/>
                <a:latin typeface="+mn-lt"/>
                <a:ea typeface="+mn-ea"/>
                <a:cs typeface="+mn-cs"/>
              </a:rPr>
              <a:t> </a:t>
            </a:r>
            <a:r>
              <a:rPr lang="mk-MK" sz="1200" b="0" kern="1200" noProof="0" dirty="0">
                <a:solidFill>
                  <a:schemeClr val="tx1"/>
                </a:solidFill>
                <a:effectLst/>
                <a:latin typeface="+mn-lt"/>
                <a:ea typeface="+mn-ea"/>
                <a:cs typeface="+mn-cs"/>
              </a:rPr>
              <a:t>шифра пред презентацијата. **</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 </a:t>
            </a:r>
            <a:r>
              <a:rPr lang="mk-MK" sz="1200" b="1" kern="1200" noProof="0" dirty="0">
                <a:solidFill>
                  <a:schemeClr val="tx1"/>
                </a:solidFill>
                <a:effectLst/>
                <a:latin typeface="+mn-lt"/>
                <a:ea typeface="+mn-ea"/>
                <a:cs typeface="+mn-cs"/>
              </a:rPr>
              <a:t>Белешки за наставникот</a:t>
            </a:r>
            <a:r>
              <a:rPr lang="mk-MK" sz="1200" kern="1200" noProof="0" dirty="0">
                <a:solidFill>
                  <a:schemeClr val="tx1"/>
                </a:solidFill>
                <a:effectLst/>
                <a:latin typeface="+mn-lt"/>
                <a:ea typeface="+mn-ea"/>
                <a:cs typeface="+mn-cs"/>
              </a:rPr>
              <a:t>:</a:t>
            </a:r>
            <a:r>
              <a:rPr lang="mk-MK" sz="1200" b="1" kern="1200" noProof="0" dirty="0">
                <a:solidFill>
                  <a:schemeClr val="tx1"/>
                </a:solidFill>
                <a:effectLst/>
                <a:latin typeface="+mn-lt"/>
                <a:ea typeface="+mn-ea"/>
                <a:cs typeface="+mn-cs"/>
              </a:rPr>
              <a:t> </a:t>
            </a:r>
            <a:r>
              <a:rPr lang="mk-MK" sz="1200" kern="1200" noProof="0" dirty="0">
                <a:solidFill>
                  <a:schemeClr val="tx1"/>
                </a:solidFill>
                <a:effectLst/>
                <a:latin typeface="+mn-lt"/>
                <a:ea typeface="+mn-ea"/>
                <a:cs typeface="+mn-cs"/>
              </a:rPr>
              <a:t>Користете ја функцијата квиз на </a:t>
            </a:r>
            <a:r>
              <a:rPr lang="mk-MK" sz="1200" kern="1200" noProof="0" dirty="0" err="1">
                <a:solidFill>
                  <a:schemeClr val="tx1"/>
                </a:solidFill>
                <a:effectLst/>
                <a:latin typeface="+mn-lt"/>
                <a:ea typeface="+mn-ea"/>
                <a:cs typeface="+mn-cs"/>
              </a:rPr>
              <a:t>Mentimeter</a:t>
            </a:r>
            <a:r>
              <a:rPr lang="mk-MK" sz="1200" kern="1200" noProof="0" dirty="0">
                <a:solidFill>
                  <a:schemeClr val="tx1"/>
                </a:solidFill>
                <a:effectLst/>
                <a:latin typeface="+mn-lt"/>
                <a:ea typeface="+mn-ea"/>
                <a:cs typeface="+mn-cs"/>
              </a:rPr>
              <a:t> и внесете ги прашањата подолу. </a:t>
            </a:r>
            <a:r>
              <a:rPr lang="mk-MK" sz="1200" b="0" kern="1200" noProof="0" dirty="0">
                <a:solidFill>
                  <a:schemeClr val="tx1"/>
                </a:solidFill>
                <a:effectLst/>
                <a:latin typeface="+mn-lt"/>
                <a:ea typeface="+mn-ea"/>
                <a:cs typeface="+mn-cs"/>
              </a:rPr>
              <a:t>Внесете ја </a:t>
            </a:r>
            <a:r>
              <a:rPr lang="mk-MK" sz="1200" b="0" kern="1200" noProof="0" dirty="0" err="1">
                <a:solidFill>
                  <a:schemeClr val="tx1"/>
                </a:solidFill>
                <a:effectLst/>
                <a:latin typeface="+mn-lt"/>
                <a:ea typeface="+mn-ea"/>
                <a:cs typeface="+mn-cs"/>
              </a:rPr>
              <a:t>Mentimeter</a:t>
            </a:r>
            <a:r>
              <a:rPr lang="mk-MK" sz="1200" b="0" kern="1200" noProof="0" dirty="0">
                <a:solidFill>
                  <a:schemeClr val="tx1"/>
                </a:solidFill>
                <a:effectLst/>
                <a:latin typeface="+mn-lt"/>
                <a:ea typeface="+mn-ea"/>
                <a:cs typeface="+mn-cs"/>
              </a:rPr>
              <a:t> шифрата горе десно во слајдот. Опишани се </a:t>
            </a:r>
            <a:r>
              <a:rPr lang="mk-MK" sz="1200" kern="1200" noProof="0" dirty="0">
                <a:solidFill>
                  <a:schemeClr val="tx1"/>
                </a:solidFill>
                <a:effectLst/>
                <a:latin typeface="+mn-lt"/>
                <a:ea typeface="+mn-ea"/>
                <a:cs typeface="+mn-cs"/>
              </a:rPr>
              <a:t>3 ситуации, и секоја е пример за слаба одржливост, силна одржливост или трагедија на заедничките ресурси. Дајте им на учениците време да ги изберат своите одговори и потоа прочитајте ги точните комбинации одговор/наслов.</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Прашање 1: „Засадувањето на две дрвја за секое исечено дрво е пример за… </a:t>
            </a:r>
          </a:p>
          <a:p>
            <a:r>
              <a:rPr lang="mk-MK" sz="1200" b="1" kern="1200" noProof="0" dirty="0">
                <a:solidFill>
                  <a:schemeClr val="tx1"/>
                </a:solidFill>
                <a:effectLst/>
                <a:latin typeface="+mn-lt"/>
                <a:ea typeface="+mn-ea"/>
                <a:cs typeface="+mn-cs"/>
              </a:rPr>
              <a:t>Опции:</a:t>
            </a:r>
            <a:r>
              <a:rPr lang="mk-MK" sz="1200" kern="1200" noProof="0" dirty="0">
                <a:solidFill>
                  <a:schemeClr val="tx1"/>
                </a:solidFill>
                <a:effectLst/>
                <a:latin typeface="+mn-lt"/>
                <a:ea typeface="+mn-ea"/>
                <a:cs typeface="+mn-cs"/>
              </a:rPr>
              <a:t> Слаба одржливост, трагедија на заедничките ресурси, силна одржливост или проблем на одржливоста?“.</a:t>
            </a:r>
          </a:p>
          <a:p>
            <a:r>
              <a:rPr lang="mk-MK" sz="1200" kern="1200" noProof="0" dirty="0">
                <a:solidFill>
                  <a:schemeClr val="tx1"/>
                </a:solidFill>
                <a:effectLst/>
                <a:latin typeface="+mn-lt"/>
                <a:ea typeface="+mn-ea"/>
                <a:cs typeface="+mn-cs"/>
              </a:rPr>
              <a:t>Точниот одговор е </a:t>
            </a:r>
            <a:r>
              <a:rPr lang="mk-MK" sz="1200" b="1" kern="1200" noProof="0" dirty="0">
                <a:solidFill>
                  <a:schemeClr val="tx1"/>
                </a:solidFill>
                <a:effectLst/>
                <a:latin typeface="+mn-lt"/>
                <a:ea typeface="+mn-ea"/>
                <a:cs typeface="+mn-cs"/>
              </a:rPr>
              <a:t>силна одржливост.</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Прашање 2: „Исцрпувањето на резервите градежно дрво, а потоа купување тантиеми за да се компензира е пример за… </a:t>
            </a:r>
          </a:p>
          <a:p>
            <a:r>
              <a:rPr lang="mk-MK" sz="1200" b="1" kern="1200" noProof="0" dirty="0">
                <a:solidFill>
                  <a:schemeClr val="tx1"/>
                </a:solidFill>
                <a:effectLst/>
                <a:latin typeface="+mn-lt"/>
                <a:ea typeface="+mn-ea"/>
                <a:cs typeface="+mn-cs"/>
              </a:rPr>
              <a:t>Опции: </a:t>
            </a:r>
            <a:r>
              <a:rPr lang="mk-MK" sz="1200" kern="1200" noProof="0" dirty="0">
                <a:solidFill>
                  <a:schemeClr val="tx1"/>
                </a:solidFill>
                <a:effectLst/>
                <a:latin typeface="+mn-lt"/>
                <a:ea typeface="+mn-ea"/>
                <a:cs typeface="+mn-cs"/>
              </a:rPr>
              <a:t>Слаба одржливост, трагедија на заедничките ресурси, силна одржливост или проблем на одржливоста?“.</a:t>
            </a:r>
          </a:p>
          <a:p>
            <a:r>
              <a:rPr lang="mk-MK" sz="1200" kern="1200" noProof="0" dirty="0">
                <a:solidFill>
                  <a:schemeClr val="tx1"/>
                </a:solidFill>
                <a:effectLst/>
                <a:latin typeface="+mn-lt"/>
                <a:ea typeface="+mn-ea"/>
                <a:cs typeface="+mn-cs"/>
              </a:rPr>
              <a:t>Точниот одговор е </a:t>
            </a:r>
            <a:r>
              <a:rPr lang="mk-MK" sz="1200" b="1" kern="1200" noProof="0" dirty="0">
                <a:solidFill>
                  <a:schemeClr val="tx1"/>
                </a:solidFill>
                <a:effectLst/>
                <a:latin typeface="+mn-lt"/>
                <a:ea typeface="+mn-ea"/>
                <a:cs typeface="+mn-cs"/>
              </a:rPr>
              <a:t>слаба одржливост.</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Прашање 3: „Сите возиме до продавниците мислејќи:„ Уште еден автомобил нема да направи разлика “, Тогаш прекумерните автомобили што предизвикуваат сите да страдаме од загадување на воздухот е пример за…</a:t>
            </a:r>
          </a:p>
          <a:p>
            <a:r>
              <a:rPr lang="mk-MK" sz="1200" b="1" kern="1200" noProof="0" dirty="0">
                <a:solidFill>
                  <a:schemeClr val="tx1"/>
                </a:solidFill>
                <a:effectLst/>
                <a:latin typeface="+mn-lt"/>
                <a:ea typeface="+mn-ea"/>
                <a:cs typeface="+mn-cs"/>
              </a:rPr>
              <a:t>Опции: </a:t>
            </a:r>
            <a:r>
              <a:rPr lang="mk-MK" sz="1200" kern="1200" noProof="0" dirty="0">
                <a:solidFill>
                  <a:schemeClr val="tx1"/>
                </a:solidFill>
                <a:effectLst/>
                <a:latin typeface="+mn-lt"/>
                <a:ea typeface="+mn-ea"/>
                <a:cs typeface="+mn-cs"/>
              </a:rPr>
              <a:t>Слаба одржливост, трагедија на заедничките ресурси, силна одржливост или проблем на одржливоста?“.</a:t>
            </a:r>
          </a:p>
          <a:p>
            <a:r>
              <a:rPr lang="mk-MK" sz="1200" kern="1200" noProof="0" dirty="0">
                <a:solidFill>
                  <a:schemeClr val="tx1"/>
                </a:solidFill>
                <a:effectLst/>
                <a:latin typeface="+mn-lt"/>
                <a:ea typeface="+mn-ea"/>
                <a:cs typeface="+mn-cs"/>
              </a:rPr>
              <a:t>Точен одговор е </a:t>
            </a:r>
            <a:r>
              <a:rPr lang="mk-MK" sz="1200" b="1" kern="1200" noProof="0" dirty="0">
                <a:solidFill>
                  <a:schemeClr val="tx1"/>
                </a:solidFill>
                <a:effectLst/>
                <a:latin typeface="+mn-lt"/>
                <a:ea typeface="+mn-ea"/>
                <a:cs typeface="+mn-cs"/>
              </a:rPr>
              <a:t>Трагедија на заедничките ресурси.</a:t>
            </a:r>
            <a:endParaRPr lang="mk-MK" sz="1200" kern="1200" noProof="0" dirty="0">
              <a:solidFill>
                <a:schemeClr val="tx1"/>
              </a:solidFill>
              <a:effectLst/>
              <a:latin typeface="+mn-lt"/>
              <a:ea typeface="+mn-ea"/>
              <a:cs typeface="+mn-cs"/>
            </a:endParaRPr>
          </a:p>
          <a:p>
            <a:endParaRPr lang="mk-MK"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4B9ABF1-A5E8-FF4C-953A-B9DDF0BF59CB}" type="slidenum">
              <a:rPr lang="de-DE" smtClean="0"/>
              <a:t>17</a:t>
            </a:fld>
            <a:endParaRPr lang="de-DE"/>
          </a:p>
        </p:txBody>
      </p:sp>
    </p:spTree>
    <p:extLst>
      <p:ext uri="{BB962C8B-B14F-4D97-AF65-F5344CB8AC3E}">
        <p14:creationId xmlns:p14="http://schemas.microsoft.com/office/powerpoint/2010/main" val="102441021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sz="1200" b="1" kern="1200" noProof="0" dirty="0">
                <a:solidFill>
                  <a:schemeClr val="tx1"/>
                </a:solidFill>
                <a:effectLst/>
                <a:latin typeface="+mn-lt"/>
                <a:ea typeface="+mn-ea"/>
                <a:cs typeface="+mn-cs"/>
              </a:rPr>
              <a:t>Белешки за наставникот</a:t>
            </a:r>
            <a:r>
              <a:rPr lang="mk-MK" sz="1200" kern="1200" noProof="0" dirty="0">
                <a:solidFill>
                  <a:schemeClr val="tx1"/>
                </a:solidFill>
                <a:effectLst/>
                <a:latin typeface="+mn-lt"/>
                <a:ea typeface="+mn-ea"/>
                <a:cs typeface="+mn-cs"/>
              </a:rPr>
              <a:t>:</a:t>
            </a:r>
            <a:r>
              <a:rPr lang="mk-MK" sz="1200" b="1" kern="1200" noProof="0" dirty="0">
                <a:solidFill>
                  <a:schemeClr val="tx1"/>
                </a:solidFill>
                <a:effectLst/>
                <a:latin typeface="+mn-lt"/>
                <a:ea typeface="+mn-ea"/>
                <a:cs typeface="+mn-cs"/>
              </a:rPr>
              <a:t> </a:t>
            </a:r>
            <a:r>
              <a:rPr lang="mk-MK" sz="1200" kern="1200" noProof="0" dirty="0">
                <a:solidFill>
                  <a:schemeClr val="tx1"/>
                </a:solidFill>
                <a:effectLst/>
                <a:latin typeface="+mn-lt"/>
                <a:ea typeface="+mn-ea"/>
                <a:cs typeface="+mn-cs"/>
              </a:rPr>
              <a:t>Повторете го тоа што сте го поминале и погледнете уште што е останато за оваа презентација. Поминатиот</a:t>
            </a:r>
            <a:r>
              <a:rPr lang="mk-MK" sz="1200" kern="1200" baseline="0" noProof="0" dirty="0">
                <a:solidFill>
                  <a:schemeClr val="tx1"/>
                </a:solidFill>
                <a:effectLst/>
                <a:latin typeface="+mn-lt"/>
                <a:ea typeface="+mn-ea"/>
                <a:cs typeface="+mn-cs"/>
              </a:rPr>
              <a:t> материјал е со црни букви, а останатиот со бели</a:t>
            </a:r>
            <a:r>
              <a:rPr lang="mk-MK" sz="1200" kern="1200" noProof="0" dirty="0">
                <a:solidFill>
                  <a:schemeClr val="tx1"/>
                </a:solidFill>
                <a:effectLst/>
                <a:latin typeface="+mn-lt"/>
                <a:ea typeface="+mn-ea"/>
                <a:cs typeface="+mn-cs"/>
              </a:rPr>
              <a:t>.</a:t>
            </a:r>
          </a:p>
          <a:p>
            <a:endParaRPr lang="mk-MK" sz="1200" i="0" kern="1200" noProof="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18</a:t>
            </a:fld>
            <a:endParaRPr lang="de-DE"/>
          </a:p>
        </p:txBody>
      </p:sp>
    </p:spTree>
    <p:extLst>
      <p:ext uri="{BB962C8B-B14F-4D97-AF65-F5344CB8AC3E}">
        <p14:creationId xmlns:p14="http://schemas.microsoft.com/office/powerpoint/2010/main" val="3931793981"/>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lang="mk-MK" sz="1200" b="1" kern="1200" dirty="0">
                <a:solidFill>
                  <a:schemeClr val="tx1"/>
                </a:solidFill>
                <a:effectLst/>
              </a:rPr>
              <a:t> Белешки за наставникот:</a:t>
            </a:r>
            <a:r>
              <a:rPr lang="mk-MK" sz="1200" kern="1200" dirty="0">
                <a:solidFill>
                  <a:schemeClr val="tx1"/>
                </a:solidFill>
                <a:effectLst/>
              </a:rPr>
              <a:t> </a:t>
            </a:r>
            <a:r>
              <a:rPr lang="mk-MK" dirty="0"/>
              <a:t>Објаснете им на слушателите дека за да се преземат чекори кон одржливост и да се избегне достигнување до еколошките граници, биоекономијата е многу важна. Биоекономијата претставува производство на стоки, услуги или енергија од биолошки материјал како главен ресурс. Ова е тесно поврзано со одржливоста бидејќи често се користат биоразградливи ресурси, а отпадот често се планира воопшто да не влегува во системот. Со тоа може да се избегне исцрпување на ресурсите за идните генерации и да се заштити стабилноста на планетата. Европската Комисија презема чекори кон одржлива биоекономија.</a:t>
            </a:r>
            <a:r>
              <a:rPr lang="mk-MK" sz="1200" kern="1200" dirty="0">
                <a:solidFill>
                  <a:schemeClr val="tx1"/>
                </a:solidFill>
                <a:effectLst/>
              </a:rPr>
              <a:t>  </a:t>
            </a:r>
            <a:r>
              <a:rPr lang="mk-MK" dirty="0"/>
              <a:t>Претворање на отпадот во вредни ресурси и поттикнување на трговците на мало и потрошувачите да го намалат отпадот од храна. Европската Комисија има стратегија за биоекономија за промовирање на биоекономијата и за избегнување да се стаса до еколошките граници.</a:t>
            </a:r>
          </a:p>
          <a:p>
            <a:pPr algn="just"/>
            <a:endParaRPr lang="mk-MK" dirty="0"/>
          </a:p>
          <a:p>
            <a:pPr algn="just"/>
            <a:r>
              <a:rPr lang="mk-MK" dirty="0" err="1"/>
              <a:t>European</a:t>
            </a:r>
            <a:r>
              <a:rPr lang="mk-MK" dirty="0"/>
              <a:t> </a:t>
            </a:r>
            <a:r>
              <a:rPr lang="mk-MK" dirty="0" err="1"/>
              <a:t>Commission</a:t>
            </a:r>
            <a:r>
              <a:rPr lang="mk-MK" dirty="0"/>
              <a:t> (2018), A </a:t>
            </a:r>
            <a:r>
              <a:rPr lang="mk-MK" dirty="0" err="1"/>
              <a:t>sustainable</a:t>
            </a:r>
            <a:r>
              <a:rPr lang="mk-MK" dirty="0"/>
              <a:t> Bioeconomy </a:t>
            </a:r>
            <a:r>
              <a:rPr lang="mk-MK" dirty="0" err="1"/>
              <a:t>for</a:t>
            </a:r>
            <a:r>
              <a:rPr lang="mk-MK" dirty="0"/>
              <a:t> </a:t>
            </a:r>
            <a:r>
              <a:rPr lang="mk-MK" dirty="0" err="1"/>
              <a:t>Europe</a:t>
            </a:r>
            <a:r>
              <a:rPr lang="mk-MK" dirty="0"/>
              <a:t>: </a:t>
            </a:r>
            <a:r>
              <a:rPr lang="mk-MK" dirty="0" err="1"/>
              <a:t>strengthening</a:t>
            </a:r>
            <a:r>
              <a:rPr lang="mk-MK" dirty="0"/>
              <a:t> </a:t>
            </a:r>
            <a:r>
              <a:rPr lang="mk-MK" dirty="0" err="1"/>
              <a:t>the</a:t>
            </a:r>
            <a:r>
              <a:rPr lang="mk-MK" dirty="0"/>
              <a:t> </a:t>
            </a:r>
            <a:r>
              <a:rPr lang="mk-MK" dirty="0" err="1"/>
              <a:t>connection</a:t>
            </a:r>
            <a:r>
              <a:rPr lang="mk-MK" dirty="0"/>
              <a:t> </a:t>
            </a:r>
            <a:r>
              <a:rPr lang="mk-MK" dirty="0" err="1"/>
              <a:t>between</a:t>
            </a:r>
            <a:r>
              <a:rPr lang="mk-MK" dirty="0"/>
              <a:t> </a:t>
            </a:r>
            <a:r>
              <a:rPr lang="mk-MK" dirty="0" err="1"/>
              <a:t>economy</a:t>
            </a:r>
            <a:r>
              <a:rPr lang="mk-MK" dirty="0"/>
              <a:t>, </a:t>
            </a:r>
            <a:r>
              <a:rPr lang="mk-MK" dirty="0" err="1"/>
              <a:t>society</a:t>
            </a:r>
            <a:r>
              <a:rPr lang="mk-MK" dirty="0"/>
              <a:t> </a:t>
            </a:r>
            <a:r>
              <a:rPr lang="mk-MK" dirty="0" err="1"/>
              <a:t>and</a:t>
            </a:r>
            <a:r>
              <a:rPr lang="mk-MK" dirty="0"/>
              <a:t> </a:t>
            </a:r>
            <a:r>
              <a:rPr lang="mk-MK" dirty="0" err="1"/>
              <a:t>the</a:t>
            </a:r>
            <a:r>
              <a:rPr lang="mk-MK" dirty="0"/>
              <a:t> </a:t>
            </a:r>
            <a:r>
              <a:rPr lang="mk-MK" dirty="0" err="1"/>
              <a:t>environment</a:t>
            </a:r>
            <a:r>
              <a:rPr lang="mk-MK" dirty="0"/>
              <a:t>. </a:t>
            </a:r>
            <a:r>
              <a:rPr lang="mk-MK" dirty="0" err="1"/>
              <a:t>Updated</a:t>
            </a:r>
            <a:r>
              <a:rPr lang="mk-MK" dirty="0"/>
              <a:t> Bioeconomy </a:t>
            </a:r>
            <a:r>
              <a:rPr lang="mk-MK" dirty="0" err="1"/>
              <a:t>Strategy</a:t>
            </a:r>
            <a:r>
              <a:rPr lang="mk-MK" dirty="0"/>
              <a:t>. </a:t>
            </a:r>
            <a:r>
              <a:rPr lang="mk-MK" dirty="0" err="1"/>
              <a:t>Directorate-General</a:t>
            </a:r>
            <a:r>
              <a:rPr lang="mk-MK" dirty="0"/>
              <a:t> </a:t>
            </a:r>
            <a:r>
              <a:rPr lang="mk-MK" dirty="0" err="1"/>
              <a:t>for</a:t>
            </a:r>
            <a:r>
              <a:rPr lang="mk-MK" dirty="0"/>
              <a:t> </a:t>
            </a:r>
            <a:r>
              <a:rPr lang="mk-MK" dirty="0" err="1"/>
              <a:t>Research</a:t>
            </a:r>
            <a:r>
              <a:rPr lang="mk-MK" dirty="0"/>
              <a:t> </a:t>
            </a:r>
            <a:r>
              <a:rPr lang="mk-MK" dirty="0" err="1"/>
              <a:t>and</a:t>
            </a:r>
            <a:r>
              <a:rPr lang="mk-MK" dirty="0"/>
              <a:t> </a:t>
            </a:r>
            <a:r>
              <a:rPr lang="mk-MK" dirty="0" err="1"/>
              <a:t>Innovation</a:t>
            </a:r>
            <a:r>
              <a:rPr lang="mk-MK" dirty="0"/>
              <a:t>, </a:t>
            </a:r>
            <a:r>
              <a:rPr lang="mk-MK" dirty="0" err="1"/>
              <a:t>available</a:t>
            </a:r>
            <a:r>
              <a:rPr lang="mk-MK" dirty="0"/>
              <a:t> </a:t>
            </a:r>
            <a:r>
              <a:rPr lang="mk-MK" dirty="0" err="1"/>
              <a:t>at</a:t>
            </a:r>
            <a:r>
              <a:rPr lang="mk-MK" dirty="0"/>
              <a:t>:  </a:t>
            </a:r>
            <a:r>
              <a:rPr lang="mk-MK" sz="1200" u="sng" kern="1200" dirty="0">
                <a:solidFill>
                  <a:schemeClr val="tx1"/>
                </a:solidFill>
                <a:effectLst/>
                <a:hlinkClick r:id="rId3"/>
              </a:rPr>
              <a:t>https://ec.europa.eu/research/bioeconomy/pdf/ec_bioeconomy_strategy_2018.pdf</a:t>
            </a:r>
            <a:r>
              <a:rPr lang="mk-MK" sz="1200" kern="1200" dirty="0">
                <a:solidFill>
                  <a:schemeClr val="tx1"/>
                </a:solidFill>
                <a:effectLst/>
              </a:rPr>
              <a:t> </a:t>
            </a:r>
            <a:r>
              <a:rPr lang="mk-MK" dirty="0" err="1"/>
              <a:t>accessed</a:t>
            </a:r>
            <a:r>
              <a:rPr lang="mk-MK" dirty="0"/>
              <a:t>: 22 </a:t>
            </a:r>
            <a:r>
              <a:rPr lang="mk-MK" dirty="0" err="1"/>
              <a:t>May</a:t>
            </a:r>
            <a:r>
              <a:rPr lang="mk-MK" dirty="0"/>
              <a:t> 2020].</a:t>
            </a:r>
          </a:p>
          <a:p>
            <a:pPr marL="0" marR="0" indent="0" algn="just" defTabSz="914400" rtl="0" eaLnBrk="1" fontAlgn="auto" latinLnBrk="0" hangingPunct="1">
              <a:lnSpc>
                <a:spcPct val="100000"/>
              </a:lnSpc>
              <a:spcBef>
                <a:spcPts val="0"/>
              </a:spcBef>
              <a:spcAft>
                <a:spcPts val="0"/>
              </a:spcAft>
              <a:buClrTx/>
              <a:buSzTx/>
              <a:buFontTx/>
              <a:buNone/>
              <a:tabLst/>
              <a:defRPr/>
            </a:pPr>
            <a:endParaRPr lang="mk-MK" sz="1200" kern="1200" dirty="0">
              <a:solidFill>
                <a:schemeClr val="tx1"/>
              </a:solidFill>
              <a:effectLst/>
            </a:endParaRPr>
          </a:p>
          <a:p>
            <a:pPr algn="just"/>
            <a:endParaRPr lang="mk-MK" dirty="0"/>
          </a:p>
        </p:txBody>
      </p:sp>
      <p:sp>
        <p:nvSpPr>
          <p:cNvPr id="4" name="Foliennummernplatzhalter 3"/>
          <p:cNvSpPr>
            <a:spLocks noGrp="1"/>
          </p:cNvSpPr>
          <p:nvPr>
            <p:ph type="sldNum" sz="quarter" idx="5"/>
          </p:nvPr>
        </p:nvSpPr>
        <p:spPr/>
        <p:txBody>
          <a:bodyPr/>
          <a:lstStyle/>
          <a:p>
            <a:fld id="{F4B9ABF1-A5E8-FF4C-953A-B9DDF0BF59CB}" type="slidenum">
              <a:rPr lang="de-DE" smtClean="0"/>
              <a:t>19</a:t>
            </a:fld>
            <a:endParaRPr lang="de-DE" dirty="0"/>
          </a:p>
        </p:txBody>
      </p:sp>
    </p:spTree>
    <p:extLst>
      <p:ext uri="{BB962C8B-B14F-4D97-AF65-F5344CB8AC3E}">
        <p14:creationId xmlns:p14="http://schemas.microsoft.com/office/powerpoint/2010/main" val="7674568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GB" sz="1200" kern="1200" dirty="0">
                <a:solidFill>
                  <a:schemeClr val="tx1"/>
                </a:solidFill>
                <a:effectLst/>
                <a:latin typeface="+mn-lt"/>
                <a:ea typeface="+mn-ea"/>
                <a:cs typeface="+mn-cs"/>
              </a:rPr>
              <a:t> </a:t>
            </a:r>
            <a:r>
              <a:rPr lang="mk-MK" sz="1200" b="1" kern="1200" dirty="0">
                <a:solidFill>
                  <a:schemeClr val="tx1"/>
                </a:solidFill>
                <a:effectLst/>
                <a:latin typeface="+mn-lt"/>
                <a:ea typeface="+mn-ea"/>
                <a:cs typeface="+mn-cs"/>
              </a:rPr>
              <a:t>Белешки за наставникот</a:t>
            </a:r>
            <a:r>
              <a:rPr lang="en-GB" sz="1200" kern="1200" dirty="0">
                <a:solidFill>
                  <a:schemeClr val="tx1"/>
                </a:solidFill>
                <a:effectLst/>
                <a:latin typeface="+mn-lt"/>
                <a:ea typeface="+mn-ea"/>
                <a:cs typeface="+mn-cs"/>
              </a:rPr>
              <a:t>: </a:t>
            </a:r>
            <a:r>
              <a:rPr lang="ru-RU" sz="1200" kern="1200" dirty="0">
                <a:solidFill>
                  <a:schemeClr val="tx1"/>
                </a:solidFill>
                <a:effectLst/>
                <a:latin typeface="+mn-lt"/>
                <a:ea typeface="+mn-ea"/>
                <a:cs typeface="+mn-cs"/>
              </a:rPr>
              <a:t>На кратко разгледајте ги темите за кои ќе се зборува во оваа презентација, како што е прикажано на слајдот.</a:t>
            </a:r>
            <a:endParaRPr lang="en-GB" sz="1200" kern="1200" dirty="0">
              <a:solidFill>
                <a:schemeClr val="tx1"/>
              </a:solidFill>
              <a:effectLst/>
              <a:latin typeface="+mn-lt"/>
              <a:ea typeface="+mn-ea"/>
              <a:cs typeface="+mn-cs"/>
            </a:endParaRPr>
          </a:p>
          <a:p>
            <a:endParaRPr lang="en-GB"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2</a:t>
            </a:fld>
            <a:endParaRPr lang="de-DE"/>
          </a:p>
        </p:txBody>
      </p:sp>
    </p:spTree>
    <p:extLst>
      <p:ext uri="{BB962C8B-B14F-4D97-AF65-F5344CB8AC3E}">
        <p14:creationId xmlns:p14="http://schemas.microsoft.com/office/powerpoint/2010/main" val="2839456767"/>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sz="1200" b="1" kern="1200" dirty="0">
                <a:solidFill>
                  <a:schemeClr val="tx1"/>
                </a:solidFill>
                <a:effectLst/>
              </a:rPr>
              <a:t> Белешки за наставникот</a:t>
            </a:r>
            <a:r>
              <a:rPr lang="mk-MK" sz="1200" kern="1200" dirty="0">
                <a:solidFill>
                  <a:schemeClr val="tx1"/>
                </a:solidFill>
                <a:effectLst/>
              </a:rPr>
              <a:t>: Објаснете дека треба да се настојува да се решат проблемите околу еколошките граници: Националните и меѓународните тела имаат специфични упатства. Пример за ова е публикацијата на Европската Комисија од 2018 година; A </a:t>
            </a:r>
            <a:r>
              <a:rPr lang="mk-MK" sz="1200" kern="1200" dirty="0" err="1">
                <a:solidFill>
                  <a:schemeClr val="tx1"/>
                </a:solidFill>
                <a:effectLst/>
              </a:rPr>
              <a:t>new</a:t>
            </a:r>
            <a:r>
              <a:rPr lang="mk-MK" sz="1200" kern="1200" dirty="0">
                <a:solidFill>
                  <a:schemeClr val="tx1"/>
                </a:solidFill>
                <a:effectLst/>
              </a:rPr>
              <a:t> bioeconomy </a:t>
            </a:r>
            <a:r>
              <a:rPr lang="mk-MK" sz="1200" kern="1200" dirty="0" err="1">
                <a:solidFill>
                  <a:schemeClr val="tx1"/>
                </a:solidFill>
                <a:effectLst/>
              </a:rPr>
              <a:t>strategy</a:t>
            </a:r>
            <a:r>
              <a:rPr lang="mk-MK" sz="1200" kern="1200" dirty="0">
                <a:solidFill>
                  <a:schemeClr val="tx1"/>
                </a:solidFill>
                <a:effectLst/>
              </a:rPr>
              <a:t> </a:t>
            </a:r>
            <a:r>
              <a:rPr lang="mk-MK" sz="1200" kern="1200" dirty="0" err="1">
                <a:solidFill>
                  <a:schemeClr val="tx1"/>
                </a:solidFill>
                <a:effectLst/>
              </a:rPr>
              <a:t>for</a:t>
            </a:r>
            <a:r>
              <a:rPr lang="mk-MK" sz="1200" kern="1200" dirty="0">
                <a:solidFill>
                  <a:schemeClr val="tx1"/>
                </a:solidFill>
                <a:effectLst/>
              </a:rPr>
              <a:t> a </a:t>
            </a:r>
            <a:r>
              <a:rPr lang="mk-MK" sz="1200" kern="1200" dirty="0" err="1">
                <a:solidFill>
                  <a:schemeClr val="tx1"/>
                </a:solidFill>
                <a:effectLst/>
              </a:rPr>
              <a:t>sustainable</a:t>
            </a:r>
            <a:r>
              <a:rPr lang="mk-MK" sz="1200" kern="1200" dirty="0">
                <a:solidFill>
                  <a:schemeClr val="tx1"/>
                </a:solidFill>
                <a:effectLst/>
              </a:rPr>
              <a:t> </a:t>
            </a:r>
            <a:r>
              <a:rPr lang="mk-MK" sz="1200" kern="1200" dirty="0" err="1">
                <a:solidFill>
                  <a:schemeClr val="tx1"/>
                </a:solidFill>
                <a:effectLst/>
              </a:rPr>
              <a:t>Europe</a:t>
            </a:r>
            <a:r>
              <a:rPr lang="mk-MK" sz="1200" kern="1200" dirty="0">
                <a:solidFill>
                  <a:schemeClr val="tx1"/>
                </a:solidFill>
                <a:effectLst/>
              </a:rPr>
              <a:t>.’ </a:t>
            </a:r>
            <a:r>
              <a:rPr lang="mk-MK" sz="1200" b="1" kern="1200" dirty="0">
                <a:solidFill>
                  <a:schemeClr val="tx1"/>
                </a:solidFill>
                <a:effectLst/>
              </a:rPr>
              <a:t>Дополнителни информации достапни на:</a:t>
            </a:r>
            <a:r>
              <a:rPr lang="mk-MK" sz="1200" kern="1200" dirty="0">
                <a:solidFill>
                  <a:schemeClr val="tx1"/>
                </a:solidFill>
                <a:effectLst/>
              </a:rPr>
              <a:t> </a:t>
            </a:r>
            <a:r>
              <a:rPr lang="mk-MK" sz="1200" u="sng" kern="1200" dirty="0">
                <a:solidFill>
                  <a:schemeClr val="tx1"/>
                </a:solidFill>
                <a:effectLst/>
                <a:hlinkClick r:id="rId3"/>
              </a:rPr>
              <a:t>https://ec.europa.eu/commission/news/new-bioeconomy-strategy-sustainable-europe-2018-oct-11-0_en</a:t>
            </a:r>
            <a:endParaRPr lang="mk-MK" sz="1200" kern="1200" dirty="0">
              <a:solidFill>
                <a:schemeClr val="tx1"/>
              </a:solidFill>
              <a:effectLst/>
            </a:endParaRPr>
          </a:p>
          <a:p>
            <a:endParaRPr lang="mk-MK" sz="1200" kern="1200" dirty="0">
              <a:solidFill>
                <a:schemeClr val="tx1"/>
              </a:solidFill>
              <a:effectLst/>
            </a:endParaRPr>
          </a:p>
          <a:p>
            <a:r>
              <a:rPr lang="mk-MK" sz="1200" kern="1200" dirty="0">
                <a:solidFill>
                  <a:schemeClr val="tx1"/>
                </a:solidFill>
                <a:effectLst/>
              </a:rPr>
              <a:t>Главна литература:</a:t>
            </a:r>
          </a:p>
          <a:p>
            <a:r>
              <a:rPr lang="mk-MK" sz="1200" kern="1200" dirty="0">
                <a:solidFill>
                  <a:schemeClr val="tx1"/>
                </a:solidFill>
                <a:effectLst/>
              </a:rPr>
              <a:t>EC (2018), Bioeconomy: A </a:t>
            </a:r>
            <a:r>
              <a:rPr lang="mk-MK" sz="1200" kern="1200" dirty="0" err="1">
                <a:solidFill>
                  <a:schemeClr val="tx1"/>
                </a:solidFill>
                <a:effectLst/>
              </a:rPr>
              <a:t>new</a:t>
            </a:r>
            <a:r>
              <a:rPr lang="mk-MK" sz="1200" kern="1200" dirty="0">
                <a:solidFill>
                  <a:schemeClr val="tx1"/>
                </a:solidFill>
                <a:effectLst/>
              </a:rPr>
              <a:t> </a:t>
            </a:r>
            <a:r>
              <a:rPr lang="mk-MK" sz="1200" kern="1200" dirty="0" err="1">
                <a:solidFill>
                  <a:schemeClr val="tx1"/>
                </a:solidFill>
                <a:effectLst/>
              </a:rPr>
              <a:t>strategy</a:t>
            </a:r>
            <a:r>
              <a:rPr lang="mk-MK" sz="1200" kern="1200" dirty="0">
                <a:solidFill>
                  <a:schemeClr val="tx1"/>
                </a:solidFill>
                <a:effectLst/>
              </a:rPr>
              <a:t> </a:t>
            </a:r>
            <a:r>
              <a:rPr lang="mk-MK" sz="1200" kern="1200" dirty="0" err="1">
                <a:solidFill>
                  <a:schemeClr val="tx1"/>
                </a:solidFill>
                <a:effectLst/>
              </a:rPr>
              <a:t>for</a:t>
            </a:r>
            <a:r>
              <a:rPr lang="mk-MK" sz="1200" kern="1200" dirty="0">
                <a:solidFill>
                  <a:schemeClr val="tx1"/>
                </a:solidFill>
                <a:effectLst/>
              </a:rPr>
              <a:t> a </a:t>
            </a:r>
            <a:r>
              <a:rPr lang="mk-MK" sz="1200" kern="1200" dirty="0" err="1">
                <a:solidFill>
                  <a:schemeClr val="tx1"/>
                </a:solidFill>
                <a:effectLst/>
              </a:rPr>
              <a:t>sustainable</a:t>
            </a:r>
            <a:r>
              <a:rPr lang="mk-MK" sz="1200" kern="1200" dirty="0">
                <a:solidFill>
                  <a:schemeClr val="tx1"/>
                </a:solidFill>
                <a:effectLst/>
              </a:rPr>
              <a:t> </a:t>
            </a:r>
            <a:r>
              <a:rPr lang="mk-MK" sz="1200" kern="1200" dirty="0" err="1">
                <a:solidFill>
                  <a:schemeClr val="tx1"/>
                </a:solidFill>
                <a:effectLst/>
              </a:rPr>
              <a:t>Europe</a:t>
            </a:r>
            <a:r>
              <a:rPr lang="mk-MK" sz="1200" kern="1200" dirty="0">
                <a:solidFill>
                  <a:schemeClr val="tx1"/>
                </a:solidFill>
                <a:effectLst/>
              </a:rPr>
              <a:t> </a:t>
            </a:r>
            <a:r>
              <a:rPr lang="mk-MK" sz="1200" kern="1200" dirty="0" err="1">
                <a:solidFill>
                  <a:schemeClr val="tx1"/>
                </a:solidFill>
                <a:effectLst/>
              </a:rPr>
              <a:t>Restoring</a:t>
            </a:r>
            <a:r>
              <a:rPr lang="mk-MK" sz="1200" kern="1200" dirty="0">
                <a:solidFill>
                  <a:schemeClr val="tx1"/>
                </a:solidFill>
                <a:effectLst/>
              </a:rPr>
              <a:t> </a:t>
            </a:r>
            <a:r>
              <a:rPr lang="mk-MK" sz="1200" kern="1200" dirty="0" err="1">
                <a:solidFill>
                  <a:schemeClr val="tx1"/>
                </a:solidFill>
                <a:effectLst/>
              </a:rPr>
              <a:t>healthy</a:t>
            </a:r>
            <a:r>
              <a:rPr lang="mk-MK" sz="1200" kern="1200" dirty="0">
                <a:solidFill>
                  <a:schemeClr val="tx1"/>
                </a:solidFill>
                <a:effectLst/>
              </a:rPr>
              <a:t> </a:t>
            </a:r>
            <a:r>
              <a:rPr lang="mk-MK" sz="1200" kern="1200" dirty="0" err="1">
                <a:solidFill>
                  <a:schemeClr val="tx1"/>
                </a:solidFill>
                <a:effectLst/>
              </a:rPr>
              <a:t>ecosystems</a:t>
            </a:r>
            <a:r>
              <a:rPr lang="mk-MK" sz="1200" kern="1200" dirty="0">
                <a:solidFill>
                  <a:schemeClr val="tx1"/>
                </a:solidFill>
                <a:effectLst/>
              </a:rPr>
              <a:t> </a:t>
            </a:r>
            <a:r>
              <a:rPr lang="mk-MK" sz="1200" kern="1200" dirty="0" err="1">
                <a:solidFill>
                  <a:schemeClr val="tx1"/>
                </a:solidFill>
                <a:effectLst/>
              </a:rPr>
              <a:t>and</a:t>
            </a:r>
            <a:r>
              <a:rPr lang="mk-MK" sz="1200" kern="1200" dirty="0">
                <a:solidFill>
                  <a:schemeClr val="tx1"/>
                </a:solidFill>
                <a:effectLst/>
              </a:rPr>
              <a:t> </a:t>
            </a:r>
            <a:r>
              <a:rPr lang="mk-MK" sz="1200" kern="1200" dirty="0" err="1">
                <a:solidFill>
                  <a:schemeClr val="tx1"/>
                </a:solidFill>
                <a:effectLst/>
              </a:rPr>
              <a:t>enhancing</a:t>
            </a:r>
            <a:r>
              <a:rPr lang="mk-MK" sz="1200" kern="1200" dirty="0">
                <a:solidFill>
                  <a:schemeClr val="tx1"/>
                </a:solidFill>
                <a:effectLst/>
              </a:rPr>
              <a:t> </a:t>
            </a:r>
            <a:r>
              <a:rPr lang="mk-MK" sz="1200" kern="1200" dirty="0" err="1">
                <a:solidFill>
                  <a:schemeClr val="tx1"/>
                </a:solidFill>
                <a:effectLst/>
              </a:rPr>
              <a:t>biodiversity</a:t>
            </a:r>
            <a:r>
              <a:rPr lang="mk-MK" sz="1200" kern="1200" dirty="0">
                <a:solidFill>
                  <a:schemeClr val="tx1"/>
                </a:solidFill>
                <a:effectLst/>
              </a:rPr>
              <a:t>. </a:t>
            </a:r>
            <a:r>
              <a:rPr lang="mk-MK" sz="1200" kern="1200" dirty="0" err="1">
                <a:solidFill>
                  <a:schemeClr val="tx1"/>
                </a:solidFill>
                <a:effectLst/>
              </a:rPr>
              <a:t>European</a:t>
            </a:r>
            <a:r>
              <a:rPr lang="mk-MK" sz="1200" kern="1200" dirty="0">
                <a:solidFill>
                  <a:schemeClr val="tx1"/>
                </a:solidFill>
                <a:effectLst/>
              </a:rPr>
              <a:t> </a:t>
            </a:r>
            <a:r>
              <a:rPr lang="mk-MK" sz="1200" kern="1200" dirty="0" err="1">
                <a:solidFill>
                  <a:schemeClr val="tx1"/>
                </a:solidFill>
                <a:effectLst/>
              </a:rPr>
              <a:t>Commission</a:t>
            </a:r>
            <a:r>
              <a:rPr lang="mk-MK" sz="1200" kern="1200" dirty="0">
                <a:solidFill>
                  <a:schemeClr val="tx1"/>
                </a:solidFill>
                <a:effectLst/>
              </a:rPr>
              <a:t> </a:t>
            </a:r>
            <a:r>
              <a:rPr lang="mk-MK" sz="1200" u="sng" kern="1200" dirty="0">
                <a:solidFill>
                  <a:schemeClr val="tx1"/>
                </a:solidFill>
                <a:effectLst/>
                <a:hlinkClick r:id="rId4"/>
              </a:rPr>
              <a:t>https://ec.europa.eu/research/bioeconomy/pdf/ec_bioeconomy_actions_2018.pdf</a:t>
            </a:r>
            <a:endParaRPr lang="mk-MK" sz="1200" u="sng" kern="1200" dirty="0">
              <a:solidFill>
                <a:schemeClr val="tx1"/>
              </a:solidFill>
              <a:effectLst/>
            </a:endParaRPr>
          </a:p>
          <a:p>
            <a:endParaRPr lang="mk-MK" sz="1200" kern="1200" dirty="0">
              <a:solidFill>
                <a:schemeClr val="tx1"/>
              </a:solidFill>
              <a:effectLst/>
            </a:endParaRPr>
          </a:p>
          <a:p>
            <a:r>
              <a:rPr lang="mk-MK" sz="1200" kern="1200" dirty="0">
                <a:solidFill>
                  <a:schemeClr val="tx1"/>
                </a:solidFill>
                <a:effectLst/>
              </a:rPr>
              <a:t>Литература за понапредни нивоа достапна на:</a:t>
            </a:r>
          </a:p>
          <a:p>
            <a:r>
              <a:rPr lang="mk-MK" sz="1200" kern="1200" dirty="0" err="1">
                <a:solidFill>
                  <a:schemeClr val="tx1"/>
                </a:solidFill>
                <a:effectLst/>
              </a:rPr>
              <a:t>Giampietro</a:t>
            </a:r>
            <a:r>
              <a:rPr lang="mk-MK" sz="1200" kern="1200" dirty="0">
                <a:solidFill>
                  <a:schemeClr val="tx1"/>
                </a:solidFill>
                <a:effectLst/>
              </a:rPr>
              <a:t>, M. (2019). </a:t>
            </a:r>
            <a:r>
              <a:rPr lang="mk-MK" sz="1200" kern="1200" dirty="0" err="1">
                <a:solidFill>
                  <a:schemeClr val="tx1"/>
                </a:solidFill>
                <a:effectLst/>
              </a:rPr>
              <a:t>On</a:t>
            </a:r>
            <a:r>
              <a:rPr lang="mk-MK" sz="1200" kern="1200" dirty="0">
                <a:solidFill>
                  <a:schemeClr val="tx1"/>
                </a:solidFill>
                <a:effectLst/>
              </a:rPr>
              <a:t> </a:t>
            </a:r>
            <a:r>
              <a:rPr lang="mk-MK" sz="1200" kern="1200" dirty="0" err="1">
                <a:solidFill>
                  <a:schemeClr val="tx1"/>
                </a:solidFill>
                <a:effectLst/>
              </a:rPr>
              <a:t>the</a:t>
            </a:r>
            <a:r>
              <a:rPr lang="mk-MK" sz="1200" kern="1200" dirty="0">
                <a:solidFill>
                  <a:schemeClr val="tx1"/>
                </a:solidFill>
                <a:effectLst/>
              </a:rPr>
              <a:t> </a:t>
            </a:r>
            <a:r>
              <a:rPr lang="mk-MK" sz="1200" kern="1200" dirty="0" err="1">
                <a:solidFill>
                  <a:schemeClr val="tx1"/>
                </a:solidFill>
                <a:effectLst/>
              </a:rPr>
              <a:t>circular</a:t>
            </a:r>
            <a:r>
              <a:rPr lang="mk-MK" sz="1200" kern="1200" dirty="0">
                <a:solidFill>
                  <a:schemeClr val="tx1"/>
                </a:solidFill>
                <a:effectLst/>
              </a:rPr>
              <a:t> bioeconomy </a:t>
            </a:r>
            <a:r>
              <a:rPr lang="mk-MK" sz="1200" kern="1200" dirty="0" err="1">
                <a:solidFill>
                  <a:schemeClr val="tx1"/>
                </a:solidFill>
                <a:effectLst/>
              </a:rPr>
              <a:t>and</a:t>
            </a:r>
            <a:r>
              <a:rPr lang="mk-MK" sz="1200" kern="1200" dirty="0">
                <a:solidFill>
                  <a:schemeClr val="tx1"/>
                </a:solidFill>
                <a:effectLst/>
              </a:rPr>
              <a:t> </a:t>
            </a:r>
            <a:r>
              <a:rPr lang="mk-MK" sz="1200" kern="1200" dirty="0" err="1">
                <a:solidFill>
                  <a:schemeClr val="tx1"/>
                </a:solidFill>
                <a:effectLst/>
              </a:rPr>
              <a:t>decoupling</a:t>
            </a:r>
            <a:r>
              <a:rPr lang="mk-MK" sz="1200" kern="1200" dirty="0">
                <a:solidFill>
                  <a:schemeClr val="tx1"/>
                </a:solidFill>
                <a:effectLst/>
              </a:rPr>
              <a:t>: </a:t>
            </a:r>
            <a:r>
              <a:rPr lang="mk-MK" sz="1200" kern="1200" dirty="0" err="1">
                <a:solidFill>
                  <a:schemeClr val="tx1"/>
                </a:solidFill>
                <a:effectLst/>
              </a:rPr>
              <a:t>implications</a:t>
            </a:r>
            <a:r>
              <a:rPr lang="mk-MK" sz="1200" kern="1200" dirty="0">
                <a:solidFill>
                  <a:schemeClr val="tx1"/>
                </a:solidFill>
                <a:effectLst/>
              </a:rPr>
              <a:t> </a:t>
            </a:r>
            <a:r>
              <a:rPr lang="mk-MK" sz="1200" kern="1200" dirty="0" err="1">
                <a:solidFill>
                  <a:schemeClr val="tx1"/>
                </a:solidFill>
                <a:effectLst/>
              </a:rPr>
              <a:t>for</a:t>
            </a:r>
            <a:r>
              <a:rPr lang="mk-MK" sz="1200" kern="1200" dirty="0">
                <a:solidFill>
                  <a:schemeClr val="tx1"/>
                </a:solidFill>
                <a:effectLst/>
              </a:rPr>
              <a:t> </a:t>
            </a:r>
            <a:r>
              <a:rPr lang="mk-MK" sz="1200" kern="1200" dirty="0" err="1">
                <a:solidFill>
                  <a:schemeClr val="tx1"/>
                </a:solidFill>
                <a:effectLst/>
              </a:rPr>
              <a:t>sustainable</a:t>
            </a:r>
            <a:r>
              <a:rPr lang="mk-MK" sz="1200" kern="1200" dirty="0">
                <a:solidFill>
                  <a:schemeClr val="tx1"/>
                </a:solidFill>
                <a:effectLst/>
              </a:rPr>
              <a:t> </a:t>
            </a:r>
            <a:r>
              <a:rPr lang="mk-MK" sz="1200" kern="1200" dirty="0" err="1">
                <a:solidFill>
                  <a:schemeClr val="tx1"/>
                </a:solidFill>
                <a:effectLst/>
              </a:rPr>
              <a:t>growth</a:t>
            </a:r>
            <a:r>
              <a:rPr lang="mk-MK" sz="1200" kern="1200" dirty="0">
                <a:solidFill>
                  <a:schemeClr val="tx1"/>
                </a:solidFill>
                <a:effectLst/>
              </a:rPr>
              <a:t>. </a:t>
            </a:r>
            <a:r>
              <a:rPr lang="mk-MK" sz="1200" i="1" kern="1200" dirty="0" err="1">
                <a:solidFill>
                  <a:schemeClr val="tx1"/>
                </a:solidFill>
                <a:effectLst/>
              </a:rPr>
              <a:t>Ecological</a:t>
            </a:r>
            <a:r>
              <a:rPr lang="mk-MK" sz="1200" i="1" kern="1200" dirty="0">
                <a:solidFill>
                  <a:schemeClr val="tx1"/>
                </a:solidFill>
                <a:effectLst/>
              </a:rPr>
              <a:t> </a:t>
            </a:r>
            <a:r>
              <a:rPr lang="mk-MK" sz="1200" i="1" kern="1200" dirty="0" err="1">
                <a:solidFill>
                  <a:schemeClr val="tx1"/>
                </a:solidFill>
                <a:effectLst/>
              </a:rPr>
              <a:t>economics</a:t>
            </a:r>
            <a:r>
              <a:rPr lang="mk-MK" sz="1200" kern="1200" dirty="0">
                <a:solidFill>
                  <a:schemeClr val="tx1"/>
                </a:solidFill>
                <a:effectLst/>
              </a:rPr>
              <a:t>, </a:t>
            </a:r>
            <a:r>
              <a:rPr lang="mk-MK" sz="1200" i="1" kern="1200" dirty="0">
                <a:solidFill>
                  <a:schemeClr val="tx1"/>
                </a:solidFill>
                <a:effectLst/>
              </a:rPr>
              <a:t>162</a:t>
            </a:r>
            <a:r>
              <a:rPr lang="mk-MK" sz="1200" kern="1200" dirty="0">
                <a:solidFill>
                  <a:schemeClr val="tx1"/>
                </a:solidFill>
                <a:effectLst/>
              </a:rPr>
              <a:t>, 143-156. </a:t>
            </a:r>
            <a:r>
              <a:rPr lang="mk-MK" sz="1200" u="sng" kern="1200" dirty="0">
                <a:solidFill>
                  <a:schemeClr val="tx1"/>
                </a:solidFill>
                <a:effectLst/>
                <a:hlinkClick r:id="rId5"/>
              </a:rPr>
              <a:t>https://www.sciencedirect.com/science/article/pii/S0921800918317178</a:t>
            </a:r>
            <a:endParaRPr lang="mk-MK" sz="1200" kern="1200" dirty="0">
              <a:solidFill>
                <a:schemeClr val="tx1"/>
              </a:solidFill>
              <a:effectLst/>
            </a:endParaRPr>
          </a:p>
          <a:p>
            <a:r>
              <a:rPr lang="mk-MK" sz="1200" kern="1200" dirty="0" err="1">
                <a:solidFill>
                  <a:schemeClr val="tx1"/>
                </a:solidFill>
                <a:effectLst/>
              </a:rPr>
              <a:t>Vivien</a:t>
            </a:r>
            <a:r>
              <a:rPr lang="mk-MK" sz="1200" kern="1200" dirty="0">
                <a:solidFill>
                  <a:schemeClr val="tx1"/>
                </a:solidFill>
                <a:effectLst/>
              </a:rPr>
              <a:t>, F. D., </a:t>
            </a:r>
            <a:r>
              <a:rPr lang="mk-MK" sz="1200" kern="1200" dirty="0" err="1">
                <a:solidFill>
                  <a:schemeClr val="tx1"/>
                </a:solidFill>
                <a:effectLst/>
              </a:rPr>
              <a:t>Nieddu</a:t>
            </a:r>
            <a:r>
              <a:rPr lang="mk-MK" sz="1200" kern="1200" dirty="0">
                <a:solidFill>
                  <a:schemeClr val="tx1"/>
                </a:solidFill>
                <a:effectLst/>
              </a:rPr>
              <a:t>, M., </a:t>
            </a:r>
            <a:r>
              <a:rPr lang="mk-MK" sz="1200" kern="1200" dirty="0" err="1">
                <a:solidFill>
                  <a:schemeClr val="tx1"/>
                </a:solidFill>
                <a:effectLst/>
              </a:rPr>
              <a:t>Befort</a:t>
            </a:r>
            <a:r>
              <a:rPr lang="mk-MK" sz="1200" kern="1200" dirty="0">
                <a:solidFill>
                  <a:schemeClr val="tx1"/>
                </a:solidFill>
                <a:effectLst/>
              </a:rPr>
              <a:t>, N., </a:t>
            </a:r>
            <a:r>
              <a:rPr lang="mk-MK" sz="1200" kern="1200" dirty="0" err="1">
                <a:solidFill>
                  <a:schemeClr val="tx1"/>
                </a:solidFill>
                <a:effectLst/>
              </a:rPr>
              <a:t>Debref</a:t>
            </a:r>
            <a:r>
              <a:rPr lang="mk-MK" sz="1200" kern="1200" dirty="0">
                <a:solidFill>
                  <a:schemeClr val="tx1"/>
                </a:solidFill>
                <a:effectLst/>
              </a:rPr>
              <a:t>, R., &amp; </a:t>
            </a:r>
            <a:r>
              <a:rPr lang="mk-MK" sz="1200" kern="1200" dirty="0" err="1">
                <a:solidFill>
                  <a:schemeClr val="tx1"/>
                </a:solidFill>
                <a:effectLst/>
              </a:rPr>
              <a:t>Giampietro</a:t>
            </a:r>
            <a:r>
              <a:rPr lang="mk-MK" sz="1200" kern="1200" dirty="0">
                <a:solidFill>
                  <a:schemeClr val="tx1"/>
                </a:solidFill>
                <a:effectLst/>
              </a:rPr>
              <a:t>, M. (2019). </a:t>
            </a:r>
            <a:r>
              <a:rPr lang="mk-MK" sz="1200" kern="1200" dirty="0" err="1">
                <a:solidFill>
                  <a:schemeClr val="tx1"/>
                </a:solidFill>
                <a:effectLst/>
              </a:rPr>
              <a:t>The</a:t>
            </a:r>
            <a:r>
              <a:rPr lang="mk-MK" sz="1200" kern="1200" dirty="0">
                <a:solidFill>
                  <a:schemeClr val="tx1"/>
                </a:solidFill>
                <a:effectLst/>
              </a:rPr>
              <a:t> </a:t>
            </a:r>
            <a:r>
              <a:rPr lang="mk-MK" sz="1200" kern="1200" dirty="0" err="1">
                <a:solidFill>
                  <a:schemeClr val="tx1"/>
                </a:solidFill>
                <a:effectLst/>
              </a:rPr>
              <a:t>hijacking</a:t>
            </a:r>
            <a:r>
              <a:rPr lang="mk-MK" sz="1200" kern="1200" dirty="0">
                <a:solidFill>
                  <a:schemeClr val="tx1"/>
                </a:solidFill>
                <a:effectLst/>
              </a:rPr>
              <a:t> </a:t>
            </a:r>
            <a:r>
              <a:rPr lang="mk-MK" sz="1200" kern="1200" dirty="0" err="1">
                <a:solidFill>
                  <a:schemeClr val="tx1"/>
                </a:solidFill>
                <a:effectLst/>
              </a:rPr>
              <a:t>of</a:t>
            </a:r>
            <a:r>
              <a:rPr lang="mk-MK" sz="1200" kern="1200" dirty="0">
                <a:solidFill>
                  <a:schemeClr val="tx1"/>
                </a:solidFill>
                <a:effectLst/>
              </a:rPr>
              <a:t> </a:t>
            </a:r>
            <a:r>
              <a:rPr lang="mk-MK" sz="1200" kern="1200" dirty="0" err="1">
                <a:solidFill>
                  <a:schemeClr val="tx1"/>
                </a:solidFill>
                <a:effectLst/>
              </a:rPr>
              <a:t>the</a:t>
            </a:r>
            <a:r>
              <a:rPr lang="mk-MK" sz="1200" kern="1200" dirty="0">
                <a:solidFill>
                  <a:schemeClr val="tx1"/>
                </a:solidFill>
                <a:effectLst/>
              </a:rPr>
              <a:t> bioeconomy. </a:t>
            </a:r>
            <a:r>
              <a:rPr lang="mk-MK" sz="1200" i="1" kern="1200" dirty="0" err="1">
                <a:solidFill>
                  <a:schemeClr val="tx1"/>
                </a:solidFill>
                <a:effectLst/>
              </a:rPr>
              <a:t>Ecological</a:t>
            </a:r>
            <a:r>
              <a:rPr lang="mk-MK" sz="1200" i="1" kern="1200" dirty="0">
                <a:solidFill>
                  <a:schemeClr val="tx1"/>
                </a:solidFill>
                <a:effectLst/>
              </a:rPr>
              <a:t> </a:t>
            </a:r>
            <a:r>
              <a:rPr lang="mk-MK" sz="1200" i="1" kern="1200" dirty="0" err="1">
                <a:solidFill>
                  <a:schemeClr val="tx1"/>
                </a:solidFill>
                <a:effectLst/>
              </a:rPr>
              <a:t>economics</a:t>
            </a:r>
            <a:r>
              <a:rPr lang="mk-MK" sz="1200" kern="1200" dirty="0">
                <a:solidFill>
                  <a:schemeClr val="tx1"/>
                </a:solidFill>
                <a:effectLst/>
              </a:rPr>
              <a:t>, </a:t>
            </a:r>
            <a:r>
              <a:rPr lang="mk-MK" sz="1200" i="1" kern="1200" dirty="0">
                <a:solidFill>
                  <a:schemeClr val="tx1"/>
                </a:solidFill>
                <a:effectLst/>
              </a:rPr>
              <a:t>159</a:t>
            </a:r>
            <a:r>
              <a:rPr lang="mk-MK" sz="1200" kern="1200" dirty="0">
                <a:solidFill>
                  <a:schemeClr val="tx1"/>
                </a:solidFill>
                <a:effectLst/>
              </a:rPr>
              <a:t>, 189-197. </a:t>
            </a:r>
            <a:r>
              <a:rPr lang="mk-MK" sz="1200" u="sng" kern="1200" dirty="0">
                <a:solidFill>
                  <a:schemeClr val="tx1"/>
                </a:solidFill>
                <a:effectLst/>
                <a:hlinkClick r:id="rId6"/>
              </a:rPr>
              <a:t>https://www.sciencedirect.com/science/article/abs/pii/S0921800918308115</a:t>
            </a:r>
            <a:endParaRPr lang="mk-MK" sz="1200" kern="1200" dirty="0">
              <a:solidFill>
                <a:schemeClr val="tx1"/>
              </a:solidFill>
              <a:effectLst/>
            </a:endParaRPr>
          </a:p>
          <a:p>
            <a:pPr marL="0" marR="0" indent="0" algn="l" defTabSz="914400" rtl="0" eaLnBrk="1" fontAlgn="auto" latinLnBrk="0" hangingPunct="1">
              <a:lnSpc>
                <a:spcPct val="100000"/>
              </a:lnSpc>
              <a:spcBef>
                <a:spcPts val="0"/>
              </a:spcBef>
              <a:spcAft>
                <a:spcPts val="0"/>
              </a:spcAft>
              <a:buClrTx/>
              <a:buSzTx/>
              <a:buFontTx/>
              <a:buNone/>
              <a:tabLst/>
              <a:defRPr/>
            </a:pPr>
            <a:endParaRPr lang="mk-MK" sz="1200" b="0" i="0" u="none" strike="noStrike" kern="1200" dirty="0">
              <a:solidFill>
                <a:schemeClr val="tx1"/>
              </a:solidFill>
              <a:effectLst/>
            </a:endParaRPr>
          </a:p>
          <a:p>
            <a:endParaRPr lang="mk-MK" sz="1200" kern="1200" dirty="0">
              <a:solidFill>
                <a:schemeClr val="tx1"/>
              </a:solidFill>
              <a:effectLst/>
            </a:endParaRPr>
          </a:p>
          <a:p>
            <a:r>
              <a:rPr lang="mk-MK" sz="1200" kern="1200" dirty="0">
                <a:solidFill>
                  <a:schemeClr val="tx1"/>
                </a:solidFill>
                <a:effectLst/>
              </a:rPr>
              <a:t> </a:t>
            </a:r>
          </a:p>
          <a:p>
            <a:endParaRPr lang="mk-MK" dirty="0"/>
          </a:p>
        </p:txBody>
      </p:sp>
      <p:sp>
        <p:nvSpPr>
          <p:cNvPr id="4" name="Foliennummernplatzhalter 3"/>
          <p:cNvSpPr>
            <a:spLocks noGrp="1"/>
          </p:cNvSpPr>
          <p:nvPr>
            <p:ph type="sldNum" sz="quarter" idx="5"/>
          </p:nvPr>
        </p:nvSpPr>
        <p:spPr/>
        <p:txBody>
          <a:bodyPr/>
          <a:lstStyle/>
          <a:p>
            <a:fld id="{F4B9ABF1-A5E8-FF4C-953A-B9DDF0BF59CB}" type="slidenum">
              <a:rPr lang="de-DE" smtClean="0"/>
              <a:t>20</a:t>
            </a:fld>
            <a:endParaRPr lang="de-DE"/>
          </a:p>
        </p:txBody>
      </p:sp>
    </p:spTree>
    <p:extLst>
      <p:ext uri="{BB962C8B-B14F-4D97-AF65-F5344CB8AC3E}">
        <p14:creationId xmlns:p14="http://schemas.microsoft.com/office/powerpoint/2010/main" val="2398853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sz="1200" b="1" kern="1200" noProof="0" dirty="0">
                <a:solidFill>
                  <a:schemeClr val="tx1"/>
                </a:solidFill>
                <a:effectLst/>
                <a:latin typeface="+mn-lt"/>
                <a:ea typeface="+mn-ea"/>
                <a:cs typeface="+mn-cs"/>
              </a:rPr>
              <a:t>Белешки за наставникот</a:t>
            </a:r>
            <a:r>
              <a:rPr lang="mk-MK" sz="1200" kern="1200" noProof="0" dirty="0">
                <a:solidFill>
                  <a:schemeClr val="tx1"/>
                </a:solidFill>
                <a:effectLst/>
                <a:latin typeface="+mn-lt"/>
                <a:ea typeface="+mn-ea"/>
                <a:cs typeface="+mn-cs"/>
              </a:rPr>
              <a:t>:</a:t>
            </a:r>
            <a:r>
              <a:rPr lang="mk-MK" sz="1200" b="1" kern="1200" noProof="0" dirty="0">
                <a:solidFill>
                  <a:schemeClr val="tx1"/>
                </a:solidFill>
                <a:effectLst/>
                <a:latin typeface="+mn-lt"/>
                <a:ea typeface="+mn-ea"/>
                <a:cs typeface="+mn-cs"/>
              </a:rPr>
              <a:t> </a:t>
            </a:r>
            <a:r>
              <a:rPr lang="mk-MK" sz="1200" kern="1200" noProof="0" dirty="0">
                <a:solidFill>
                  <a:schemeClr val="tx1"/>
                </a:solidFill>
                <a:effectLst/>
                <a:latin typeface="+mn-lt"/>
                <a:ea typeface="+mn-ea"/>
                <a:cs typeface="+mn-cs"/>
              </a:rPr>
              <a:t>Објаснете дека друг важен проблем за одржливоста се еколошките граници. Еколошки граници се ограничувањата на способноста на планетата да го одржува животот каков што е сега. Еколошките граници се фокусираат околу три главни области: (1) Ресурси на храна (2) Максимален капацитет на екосистемите (3) Територијалност на популациите во рамките на екосистемите.</a:t>
            </a:r>
          </a:p>
          <a:p>
            <a:pPr marL="0" marR="0" lvl="0" indent="0" algn="l" defTabSz="914400" rtl="0" eaLnBrk="1" fontAlgn="auto" latinLnBrk="0" hangingPunct="1">
              <a:lnSpc>
                <a:spcPct val="100000"/>
              </a:lnSpc>
              <a:spcBef>
                <a:spcPts val="0"/>
              </a:spcBef>
              <a:spcAft>
                <a:spcPts val="0"/>
              </a:spcAft>
              <a:buClrTx/>
              <a:buSzTx/>
              <a:buFontTx/>
              <a:buNone/>
              <a:tabLst/>
              <a:defRPr/>
            </a:pPr>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Објаснете дека со предвидувањата дека бројот на жители во светот ќе достигне 10 милијарди до 2050 година, се чини дека не е претерано да се замисли свет кој ќе ја достигне еколошката граница.</a:t>
            </a:r>
          </a:p>
          <a:p>
            <a:endParaRPr lang="mk-MK"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k-MK" sz="1200" b="1" kern="1200" noProof="0" dirty="0">
                <a:solidFill>
                  <a:schemeClr val="tx1"/>
                </a:solidFill>
                <a:effectLst/>
                <a:latin typeface="+mn-lt"/>
                <a:ea typeface="+mn-ea"/>
                <a:cs typeface="+mn-cs"/>
              </a:rPr>
              <a:t>Основни информации: </a:t>
            </a:r>
            <a:r>
              <a:rPr lang="mk-MK" sz="1200" kern="1200" noProof="0" dirty="0">
                <a:solidFill>
                  <a:schemeClr val="tx1"/>
                </a:solidFill>
                <a:effectLst/>
                <a:latin typeface="+mn-lt"/>
                <a:ea typeface="+mn-ea"/>
                <a:cs typeface="+mn-cs"/>
              </a:rPr>
              <a:t>„Капацитет на носивост“ е бројот на луѓе кои можат да живеат, на начин на којшто сега живеат, без да ја оштетат животната средина ниту да ја намалат способноста за поддршка на луѓето во иднина. Треба да се преземат чекори за заштита на ресурсите на храна и екосистемите.</a:t>
            </a:r>
          </a:p>
          <a:p>
            <a:pPr marL="0" marR="0" lvl="0" indent="0" algn="l" defTabSz="914400" rtl="0" eaLnBrk="1" fontAlgn="auto" latinLnBrk="0" hangingPunct="1">
              <a:lnSpc>
                <a:spcPct val="100000"/>
              </a:lnSpc>
              <a:spcBef>
                <a:spcPts val="0"/>
              </a:spcBef>
              <a:spcAft>
                <a:spcPts val="0"/>
              </a:spcAft>
              <a:buClrTx/>
              <a:buSzTx/>
              <a:buFontTx/>
              <a:buNone/>
              <a:tabLst/>
              <a:defRPr/>
            </a:pPr>
            <a:endParaRPr lang="mk-MK" sz="1200" kern="1200" noProof="0" dirty="0">
              <a:solidFill>
                <a:schemeClr val="tx1"/>
              </a:solidFill>
              <a:effectLst/>
              <a:latin typeface="+mn-lt"/>
              <a:ea typeface="+mn-ea"/>
              <a:cs typeface="+mn-cs"/>
            </a:endParaRPr>
          </a:p>
          <a:p>
            <a:endParaRPr lang="mk-MK" noProof="0" dirty="0"/>
          </a:p>
        </p:txBody>
      </p:sp>
      <p:sp>
        <p:nvSpPr>
          <p:cNvPr id="4" name="Foliennummernplatzhalter 3"/>
          <p:cNvSpPr>
            <a:spLocks noGrp="1"/>
          </p:cNvSpPr>
          <p:nvPr>
            <p:ph type="sldNum" sz="quarter" idx="5"/>
          </p:nvPr>
        </p:nvSpPr>
        <p:spPr/>
        <p:txBody>
          <a:bodyPr/>
          <a:lstStyle/>
          <a:p>
            <a:fld id="{F4B9ABF1-A5E8-FF4C-953A-B9DDF0BF59CB}" type="slidenum">
              <a:rPr lang="de-DE" smtClean="0"/>
              <a:t>21</a:t>
            </a:fld>
            <a:endParaRPr lang="de-DE"/>
          </a:p>
        </p:txBody>
      </p:sp>
    </p:spTree>
    <p:extLst>
      <p:ext uri="{BB962C8B-B14F-4D97-AF65-F5344CB8AC3E}">
        <p14:creationId xmlns:p14="http://schemas.microsoft.com/office/powerpoint/2010/main" val="240336066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k-MK" sz="1200" b="1" kern="1200" noProof="0" dirty="0">
                <a:solidFill>
                  <a:schemeClr val="tx1"/>
                </a:solidFill>
                <a:effectLst/>
                <a:latin typeface="+mn-lt"/>
                <a:ea typeface="+mn-ea"/>
                <a:cs typeface="+mn-cs"/>
              </a:rPr>
              <a:t>Белешки за наставникот</a:t>
            </a:r>
            <a:r>
              <a:rPr lang="mk-MK" sz="1200" kern="1200" noProof="0" dirty="0">
                <a:solidFill>
                  <a:schemeClr val="tx1"/>
                </a:solidFill>
                <a:effectLst/>
                <a:latin typeface="+mn-lt"/>
                <a:ea typeface="+mn-ea"/>
                <a:cs typeface="+mn-cs"/>
              </a:rPr>
              <a:t>: Некои од мерките што ги наведува Европската Комисија се следниве: (1) </a:t>
            </a:r>
            <a:r>
              <a:rPr lang="mk-MK" sz="1200" dirty="0"/>
              <a:t>Имплементирање на мониторинг систем ширум ЕУ за следење на напредокот кон одржлива и циркуларна биоекономија</a:t>
            </a:r>
            <a:r>
              <a:rPr lang="mk-MK" sz="1200" kern="1200" noProof="0" dirty="0">
                <a:solidFill>
                  <a:schemeClr val="tx1"/>
                </a:solidFill>
                <a:effectLst/>
                <a:latin typeface="+mn-lt"/>
                <a:ea typeface="+mn-ea"/>
                <a:cs typeface="+mn-cs"/>
              </a:rPr>
              <a:t>; (2) П</a:t>
            </a:r>
            <a:r>
              <a:rPr lang="mk-MK" sz="1200" dirty="0"/>
              <a:t>одобрување</a:t>
            </a:r>
            <a:r>
              <a:rPr lang="mk-MK" sz="1200" baseline="0" dirty="0"/>
              <a:t> на</a:t>
            </a:r>
            <a:r>
              <a:rPr lang="mk-MK" sz="1200" dirty="0"/>
              <a:t> нашата база на знаење и разбирање на специфичните области на биоекономијата со собирање податоци и обезбедување подобар пристап до нив преку Центарот за знаење за биоекономија</a:t>
            </a:r>
            <a:r>
              <a:rPr lang="mk-MK" sz="1200" kern="1200" noProof="0" dirty="0">
                <a:solidFill>
                  <a:schemeClr val="tx1"/>
                </a:solidFill>
                <a:effectLst/>
                <a:latin typeface="+mn-lt"/>
                <a:ea typeface="+mn-ea"/>
                <a:cs typeface="+mn-cs"/>
              </a:rPr>
              <a:t>; (3) </a:t>
            </a:r>
            <a:r>
              <a:rPr lang="mk-MK" sz="1200" dirty="0"/>
              <a:t>Давање насоки и промовирање добри практики за тоа како да се работи во биоекономијата во рамките на безбедни еколошки граници</a:t>
            </a:r>
            <a:r>
              <a:rPr lang="mk-MK" sz="1200" kern="1200" noProof="0" dirty="0">
                <a:solidFill>
                  <a:schemeClr val="tx1"/>
                </a:solidFill>
                <a:effectLst/>
                <a:latin typeface="+mn-lt"/>
                <a:ea typeface="+mn-ea"/>
                <a:cs typeface="+mn-cs"/>
              </a:rPr>
              <a:t>.</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Објаснете дека овие мерки ќе помогнат да се спречи достигнување на еколошките граници бидејќи тие помагаат да се едуцираат луѓето и да се промовираат ефективни практики. </a:t>
            </a:r>
            <a:r>
              <a:rPr lang="mk-MK" sz="1200" b="1" kern="1200" noProof="0" dirty="0">
                <a:solidFill>
                  <a:schemeClr val="tx1"/>
                </a:solidFill>
                <a:effectLst/>
                <a:latin typeface="+mn-lt"/>
                <a:ea typeface="+mn-ea"/>
                <a:cs typeface="+mn-cs"/>
              </a:rPr>
              <a:t>Дополнителни информации достапни на</a:t>
            </a:r>
            <a:r>
              <a:rPr lang="mk-MK" sz="1200" kern="1200" noProof="0" dirty="0">
                <a:solidFill>
                  <a:schemeClr val="tx1"/>
                </a:solidFill>
                <a:effectLst/>
                <a:latin typeface="+mn-lt"/>
                <a:ea typeface="+mn-ea"/>
                <a:cs typeface="+mn-cs"/>
              </a:rPr>
              <a:t>: </a:t>
            </a:r>
            <a:r>
              <a:rPr lang="mk-MK" sz="1200" u="sng" kern="1200" noProof="0" dirty="0">
                <a:solidFill>
                  <a:schemeClr val="tx1"/>
                </a:solidFill>
                <a:effectLst/>
                <a:latin typeface="+mn-lt"/>
                <a:ea typeface="+mn-ea"/>
                <a:cs typeface="+mn-cs"/>
                <a:hlinkClick r:id="rId3"/>
              </a:rPr>
              <a:t>https://ec.europa.eu/commission/news/new-bioeconomy-strategy-sustainable-europe-2018-oct-11-0_en</a:t>
            </a:r>
            <a:r>
              <a:rPr lang="mk-MK" sz="1200" kern="1200" noProof="0" dirty="0">
                <a:solidFill>
                  <a:schemeClr val="tx1"/>
                </a:solidFill>
                <a:effectLst/>
                <a:latin typeface="+mn-lt"/>
                <a:ea typeface="+mn-ea"/>
                <a:cs typeface="+mn-cs"/>
              </a:rPr>
              <a:t> </a:t>
            </a:r>
          </a:p>
        </p:txBody>
      </p:sp>
      <p:sp>
        <p:nvSpPr>
          <p:cNvPr id="4" name="Foliennummernplatzhalter 3"/>
          <p:cNvSpPr>
            <a:spLocks noGrp="1"/>
          </p:cNvSpPr>
          <p:nvPr>
            <p:ph type="sldNum" sz="quarter" idx="5"/>
          </p:nvPr>
        </p:nvSpPr>
        <p:spPr/>
        <p:txBody>
          <a:bodyPr/>
          <a:lstStyle/>
          <a:p>
            <a:fld id="{F4B9ABF1-A5E8-FF4C-953A-B9DDF0BF59CB}" type="slidenum">
              <a:rPr lang="de-DE" smtClean="0"/>
              <a:t>22</a:t>
            </a:fld>
            <a:endParaRPr lang="de-DE"/>
          </a:p>
        </p:txBody>
      </p:sp>
    </p:spTree>
    <p:extLst>
      <p:ext uri="{BB962C8B-B14F-4D97-AF65-F5344CB8AC3E}">
        <p14:creationId xmlns:p14="http://schemas.microsoft.com/office/powerpoint/2010/main" val="25923632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k-MK" sz="1200" b="1" kern="1200" noProof="0" dirty="0">
                <a:solidFill>
                  <a:schemeClr val="tx1"/>
                </a:solidFill>
                <a:effectLst/>
                <a:latin typeface="+mn-lt"/>
                <a:ea typeface="+mn-ea"/>
                <a:cs typeface="+mn-cs"/>
              </a:rPr>
              <a:t>Белешки за наставникот</a:t>
            </a:r>
            <a:r>
              <a:rPr lang="mk-MK" sz="1200" kern="1200" noProof="0" dirty="0">
                <a:solidFill>
                  <a:schemeClr val="tx1"/>
                </a:solidFill>
                <a:effectLst/>
                <a:latin typeface="+mn-lt"/>
                <a:ea typeface="+mn-ea"/>
                <a:cs typeface="+mn-cs"/>
              </a:rPr>
              <a:t>:</a:t>
            </a:r>
            <a:r>
              <a:rPr lang="mk-MK" sz="1200" b="1" kern="1200" noProof="0" dirty="0">
                <a:solidFill>
                  <a:schemeClr val="tx1"/>
                </a:solidFill>
                <a:effectLst/>
                <a:latin typeface="+mn-lt"/>
                <a:ea typeface="+mn-ea"/>
                <a:cs typeface="+mn-cs"/>
              </a:rPr>
              <a:t> </a:t>
            </a:r>
            <a:r>
              <a:rPr lang="mk-MK" sz="1200" kern="1200" noProof="0" dirty="0">
                <a:solidFill>
                  <a:schemeClr val="tx1"/>
                </a:solidFill>
                <a:effectLst/>
                <a:latin typeface="+mn-lt"/>
                <a:ea typeface="+mn-ea"/>
                <a:cs typeface="+mn-cs"/>
              </a:rPr>
              <a:t>Објаснете дека иновациите се неверојатно важни кога се </a:t>
            </a:r>
            <a:r>
              <a:rPr lang="mk-MK" sz="1200" kern="1200" noProof="0" dirty="0" err="1">
                <a:solidFill>
                  <a:schemeClr val="tx1"/>
                </a:solidFill>
                <a:effectLst/>
                <a:latin typeface="+mn-lt"/>
                <a:ea typeface="+mn-ea"/>
                <a:cs typeface="+mn-cs"/>
              </a:rPr>
              <a:t>размотрува</a:t>
            </a:r>
            <a:r>
              <a:rPr lang="mk-MK" sz="1200" kern="1200" noProof="0" dirty="0">
                <a:solidFill>
                  <a:schemeClr val="tx1"/>
                </a:solidFill>
                <a:effectLst/>
                <a:latin typeface="+mn-lt"/>
                <a:ea typeface="+mn-ea"/>
                <a:cs typeface="+mn-cs"/>
              </a:rPr>
              <a:t> како човечката популација може да остане во рамките на еколошките граници. Производите што можат да се користат повторно и повторно, честопати од отпад се многу одржливи и избегнуваат исцрпување на ресурсите. Тие може да бидат познати како биопроизводи.</a:t>
            </a:r>
          </a:p>
          <a:p>
            <a:endParaRPr lang="mk-MK" noProof="0" dirty="0"/>
          </a:p>
        </p:txBody>
      </p:sp>
      <p:sp>
        <p:nvSpPr>
          <p:cNvPr id="4" name="Foliennummernplatzhalter 3"/>
          <p:cNvSpPr>
            <a:spLocks noGrp="1"/>
          </p:cNvSpPr>
          <p:nvPr>
            <p:ph type="sldNum" sz="quarter" idx="5"/>
          </p:nvPr>
        </p:nvSpPr>
        <p:spPr/>
        <p:txBody>
          <a:bodyPr/>
          <a:lstStyle/>
          <a:p>
            <a:fld id="{F4B9ABF1-A5E8-FF4C-953A-B9DDF0BF59CB}" type="slidenum">
              <a:rPr lang="de-DE" smtClean="0"/>
              <a:t>23</a:t>
            </a:fld>
            <a:endParaRPr lang="de-DE"/>
          </a:p>
        </p:txBody>
      </p:sp>
    </p:spTree>
    <p:extLst>
      <p:ext uri="{BB962C8B-B14F-4D97-AF65-F5344CB8AC3E}">
        <p14:creationId xmlns:p14="http://schemas.microsoft.com/office/powerpoint/2010/main" val="421031518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sz="1200" b="1" kern="1200" noProof="0" dirty="0">
                <a:solidFill>
                  <a:schemeClr val="tx1"/>
                </a:solidFill>
                <a:effectLst/>
                <a:latin typeface="+mn-lt"/>
                <a:ea typeface="+mn-ea"/>
                <a:cs typeface="+mn-cs"/>
              </a:rPr>
              <a:t>Белешки за наставникот</a:t>
            </a:r>
            <a:r>
              <a:rPr lang="mk-MK" sz="1200" kern="1200" noProof="0" dirty="0">
                <a:solidFill>
                  <a:schemeClr val="tx1"/>
                </a:solidFill>
                <a:effectLst/>
                <a:latin typeface="+mn-lt"/>
                <a:ea typeface="+mn-ea"/>
                <a:cs typeface="+mn-cs"/>
              </a:rPr>
              <a:t>:  </a:t>
            </a:r>
          </a:p>
          <a:p>
            <a:r>
              <a:rPr lang="mk-MK" sz="1200" kern="1200" noProof="0" dirty="0">
                <a:solidFill>
                  <a:schemeClr val="tx1"/>
                </a:solidFill>
                <a:effectLst/>
                <a:latin typeface="+mn-lt"/>
                <a:ea typeface="+mn-ea"/>
                <a:cs typeface="+mn-cs"/>
              </a:rPr>
              <a:t>Прашајте ги учесниците дали имаат идеја од што се направени овие два производи. Одговорот е отпад од мелено кафе за обата. Анимација ќе го тргне синиот правоаголник во средината и ќе го открие одговорот.</a:t>
            </a:r>
          </a:p>
          <a:p>
            <a:endParaRPr lang="mk-MK" noProof="0" dirty="0"/>
          </a:p>
        </p:txBody>
      </p:sp>
      <p:sp>
        <p:nvSpPr>
          <p:cNvPr id="4" name="Foliennummernplatzhalter 3"/>
          <p:cNvSpPr>
            <a:spLocks noGrp="1"/>
          </p:cNvSpPr>
          <p:nvPr>
            <p:ph type="sldNum" sz="quarter" idx="5"/>
          </p:nvPr>
        </p:nvSpPr>
        <p:spPr/>
        <p:txBody>
          <a:bodyPr/>
          <a:lstStyle/>
          <a:p>
            <a:fld id="{F4B9ABF1-A5E8-FF4C-953A-B9DDF0BF59CB}" type="slidenum">
              <a:rPr lang="de-DE" smtClean="0"/>
              <a:t>24</a:t>
            </a:fld>
            <a:endParaRPr lang="de-DE"/>
          </a:p>
        </p:txBody>
      </p:sp>
    </p:spTree>
    <p:extLst>
      <p:ext uri="{BB962C8B-B14F-4D97-AF65-F5344CB8AC3E}">
        <p14:creationId xmlns:p14="http://schemas.microsoft.com/office/powerpoint/2010/main" val="304378383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mk-MK" sz="1200" b="1" kern="1200" noProof="0" dirty="0">
                <a:solidFill>
                  <a:schemeClr val="tx1"/>
                </a:solidFill>
                <a:effectLst/>
                <a:latin typeface="+mn-lt"/>
                <a:ea typeface="+mn-ea"/>
                <a:cs typeface="+mn-cs"/>
              </a:rPr>
              <a:t>Белешки за наставникот</a:t>
            </a:r>
            <a:r>
              <a:rPr lang="mk-MK" sz="1200" kern="1200" noProof="0" dirty="0">
                <a:solidFill>
                  <a:schemeClr val="tx1"/>
                </a:solidFill>
                <a:effectLst/>
                <a:latin typeface="+mn-lt"/>
                <a:ea typeface="+mn-ea"/>
                <a:cs typeface="+mn-cs"/>
              </a:rPr>
              <a:t>: Споменете дека тоа е сè за што треба да се зборува денес.</a:t>
            </a:r>
          </a:p>
          <a:p>
            <a:endParaRPr lang="mk-MK" sz="1200" i="0" kern="1200" noProof="0" dirty="0">
              <a:solidFill>
                <a:schemeClr val="tx1"/>
              </a:solidFill>
              <a:effectLst/>
              <a:latin typeface="+mn-lt"/>
              <a:ea typeface="+mn-ea"/>
              <a:cs typeface="+mn-cs"/>
            </a:endParaRPr>
          </a:p>
          <a:p>
            <a:endParaRPr lang="mk-MK" sz="1200" i="0" kern="1200" noProof="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25</a:t>
            </a:fld>
            <a:endParaRPr lang="de-DE"/>
          </a:p>
        </p:txBody>
      </p:sp>
    </p:spTree>
    <p:extLst>
      <p:ext uri="{BB962C8B-B14F-4D97-AF65-F5344CB8AC3E}">
        <p14:creationId xmlns:p14="http://schemas.microsoft.com/office/powerpoint/2010/main" val="403072957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k-MK" sz="1200" b="1" kern="1200" noProof="0" dirty="0">
                <a:solidFill>
                  <a:schemeClr val="tx1"/>
                </a:solidFill>
                <a:effectLst/>
                <a:latin typeface="+mn-lt"/>
                <a:ea typeface="+mn-ea"/>
                <a:cs typeface="+mn-cs"/>
              </a:rPr>
              <a:t>Белешки за наставникот</a:t>
            </a:r>
            <a:r>
              <a:rPr lang="mk-MK" sz="1200" kern="1200" noProof="0" dirty="0">
                <a:solidFill>
                  <a:schemeClr val="tx1"/>
                </a:solidFill>
                <a:effectLst/>
                <a:latin typeface="+mn-lt"/>
                <a:ea typeface="+mn-ea"/>
                <a:cs typeface="+mn-cs"/>
              </a:rPr>
              <a:t>: Ова е слајд за резимирање на главните точки на </a:t>
            </a:r>
            <a:r>
              <a:rPr lang="mk-MK" sz="1200" kern="1200" noProof="0" dirty="0" err="1">
                <a:solidFill>
                  <a:schemeClr val="tx1"/>
                </a:solidFill>
                <a:effectLst/>
                <a:latin typeface="+mn-lt"/>
                <a:ea typeface="+mn-ea"/>
                <a:cs typeface="+mn-cs"/>
              </a:rPr>
              <a:t>Power</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point</a:t>
            </a:r>
            <a:r>
              <a:rPr lang="mk-MK" sz="1200" kern="1200" noProof="0" dirty="0">
                <a:solidFill>
                  <a:schemeClr val="tx1"/>
                </a:solidFill>
                <a:effectLst/>
                <a:latin typeface="+mn-lt"/>
                <a:ea typeface="+mn-ea"/>
                <a:cs typeface="+mn-cs"/>
              </a:rPr>
              <a:t> презентацијата. Објаснете дека (1) Одржливоста треба да се</a:t>
            </a:r>
            <a:r>
              <a:rPr lang="mk-MK" sz="1200" kern="1200" baseline="0" noProof="0" dirty="0">
                <a:solidFill>
                  <a:schemeClr val="tx1"/>
                </a:solidFill>
                <a:effectLst/>
                <a:latin typeface="+mn-lt"/>
                <a:ea typeface="+mn-ea"/>
                <a:cs typeface="+mn-cs"/>
              </a:rPr>
              <a:t> однесува на </a:t>
            </a:r>
            <a:r>
              <a:rPr lang="mk-MK" sz="1200" kern="1200" noProof="0" dirty="0">
                <a:solidFill>
                  <a:schemeClr val="tx1"/>
                </a:solidFill>
                <a:effectLst/>
                <a:latin typeface="+mn-lt"/>
                <a:ea typeface="+mn-ea"/>
                <a:cs typeface="+mn-cs"/>
              </a:rPr>
              <a:t> зачувување на ресурсите за идните генерации и социјалната еднаквост. (2) Постојат многу прашања и концепти околу одржливоста, како што се слаба одржливост / силна одржливост / Трагедијата на заедничките ресурси/ проблемот на одржливоста. (3) Бидејќи бројот на жители продолжува да се зголемува, постои ризик да ги достигнеме нашите еколошки граници (4) Иновациите, како што се биопроизводите, се еден од начините на кои можеме да се обидеме и да се избориме со овој проблем.</a:t>
            </a:r>
          </a:p>
          <a:p>
            <a:pPr marL="0" marR="0" lvl="0" indent="0" algn="l" defTabSz="914400" rtl="0" eaLnBrk="1" fontAlgn="auto" latinLnBrk="0" hangingPunct="1">
              <a:lnSpc>
                <a:spcPct val="100000"/>
              </a:lnSpc>
              <a:spcBef>
                <a:spcPts val="0"/>
              </a:spcBef>
              <a:spcAft>
                <a:spcPts val="0"/>
              </a:spcAft>
              <a:buClrTx/>
              <a:buSzTx/>
              <a:buFontTx/>
              <a:buNone/>
              <a:tabLst/>
              <a:defRPr/>
            </a:pPr>
            <a:endParaRPr lang="mk-MK" sz="1200" kern="1200" noProof="0" dirty="0">
              <a:solidFill>
                <a:schemeClr val="tx1"/>
              </a:solidFill>
              <a:effectLst/>
              <a:latin typeface="+mn-lt"/>
              <a:ea typeface="+mn-ea"/>
              <a:cs typeface="+mn-cs"/>
            </a:endParaRPr>
          </a:p>
          <a:p>
            <a:endParaRPr lang="mk-MK" sz="1200" i="0" kern="1200" noProof="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26</a:t>
            </a:fld>
            <a:endParaRPr lang="de-DE"/>
          </a:p>
        </p:txBody>
      </p:sp>
    </p:spTree>
    <p:extLst>
      <p:ext uri="{BB962C8B-B14F-4D97-AF65-F5344CB8AC3E}">
        <p14:creationId xmlns:p14="http://schemas.microsoft.com/office/powerpoint/2010/main" val="295810358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a:xfrm>
            <a:off x="685800" y="508000"/>
            <a:ext cx="5486400" cy="3086100"/>
          </a:xfrm>
        </p:spPr>
      </p:sp>
      <p:sp>
        <p:nvSpPr>
          <p:cNvPr id="3" name="Notizenplatzhalter 2"/>
          <p:cNvSpPr>
            <a:spLocks noGrp="1"/>
          </p:cNvSpPr>
          <p:nvPr>
            <p:ph type="body" idx="1"/>
          </p:nvPr>
        </p:nvSpPr>
        <p:spPr/>
        <p:txBody>
          <a:bodyPr/>
          <a:lstStyle/>
          <a:p>
            <a:r>
              <a:rPr lang="ru-RU" sz="1200" b="1" kern="1200" dirty="0">
                <a:solidFill>
                  <a:schemeClr val="tx1"/>
                </a:solidFill>
                <a:effectLst/>
                <a:latin typeface="+mn-lt"/>
                <a:ea typeface="+mn-ea"/>
                <a:cs typeface="+mn-cs"/>
              </a:rPr>
              <a:t>Белешки за наставникот</a:t>
            </a:r>
            <a:r>
              <a:rPr lang="en-GB" sz="1200" kern="1200" dirty="0">
                <a:solidFill>
                  <a:schemeClr val="tx1"/>
                </a:solidFill>
                <a:effectLst/>
                <a:latin typeface="+mn-lt"/>
                <a:ea typeface="+mn-ea"/>
                <a:cs typeface="+mn-cs"/>
              </a:rPr>
              <a:t>: </a:t>
            </a:r>
            <a:r>
              <a:rPr lang="ru-RU" sz="1200" kern="1200" baseline="0" dirty="0">
                <a:solidFill>
                  <a:schemeClr val="tx1"/>
                </a:solidFill>
                <a:effectLst/>
                <a:latin typeface="+mn-lt"/>
                <a:ea typeface="+mn-ea"/>
                <a:cs typeface="+mn-cs"/>
              </a:rPr>
              <a:t>Името на наставникот треба да стои во долниот лев дел на слајдот</a:t>
            </a:r>
            <a:r>
              <a:rPr lang="ru-RU" sz="1200" kern="1200" dirty="0">
                <a:solidFill>
                  <a:schemeClr val="tx1"/>
                </a:solidFill>
                <a:effectLst/>
                <a:latin typeface="+mn-lt"/>
                <a:ea typeface="+mn-ea"/>
                <a:cs typeface="+mn-cs"/>
              </a:rPr>
              <a:t>. Ова е последниот слајд во презентацијата. Дајте им време на студентите / учесниците да постават прашања.</a:t>
            </a:r>
            <a:endParaRPr lang="en-GB" sz="1200" kern="1200" dirty="0">
              <a:solidFill>
                <a:schemeClr val="tx1"/>
              </a:solidFill>
              <a:effectLst/>
              <a:latin typeface="+mn-lt"/>
              <a:ea typeface="+mn-ea"/>
              <a:cs typeface="+mn-cs"/>
            </a:endParaRPr>
          </a:p>
        </p:txBody>
      </p:sp>
      <p:sp>
        <p:nvSpPr>
          <p:cNvPr id="4" name="Foliennummernplatzhalter 3"/>
          <p:cNvSpPr>
            <a:spLocks noGrp="1"/>
          </p:cNvSpPr>
          <p:nvPr>
            <p:ph type="sldNum" sz="quarter" idx="5"/>
          </p:nvPr>
        </p:nvSpPr>
        <p:spPr/>
        <p:txBody>
          <a:bodyPr/>
          <a:lstStyle/>
          <a:p>
            <a:fld id="{F4B9ABF1-A5E8-FF4C-953A-B9DDF0BF59CB}" type="slidenum">
              <a:rPr lang="de-DE" smtClean="0"/>
              <a:t>27</a:t>
            </a:fld>
            <a:endParaRPr lang="de-DE"/>
          </a:p>
        </p:txBody>
      </p:sp>
    </p:spTree>
    <p:extLst>
      <p:ext uri="{BB962C8B-B14F-4D97-AF65-F5344CB8AC3E}">
        <p14:creationId xmlns:p14="http://schemas.microsoft.com/office/powerpoint/2010/main" val="889071731"/>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fontAlgn="base"/>
            <a:r>
              <a:rPr lang="mk-MK" sz="1200" b="1" i="0" u="none" strike="noStrike" kern="1200" dirty="0">
                <a:solidFill>
                  <a:schemeClr val="tx1"/>
                </a:solidFill>
                <a:effectLst/>
              </a:rPr>
              <a:t>BE-Rural има пет иновациски региони</a:t>
            </a:r>
          </a:p>
          <a:p>
            <a:pPr fontAlgn="base"/>
            <a:r>
              <a:rPr lang="mk-MK" sz="1200" b="0" i="0" u="none" strike="noStrike" kern="1200" dirty="0">
                <a:solidFill>
                  <a:schemeClr val="tx1"/>
                </a:solidFill>
                <a:effectLst/>
              </a:rPr>
              <a:t>BE-Rural ќе создаде пет регионални </a:t>
            </a:r>
            <a:r>
              <a:rPr lang="mk-MK" sz="1200" b="1" i="0" u="none" strike="noStrike" kern="1200" dirty="0">
                <a:solidFill>
                  <a:schemeClr val="tx1"/>
                </a:solidFill>
                <a:effectLst/>
              </a:rPr>
              <a:t>Платформи за отворени иновации (</a:t>
            </a:r>
            <a:r>
              <a:rPr lang="mk-MK" sz="1200" b="1" kern="1200" dirty="0">
                <a:solidFill>
                  <a:schemeClr val="tx1"/>
                </a:solidFill>
                <a:effectLst/>
              </a:rPr>
              <a:t>ПОИ</a:t>
            </a:r>
            <a:r>
              <a:rPr lang="mk-MK" sz="1200" b="1" i="0" u="none" strike="noStrike" kern="1200" dirty="0">
                <a:solidFill>
                  <a:schemeClr val="tx1"/>
                </a:solidFill>
                <a:effectLst/>
              </a:rPr>
              <a:t>) </a:t>
            </a:r>
            <a:r>
              <a:rPr lang="mk-MK" sz="1200" b="0" i="0" u="none" strike="noStrike" kern="1200" dirty="0">
                <a:solidFill>
                  <a:schemeClr val="tx1"/>
                </a:solidFill>
                <a:effectLst/>
              </a:rPr>
              <a:t>за партиципативен развој на </a:t>
            </a:r>
            <a:r>
              <a:rPr lang="mk-MK" sz="1200" kern="1200" dirty="0">
                <a:solidFill>
                  <a:schemeClr val="tx1"/>
                </a:solidFill>
                <a:effectLst/>
              </a:rPr>
              <a:t>биоекономски </a:t>
            </a:r>
            <a:r>
              <a:rPr lang="mk-MK" sz="1200" b="0" i="0" u="none" strike="noStrike" kern="1200" dirty="0">
                <a:solidFill>
                  <a:schemeClr val="tx1"/>
                </a:solidFill>
                <a:effectLst/>
              </a:rPr>
              <a:t>стратегии и патокази. </a:t>
            </a:r>
            <a:r>
              <a:rPr lang="mk-MK" sz="1200" kern="1200" dirty="0">
                <a:solidFill>
                  <a:schemeClr val="tx1"/>
                </a:solidFill>
                <a:effectLst/>
              </a:rPr>
              <a:t>ПОИ</a:t>
            </a:r>
            <a:r>
              <a:rPr lang="mk-MK" sz="1200" b="0" i="0" u="none" strike="noStrike" kern="1200" dirty="0">
                <a:solidFill>
                  <a:schemeClr val="tx1"/>
                </a:solidFill>
                <a:effectLst/>
              </a:rPr>
              <a:t> на BE-Rural ќе бидат воспоставени во пет региони во ЕУ со различни потенцијали за биомаса и ќе бидат засновани на регионалните работни групи на чинители (РГЧ). Во рамките на ОИП, главната задача на РГЧ ќе биде да формулираат конкретни стратегии или документи со насоки преку соработка со различни актери и отворање на платформата за широк спектар на чинители во регионот, вклучително и граѓански организации и граѓани.</a:t>
            </a:r>
          </a:p>
          <a:p>
            <a:pPr fontAlgn="base"/>
            <a:endParaRPr lang="mk-MK" sz="1200" b="0" i="0" u="none" strike="noStrike" kern="1200" dirty="0">
              <a:solidFill>
                <a:schemeClr val="tx1"/>
              </a:solidFill>
              <a:effectLst/>
            </a:endParaRPr>
          </a:p>
          <a:p>
            <a:pPr fontAlgn="base"/>
            <a:r>
              <a:rPr lang="mk-MK" sz="1200" b="1" i="0" u="none" strike="noStrike" kern="1200" dirty="0">
                <a:solidFill>
                  <a:schemeClr val="tx1"/>
                </a:solidFill>
                <a:effectLst/>
              </a:rPr>
              <a:t>Стара </a:t>
            </a:r>
            <a:r>
              <a:rPr lang="mk-MK" sz="1200" b="1" i="0" u="none" strike="noStrike" kern="1200" dirty="0" err="1">
                <a:solidFill>
                  <a:schemeClr val="tx1"/>
                </a:solidFill>
                <a:effectLst/>
              </a:rPr>
              <a:t>Загора</a:t>
            </a:r>
            <a:r>
              <a:rPr lang="mk-MK" sz="1200" b="1" i="0" u="none" strike="noStrike" kern="1200" dirty="0">
                <a:solidFill>
                  <a:schemeClr val="tx1"/>
                </a:solidFill>
                <a:effectLst/>
              </a:rPr>
              <a:t>, Бугарија:</a:t>
            </a:r>
            <a:r>
              <a:rPr lang="mk-MK" sz="1200" b="0" i="0" u="none" strike="noStrike" kern="1200" dirty="0">
                <a:solidFill>
                  <a:schemeClr val="tx1"/>
                </a:solidFill>
                <a:effectLst/>
              </a:rPr>
              <a:t> Овој иновациски регион ќе се фокусира на барање нови технологии за примена на есенцијални масла и билки во козметичката и фармацевтската индустрија. Малото производство во оваа област ќе биде комбинирано со активности поврзани со туризмот за проширување на постојниот бизнис статус </a:t>
            </a:r>
            <a:r>
              <a:rPr lang="mk-MK" sz="1200" b="0" i="0" u="none" strike="noStrike" kern="1200" dirty="0" err="1">
                <a:solidFill>
                  <a:schemeClr val="tx1"/>
                </a:solidFill>
                <a:effectLst/>
              </a:rPr>
              <a:t>кво</a:t>
            </a:r>
            <a:r>
              <a:rPr lang="mk-MK" sz="1200" b="0" i="0" u="none" strike="noStrike" kern="1200" dirty="0">
                <a:solidFill>
                  <a:schemeClr val="tx1"/>
                </a:solidFill>
                <a:effectLst/>
              </a:rPr>
              <a:t> и на потенцијалот. Понатаму, регионот ќе воспостави поблиски односи и вмрежување на компаниите. Регионален партнер: </a:t>
            </a:r>
            <a:r>
              <a:rPr lang="en-US" dirty="0"/>
              <a:t>Bulgarian Industrial Association (BIA)</a:t>
            </a:r>
          </a:p>
          <a:p>
            <a:pPr fontAlgn="base"/>
            <a:r>
              <a:rPr lang="mk-MK" sz="1200" b="1" i="0" u="none" strike="noStrike" kern="1200" dirty="0" err="1">
                <a:solidFill>
                  <a:schemeClr val="tx1"/>
                </a:solidFill>
                <a:effectLst/>
              </a:rPr>
              <a:t>Виѕеме</a:t>
            </a:r>
            <a:r>
              <a:rPr lang="mk-MK" sz="1200" b="1" i="0" u="none" strike="noStrike" kern="1200" dirty="0">
                <a:solidFill>
                  <a:schemeClr val="tx1"/>
                </a:solidFill>
                <a:effectLst/>
              </a:rPr>
              <a:t> и </a:t>
            </a:r>
            <a:r>
              <a:rPr lang="mk-MK" sz="1200" b="1" i="0" u="none" strike="noStrike" kern="1200" dirty="0" err="1">
                <a:solidFill>
                  <a:schemeClr val="tx1"/>
                </a:solidFill>
                <a:effectLst/>
              </a:rPr>
              <a:t>Курземе</a:t>
            </a:r>
            <a:r>
              <a:rPr lang="mk-MK" sz="1200" b="1" i="0" u="none" strike="noStrike" kern="1200" dirty="0">
                <a:solidFill>
                  <a:schemeClr val="tx1"/>
                </a:solidFill>
                <a:effectLst/>
              </a:rPr>
              <a:t>, Латвија: </a:t>
            </a:r>
            <a:r>
              <a:rPr lang="mk-MK" sz="1200" b="0" i="0" u="none" strike="noStrike" kern="1200" dirty="0">
                <a:solidFill>
                  <a:schemeClr val="tx1"/>
                </a:solidFill>
                <a:effectLst/>
              </a:rPr>
              <a:t>Овој регион ќе се фокусира на потенцијалот на нуспроизводи од управувањето со шумите </a:t>
            </a:r>
            <a:r>
              <a:rPr lang="mk-MK" sz="1200" kern="1200" dirty="0">
                <a:solidFill>
                  <a:schemeClr val="tx1"/>
                </a:solidFill>
                <a:effectLst/>
              </a:rPr>
              <a:t>(т.е. од разретчување на младите шуми, насади</a:t>
            </a:r>
            <a:r>
              <a:rPr lang="mk-MK" sz="1200" kern="1200" baseline="0" dirty="0">
                <a:solidFill>
                  <a:schemeClr val="tx1"/>
                </a:solidFill>
                <a:effectLst/>
              </a:rPr>
              <a:t> со </a:t>
            </a:r>
            <a:r>
              <a:rPr lang="mk-MK" sz="1200" kern="1200" dirty="0">
                <a:solidFill>
                  <a:schemeClr val="tx1"/>
                </a:solidFill>
                <a:effectLst/>
              </a:rPr>
              <a:t>кратко ротирачки дрвенести растенија и шумарство </a:t>
            </a:r>
            <a:r>
              <a:rPr lang="mk-MK" sz="1200" b="0" i="0" u="none" strike="noStrike" kern="1200" dirty="0">
                <a:solidFill>
                  <a:schemeClr val="tx1"/>
                </a:solidFill>
                <a:effectLst/>
              </a:rPr>
              <a:t>(SRC/SRF)</a:t>
            </a:r>
            <a:r>
              <a:rPr lang="mk-MK" sz="1200" kern="1200" dirty="0">
                <a:solidFill>
                  <a:schemeClr val="tx1"/>
                </a:solidFill>
                <a:effectLst/>
              </a:rPr>
              <a:t>, отстранување на прекумерно обраснување на напуштени земјоделски земјишта</a:t>
            </a:r>
            <a:r>
              <a:rPr lang="mk-MK" sz="1200" b="0" i="0" u="none" strike="noStrike" kern="1200" dirty="0">
                <a:solidFill>
                  <a:schemeClr val="tx1"/>
                </a:solidFill>
                <a:effectLst/>
              </a:rPr>
              <a:t> и повеќегодишни треви ) како извор на биоенергија или биорафинерија. Регионот ќе ја испита вредноста на агрошумарските системи на повеќегодишни треви и </a:t>
            </a:r>
            <a:r>
              <a:rPr lang="mk-MK" sz="1200" kern="1200" dirty="0">
                <a:solidFill>
                  <a:schemeClr val="tx1"/>
                </a:solidFill>
                <a:effectLst/>
              </a:rPr>
              <a:t>кратко ротирачки дрвенести растенија </a:t>
            </a:r>
            <a:r>
              <a:rPr lang="mk-MK" sz="1200" b="0" i="0" u="none" strike="noStrike" kern="1200" dirty="0">
                <a:solidFill>
                  <a:schemeClr val="tx1"/>
                </a:solidFill>
                <a:effectLst/>
              </a:rPr>
              <a:t>(SRC) </a:t>
            </a:r>
            <a:r>
              <a:rPr lang="mk-MK" sz="1200" kern="1200" dirty="0">
                <a:solidFill>
                  <a:schemeClr val="tx1"/>
                </a:solidFill>
                <a:effectLst/>
              </a:rPr>
              <a:t>или </a:t>
            </a:r>
            <a:r>
              <a:rPr lang="mk-MK" sz="1200" b="0" i="0" u="none" strike="noStrike" kern="1200" dirty="0">
                <a:solidFill>
                  <a:schemeClr val="tx1"/>
                </a:solidFill>
                <a:effectLst/>
              </a:rPr>
              <a:t>SRF дрвјата како пасишта, и производството на сено или семиња од трева. Ќе се истражи потенцијалната паметна употреба на градежното дрво од </a:t>
            </a:r>
            <a:r>
              <a:rPr lang="mk-MK" sz="1200" kern="1200" dirty="0">
                <a:solidFill>
                  <a:schemeClr val="tx1"/>
                </a:solidFill>
                <a:effectLst/>
              </a:rPr>
              <a:t>разретчувањето на младите шуми</a:t>
            </a:r>
            <a:r>
              <a:rPr lang="mk-MK" sz="1200" b="0" i="0" u="none" strike="noStrike" kern="1200" dirty="0">
                <a:solidFill>
                  <a:schemeClr val="tx1"/>
                </a:solidFill>
                <a:effectLst/>
              </a:rPr>
              <a:t>. Регионален партнер: </a:t>
            </a:r>
            <a:r>
              <a:rPr lang="en-US" dirty="0"/>
              <a:t>Latvian State Forest Research Institute (SILAVA)</a:t>
            </a:r>
            <a:endParaRPr lang="mk-MK" sz="1200" b="0" i="0" u="none" strike="noStrike" kern="1200" dirty="0">
              <a:solidFill>
                <a:schemeClr val="tx1"/>
              </a:solidFill>
              <a:effectLst/>
            </a:endParaRPr>
          </a:p>
          <a:p>
            <a:pPr fontAlgn="base"/>
            <a:r>
              <a:rPr lang="mk-MK" sz="1200" b="1" i="0" u="none" strike="noStrike" kern="1200" dirty="0">
                <a:solidFill>
                  <a:schemeClr val="tx1"/>
                </a:solidFill>
                <a:effectLst/>
              </a:rPr>
              <a:t>Струмица, Северна Македонија: </a:t>
            </a:r>
            <a:r>
              <a:rPr lang="mk-MK" sz="1200" b="0" i="0" u="none" strike="noStrike" kern="1200" dirty="0">
                <a:solidFill>
                  <a:schemeClr val="tx1"/>
                </a:solidFill>
                <a:effectLst/>
              </a:rPr>
              <a:t>Регионот ќе се фокусира на искористување на земјоделските остатоци, поточно на </a:t>
            </a:r>
            <a:r>
              <a:rPr lang="mk-MK" sz="1200" b="0" i="0" u="none" strike="noStrike" kern="1200" dirty="0" err="1">
                <a:solidFill>
                  <a:schemeClr val="tx1"/>
                </a:solidFill>
                <a:effectLst/>
              </a:rPr>
              <a:t>нуспроизводство</a:t>
            </a:r>
            <a:r>
              <a:rPr lang="mk-MK" sz="1200" b="0" i="0" u="none" strike="noStrike" kern="1200" dirty="0">
                <a:solidFill>
                  <a:schemeClr val="tx1"/>
                </a:solidFill>
                <a:effectLst/>
              </a:rPr>
              <a:t> на органски материјали од земјоделски активности, како извор на енергија за домашни и индустриски цели. Регионот ќе ги испита технолошките опции за енергетска конверзија на материјалите од биомаса што се создаваат на земјоделски полиња или фарми (остатоци од земјоделство), како и на оние што се создаваат во текот на преработката на земјоделските производи (остатоци од преработка). Регионален партнер: </a:t>
            </a:r>
            <a:r>
              <a:rPr lang="en-US" dirty="0"/>
              <a:t>International Centre for Sustainable Development of Energy, Water and Environment Systems (SDEWES-Skopje)</a:t>
            </a:r>
          </a:p>
          <a:p>
            <a:pPr fontAlgn="base"/>
            <a:r>
              <a:rPr lang="mk-MK" sz="1200" b="1" kern="1200" dirty="0">
                <a:solidFill>
                  <a:schemeClr val="tx1"/>
                </a:solidFill>
                <a:effectLst/>
              </a:rPr>
              <a:t>Заливите </a:t>
            </a:r>
            <a:r>
              <a:rPr lang="mk-MK" sz="1200" b="1" kern="1200" dirty="0" err="1">
                <a:solidFill>
                  <a:schemeClr val="tx1"/>
                </a:solidFill>
                <a:effectLst/>
              </a:rPr>
              <a:t>Штетин</a:t>
            </a:r>
            <a:r>
              <a:rPr lang="mk-MK" sz="1200" b="1" kern="1200" dirty="0">
                <a:solidFill>
                  <a:schemeClr val="tx1"/>
                </a:solidFill>
                <a:effectLst/>
              </a:rPr>
              <a:t> и </a:t>
            </a:r>
            <a:r>
              <a:rPr lang="mk-MK" sz="1200" b="1" kern="1200" dirty="0" err="1">
                <a:solidFill>
                  <a:schemeClr val="tx1"/>
                </a:solidFill>
                <a:effectLst/>
              </a:rPr>
              <a:t>Висла</a:t>
            </a:r>
            <a:r>
              <a:rPr lang="mk-MK" sz="1200" b="1" i="0" u="none" strike="noStrike" kern="1200" dirty="0">
                <a:solidFill>
                  <a:schemeClr val="tx1"/>
                </a:solidFill>
                <a:effectLst/>
              </a:rPr>
              <a:t>, Полска: </a:t>
            </a:r>
            <a:r>
              <a:rPr lang="mk-MK" sz="1200" b="0" i="0" u="none" strike="noStrike" kern="1200" dirty="0">
                <a:solidFill>
                  <a:schemeClr val="tx1"/>
                </a:solidFill>
                <a:effectLst/>
              </a:rPr>
              <a:t>Овој регион ќе се фокусира на рибарство од мал обем, особено на одржливата употреба на тековно недоволно искористени риби и видови риби со ниска вредност во двата залива. Регионот ќе ги испита технолошките опции за мал</a:t>
            </a:r>
            <a:r>
              <a:rPr lang="mk-MK" sz="1200" b="0" i="0" u="none" strike="noStrike" kern="1200" baseline="0" dirty="0">
                <a:solidFill>
                  <a:schemeClr val="tx1"/>
                </a:solidFill>
                <a:effectLst/>
              </a:rPr>
              <a:t> обем </a:t>
            </a:r>
            <a:r>
              <a:rPr lang="mk-MK" sz="1200" b="0" i="0" u="none" strike="noStrike" kern="1200" dirty="0">
                <a:solidFill>
                  <a:schemeClr val="tx1"/>
                </a:solidFill>
                <a:effectLst/>
              </a:rPr>
              <a:t>што можат да се применат за да се користат риби со ниска вредност како производи за исхрана на луѓето. Регионален партнер: </a:t>
            </a:r>
            <a:r>
              <a:rPr lang="en-US" dirty="0"/>
              <a:t>National Marine Fisheries Research Institute (NMFRI)</a:t>
            </a:r>
          </a:p>
          <a:p>
            <a:pPr fontAlgn="base"/>
            <a:r>
              <a:rPr lang="mk-MK" sz="1200" b="1" i="0" u="none" strike="noStrike" kern="1200" dirty="0" err="1">
                <a:solidFill>
                  <a:schemeClr val="tx1"/>
                </a:solidFill>
                <a:effectLst/>
              </a:rPr>
              <a:t>Ковасна</a:t>
            </a:r>
            <a:r>
              <a:rPr lang="mk-MK" sz="1200" b="1" i="0" u="none" strike="noStrike" kern="1200" dirty="0">
                <a:solidFill>
                  <a:schemeClr val="tx1"/>
                </a:solidFill>
                <a:effectLst/>
              </a:rPr>
              <a:t>, Романија: </a:t>
            </a:r>
            <a:r>
              <a:rPr lang="mk-MK" sz="1200" b="0" i="0" u="none" strike="noStrike" kern="1200" dirty="0">
                <a:solidFill>
                  <a:schemeClr val="tx1"/>
                </a:solidFill>
                <a:effectLst/>
              </a:rPr>
              <a:t>Регионот ќе се фокусира на фрагментирани синџири на вредности и имплементација на концептот на циркуларна економија во индустриските сектори на округот (т.е. дрво и мебел, текстил, </a:t>
            </a:r>
            <a:r>
              <a:rPr lang="mk-MK" sz="1200" kern="1200" dirty="0">
                <a:solidFill>
                  <a:schemeClr val="tx1"/>
                </a:solidFill>
                <a:effectLst/>
              </a:rPr>
              <a:t>агро-прехрамбен сектор</a:t>
            </a:r>
            <a:r>
              <a:rPr lang="mk-MK" sz="1200" b="0" i="0" u="none" strike="noStrike" kern="1200" dirty="0">
                <a:solidFill>
                  <a:schemeClr val="tx1"/>
                </a:solidFill>
                <a:effectLst/>
              </a:rPr>
              <a:t>, машинско инженерство, зелена енергија). Регионот ќе го испита развојниот потенцијал на недоволно искористената биомаса (растителна материја и отпад од дрво) и импликацијата врз општествените предизвици (пр.  рурална невработеност или маргинализирани заедници). Ова ќе се направи во рамките на бизнис моделот за локален развој заснован на технолошки опции за мал</a:t>
            </a:r>
            <a:r>
              <a:rPr lang="mk-MK" sz="1200" b="0" i="0" u="none" strike="noStrike" kern="1200" baseline="0" dirty="0">
                <a:solidFill>
                  <a:schemeClr val="tx1"/>
                </a:solidFill>
                <a:effectLst/>
              </a:rPr>
              <a:t> обем </a:t>
            </a:r>
            <a:r>
              <a:rPr lang="mk-MK" sz="1200" b="0" i="0" u="none" strike="noStrike" kern="1200" dirty="0">
                <a:solidFill>
                  <a:schemeClr val="tx1"/>
                </a:solidFill>
                <a:effectLst/>
              </a:rPr>
              <a:t>што обезбедува автономно снабдување со енергија за граѓански и индустриски потреби. Регионален партнер: </a:t>
            </a:r>
            <a:r>
              <a:rPr lang="en-US" dirty="0"/>
              <a:t>Institute for Economic Forecasting (IPE)</a:t>
            </a:r>
          </a:p>
          <a:p>
            <a:pPr fontAlgn="base"/>
            <a:endParaRPr lang="mk-MK" sz="1200" b="0" i="0" u="none" strike="noStrike" kern="1200" dirty="0">
              <a:solidFill>
                <a:schemeClr val="tx1"/>
              </a:solidFill>
              <a:effectLst/>
            </a:endParaRPr>
          </a:p>
          <a:p>
            <a:pPr fontAlgn="base"/>
            <a:r>
              <a:rPr lang="mk-MK" sz="1200" b="1" i="0" u="none" strike="noStrike" kern="1200" dirty="0">
                <a:solidFill>
                  <a:schemeClr val="tx1"/>
                </a:solidFill>
                <a:effectLst/>
              </a:rPr>
              <a:t>Извор: </a:t>
            </a:r>
            <a:r>
              <a:rPr lang="mk-MK" sz="1200" kern="1200" dirty="0">
                <a:solidFill>
                  <a:schemeClr val="tx1"/>
                </a:solidFill>
                <a:effectLst/>
              </a:rPr>
              <a:t>BE-Rural (2020), </a:t>
            </a:r>
            <a:r>
              <a:rPr lang="mk-MK" sz="1200" i="1" kern="1200" dirty="0" err="1">
                <a:solidFill>
                  <a:schemeClr val="tx1"/>
                </a:solidFill>
                <a:effectLst/>
              </a:rPr>
              <a:t>Innovation</a:t>
            </a:r>
            <a:r>
              <a:rPr lang="mk-MK" sz="1200" i="1" kern="1200" dirty="0">
                <a:solidFill>
                  <a:schemeClr val="tx1"/>
                </a:solidFill>
                <a:effectLst/>
              </a:rPr>
              <a:t> </a:t>
            </a:r>
            <a:r>
              <a:rPr lang="mk-MK" sz="1200" i="1" kern="1200" dirty="0" err="1">
                <a:solidFill>
                  <a:schemeClr val="tx1"/>
                </a:solidFill>
                <a:effectLst/>
              </a:rPr>
              <a:t>regions</a:t>
            </a:r>
            <a:r>
              <a:rPr lang="mk-MK" sz="1200" kern="1200" dirty="0">
                <a:solidFill>
                  <a:schemeClr val="tx1"/>
                </a:solidFill>
                <a:effectLst/>
              </a:rPr>
              <a:t>, </a:t>
            </a:r>
            <a:r>
              <a:rPr lang="mk-MK" sz="1200" kern="1200" dirty="0" err="1">
                <a:solidFill>
                  <a:schemeClr val="tx1"/>
                </a:solidFill>
                <a:effectLst/>
              </a:rPr>
              <a:t>available</a:t>
            </a:r>
            <a:r>
              <a:rPr lang="mk-MK" sz="1200" kern="1200" dirty="0">
                <a:solidFill>
                  <a:schemeClr val="tx1"/>
                </a:solidFill>
                <a:effectLst/>
              </a:rPr>
              <a:t> </a:t>
            </a:r>
            <a:r>
              <a:rPr lang="mk-MK" sz="1200" kern="1200" dirty="0" err="1">
                <a:solidFill>
                  <a:schemeClr val="tx1"/>
                </a:solidFill>
                <a:effectLst/>
              </a:rPr>
              <a:t>at</a:t>
            </a:r>
            <a:r>
              <a:rPr lang="mk-MK" sz="1200" kern="1200" dirty="0">
                <a:solidFill>
                  <a:schemeClr val="tx1"/>
                </a:solidFill>
                <a:effectLst/>
              </a:rPr>
              <a:t>: https://be-rural.eu/innovation-regions/</a:t>
            </a:r>
            <a:endParaRPr lang="mk-MK" dirty="0"/>
          </a:p>
        </p:txBody>
      </p:sp>
      <p:sp>
        <p:nvSpPr>
          <p:cNvPr id="4" name="Slide Number Placeholder 3"/>
          <p:cNvSpPr>
            <a:spLocks noGrp="1"/>
          </p:cNvSpPr>
          <p:nvPr>
            <p:ph type="sldNum" sz="quarter" idx="5"/>
          </p:nvPr>
        </p:nvSpPr>
        <p:spPr/>
        <p:txBody>
          <a:bodyPr/>
          <a:lstStyle/>
          <a:p>
            <a:fld id="{F4B9ABF1-A5E8-FF4C-953A-B9DDF0BF59CB}" type="slidenum">
              <a:rPr lang="de-DE" smtClean="0"/>
              <a:t>28</a:t>
            </a:fld>
            <a:endParaRPr lang="de-DE" dirty="0"/>
          </a:p>
        </p:txBody>
      </p:sp>
    </p:spTree>
    <p:extLst>
      <p:ext uri="{BB962C8B-B14F-4D97-AF65-F5344CB8AC3E}">
        <p14:creationId xmlns:p14="http://schemas.microsoft.com/office/powerpoint/2010/main" val="28229528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b="0" kern="1200" noProof="0" dirty="0">
                <a:solidFill>
                  <a:schemeClr val="tx1"/>
                </a:solidFill>
                <a:effectLst/>
                <a:latin typeface="+mn-lt"/>
                <a:ea typeface="+mn-ea"/>
                <a:cs typeface="+mn-cs"/>
              </a:rPr>
              <a:t>** Овој слајд функционира само откако ќе добиете </a:t>
            </a:r>
            <a:r>
              <a:rPr lang="mk-MK" sz="1200" kern="1200" baseline="0" noProof="0" dirty="0" err="1">
                <a:solidFill>
                  <a:schemeClr val="tx1"/>
                </a:solidFill>
                <a:effectLst/>
                <a:latin typeface="+mn-lt"/>
                <a:ea typeface="+mn-ea"/>
                <a:cs typeface="+mn-cs"/>
              </a:rPr>
              <a:t>Mentimeter</a:t>
            </a:r>
            <a:r>
              <a:rPr lang="mk-MK" sz="1200" kern="1200" baseline="0" noProof="0" dirty="0">
                <a:solidFill>
                  <a:schemeClr val="tx1"/>
                </a:solidFill>
                <a:effectLst/>
                <a:latin typeface="+mn-lt"/>
                <a:ea typeface="+mn-ea"/>
                <a:cs typeface="+mn-cs"/>
              </a:rPr>
              <a:t> </a:t>
            </a:r>
            <a:r>
              <a:rPr lang="mk-MK" sz="1200" b="0" kern="1200" noProof="0" dirty="0">
                <a:solidFill>
                  <a:schemeClr val="tx1"/>
                </a:solidFill>
                <a:effectLst/>
                <a:latin typeface="+mn-lt"/>
                <a:ea typeface="+mn-ea"/>
                <a:cs typeface="+mn-cs"/>
              </a:rPr>
              <a:t>шифра пред презентацијата. **</a:t>
            </a:r>
          </a:p>
          <a:p>
            <a:endParaRPr lang="mk-MK" sz="1200" b="0" kern="1200" noProof="0" dirty="0">
              <a:solidFill>
                <a:schemeClr val="tx1"/>
              </a:solidFill>
              <a:effectLst/>
              <a:latin typeface="+mn-lt"/>
              <a:ea typeface="+mn-ea"/>
              <a:cs typeface="+mn-cs"/>
            </a:endParaRPr>
          </a:p>
          <a:p>
            <a:r>
              <a:rPr lang="mk-MK" sz="1200" b="1" kern="1200" noProof="0" dirty="0">
                <a:solidFill>
                  <a:schemeClr val="tx1"/>
                </a:solidFill>
                <a:effectLst/>
                <a:latin typeface="+mn-lt"/>
                <a:ea typeface="+mn-ea"/>
                <a:cs typeface="+mn-cs"/>
              </a:rPr>
              <a:t>Белешки за наставникот</a:t>
            </a:r>
            <a:r>
              <a:rPr lang="mk-MK" sz="1200" kern="1200" noProof="0" dirty="0">
                <a:solidFill>
                  <a:schemeClr val="tx1"/>
                </a:solidFill>
                <a:effectLst/>
                <a:latin typeface="+mn-lt"/>
                <a:ea typeface="+mn-ea"/>
                <a:cs typeface="+mn-cs"/>
              </a:rPr>
              <a:t>: </a:t>
            </a:r>
          </a:p>
          <a:p>
            <a:r>
              <a:rPr lang="mk-MK" sz="1200" b="0" kern="1200" noProof="0" dirty="0">
                <a:solidFill>
                  <a:schemeClr val="tx1"/>
                </a:solidFill>
                <a:effectLst/>
                <a:latin typeface="+mn-lt"/>
                <a:ea typeface="+mn-ea"/>
                <a:cs typeface="+mn-cs"/>
              </a:rPr>
              <a:t>Објаснете дека е тешко да се дефинира одржливоста и дека може да значи различни работи за различни луѓе. Употребете ја функцијата </a:t>
            </a:r>
            <a:r>
              <a:rPr lang="mk-MK" sz="1200" kern="1200" noProof="0" dirty="0" err="1">
                <a:solidFill>
                  <a:schemeClr val="tx1"/>
                </a:solidFill>
                <a:effectLst/>
                <a:latin typeface="+mn-lt"/>
                <a:ea typeface="+mn-ea"/>
                <a:cs typeface="+mn-cs"/>
              </a:rPr>
              <a:t>word-cloud</a:t>
            </a:r>
            <a:r>
              <a:rPr lang="mk-MK" sz="1200" b="0" kern="1200" noProof="0" dirty="0">
                <a:solidFill>
                  <a:schemeClr val="tx1"/>
                </a:solidFill>
                <a:effectLst/>
                <a:latin typeface="+mn-lt"/>
                <a:ea typeface="+mn-ea"/>
                <a:cs typeface="+mn-cs"/>
              </a:rPr>
              <a:t> на апликацијата </a:t>
            </a:r>
            <a:r>
              <a:rPr lang="mk-MK" sz="1200" b="0" kern="1200" noProof="0" dirty="0" err="1">
                <a:solidFill>
                  <a:schemeClr val="tx1"/>
                </a:solidFill>
                <a:effectLst/>
                <a:latin typeface="+mn-lt"/>
                <a:ea typeface="+mn-ea"/>
                <a:cs typeface="+mn-cs"/>
              </a:rPr>
              <a:t>Mentimeter</a:t>
            </a:r>
            <a:r>
              <a:rPr lang="mk-MK" sz="1200" b="0" kern="1200" noProof="0" dirty="0">
                <a:solidFill>
                  <a:schemeClr val="tx1"/>
                </a:solidFill>
                <a:effectLst/>
                <a:latin typeface="+mn-lt"/>
                <a:ea typeface="+mn-ea"/>
                <a:cs typeface="+mn-cs"/>
              </a:rPr>
              <a:t> и кажете им на учесниците да напишат зборови што ги асоцираат на „</a:t>
            </a:r>
            <a:r>
              <a:rPr lang="mk-MK" sz="1200" b="0" i="1" kern="1200" noProof="0" dirty="0">
                <a:solidFill>
                  <a:schemeClr val="tx1"/>
                </a:solidFill>
                <a:effectLst/>
                <a:latin typeface="+mn-lt"/>
                <a:ea typeface="+mn-ea"/>
                <a:cs typeface="+mn-cs"/>
              </a:rPr>
              <a:t>Одржливост</a:t>
            </a:r>
            <a:r>
              <a:rPr lang="mk-MK" sz="1200" b="0" kern="1200" noProof="0" dirty="0">
                <a:solidFill>
                  <a:schemeClr val="tx1"/>
                </a:solidFill>
                <a:effectLst/>
                <a:latin typeface="+mn-lt"/>
                <a:ea typeface="+mn-ea"/>
                <a:cs typeface="+mn-cs"/>
              </a:rPr>
              <a:t>“. Внесете ја </a:t>
            </a:r>
            <a:r>
              <a:rPr lang="mk-MK" sz="1200" b="0" kern="1200" noProof="0" dirty="0" err="1">
                <a:solidFill>
                  <a:schemeClr val="tx1"/>
                </a:solidFill>
                <a:effectLst/>
                <a:latin typeface="+mn-lt"/>
                <a:ea typeface="+mn-ea"/>
                <a:cs typeface="+mn-cs"/>
              </a:rPr>
              <a:t>Mentimeter</a:t>
            </a:r>
            <a:r>
              <a:rPr lang="mk-MK" sz="1200" b="0" kern="1200" noProof="0" dirty="0">
                <a:solidFill>
                  <a:schemeClr val="tx1"/>
                </a:solidFill>
                <a:effectLst/>
                <a:latin typeface="+mn-lt"/>
                <a:ea typeface="+mn-ea"/>
                <a:cs typeface="+mn-cs"/>
              </a:rPr>
              <a:t> шифрата горе десно во слајдот.</a:t>
            </a:r>
          </a:p>
          <a:p>
            <a:endParaRPr lang="mk-MK" sz="1200" b="0" kern="1200" noProof="0" dirty="0">
              <a:solidFill>
                <a:schemeClr val="tx1"/>
              </a:solidFill>
              <a:effectLst/>
              <a:latin typeface="+mn-lt"/>
              <a:ea typeface="+mn-ea"/>
              <a:cs typeface="+mn-cs"/>
            </a:endParaRPr>
          </a:p>
          <a:p>
            <a:r>
              <a:rPr lang="mk-MK" sz="1200" b="0" kern="1200" noProof="0" dirty="0">
                <a:solidFill>
                  <a:schemeClr val="tx1"/>
                </a:solidFill>
                <a:effectLst/>
                <a:latin typeface="+mn-lt"/>
                <a:ea typeface="+mn-ea"/>
                <a:cs typeface="+mn-cs"/>
              </a:rPr>
              <a:t>Кога учесниците ќе завршат, прочитајте некои од најпопуларните зборови и коментирајте сè што сметате дека е релевантно. Оваа задача ќе ги поттикне учесниците да размислат за тоа како тие веќе гледаат на концептот на одржливост. Користете го линкот -</a:t>
            </a:r>
            <a:r>
              <a:rPr lang="mk-MK" sz="1200" kern="1200" noProof="0" dirty="0">
                <a:solidFill>
                  <a:schemeClr val="tx1"/>
                </a:solidFill>
                <a:effectLst/>
                <a:latin typeface="+mn-lt"/>
                <a:ea typeface="+mn-ea"/>
                <a:cs typeface="+mn-cs"/>
              </a:rPr>
              <a:t> </a:t>
            </a:r>
            <a:r>
              <a:rPr lang="mk-MK" sz="1200" u="sng" kern="1200" noProof="0" dirty="0">
                <a:solidFill>
                  <a:schemeClr val="tx1"/>
                </a:solidFill>
                <a:effectLst/>
                <a:latin typeface="+mn-lt"/>
                <a:ea typeface="+mn-ea"/>
                <a:cs typeface="+mn-cs"/>
                <a:hlinkClick r:id="rId3"/>
              </a:rPr>
              <a:t>https://www.menti.com/</a:t>
            </a:r>
            <a:r>
              <a:rPr lang="mk-MK" sz="1200" kern="1200" noProof="0" dirty="0">
                <a:solidFill>
                  <a:schemeClr val="tx1"/>
                </a:solidFill>
                <a:effectLst/>
                <a:latin typeface="+mn-lt"/>
                <a:ea typeface="+mn-ea"/>
                <a:cs typeface="+mn-cs"/>
              </a:rPr>
              <a:t> </a:t>
            </a:r>
          </a:p>
        </p:txBody>
      </p:sp>
      <p:sp>
        <p:nvSpPr>
          <p:cNvPr id="4" name="Slide Number Placeholder 3"/>
          <p:cNvSpPr>
            <a:spLocks noGrp="1"/>
          </p:cNvSpPr>
          <p:nvPr>
            <p:ph type="sldNum" sz="quarter" idx="5"/>
          </p:nvPr>
        </p:nvSpPr>
        <p:spPr/>
        <p:txBody>
          <a:bodyPr/>
          <a:lstStyle/>
          <a:p>
            <a:fld id="{F4B9ABF1-A5E8-FF4C-953A-B9DDF0BF59CB}" type="slidenum">
              <a:rPr lang="de-DE" smtClean="0"/>
              <a:t>3</a:t>
            </a:fld>
            <a:endParaRPr lang="de-DE"/>
          </a:p>
        </p:txBody>
      </p:sp>
    </p:spTree>
    <p:extLst>
      <p:ext uri="{BB962C8B-B14F-4D97-AF65-F5344CB8AC3E}">
        <p14:creationId xmlns:p14="http://schemas.microsoft.com/office/powerpoint/2010/main" val="21968406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b="1" kern="1200" noProof="0" dirty="0">
                <a:solidFill>
                  <a:schemeClr val="tx1"/>
                </a:solidFill>
                <a:effectLst/>
                <a:latin typeface="+mn-lt"/>
                <a:ea typeface="+mn-ea"/>
                <a:cs typeface="+mn-cs"/>
              </a:rPr>
              <a:t>Белешки за наставникот</a:t>
            </a:r>
            <a:r>
              <a:rPr lang="mk-MK" sz="1200" kern="1200" noProof="0" dirty="0">
                <a:solidFill>
                  <a:schemeClr val="tx1"/>
                </a:solidFill>
                <a:effectLst/>
                <a:latin typeface="+mn-lt"/>
                <a:ea typeface="+mn-ea"/>
                <a:cs typeface="+mn-cs"/>
              </a:rPr>
              <a:t>: Ова е најпознатата дефиниција. </a:t>
            </a:r>
            <a:r>
              <a:rPr lang="mk-MK" sz="1200" kern="1200" baseline="0" noProof="0" dirty="0" err="1">
                <a:solidFill>
                  <a:schemeClr val="tx1"/>
                </a:solidFill>
                <a:effectLst/>
                <a:latin typeface="+mn-lt"/>
                <a:ea typeface="+mn-ea"/>
                <a:cs typeface="+mn-cs"/>
              </a:rPr>
              <a:t>Our</a:t>
            </a:r>
            <a:r>
              <a:rPr lang="mk-MK" sz="1200" kern="1200" baseline="0" noProof="0" dirty="0">
                <a:solidFill>
                  <a:schemeClr val="tx1"/>
                </a:solidFill>
                <a:effectLst/>
                <a:latin typeface="+mn-lt"/>
                <a:ea typeface="+mn-ea"/>
                <a:cs typeface="+mn-cs"/>
              </a:rPr>
              <a:t> </a:t>
            </a:r>
            <a:r>
              <a:rPr lang="mk-MK" sz="1200" kern="1200" baseline="0" noProof="0" dirty="0" err="1">
                <a:solidFill>
                  <a:schemeClr val="tx1"/>
                </a:solidFill>
                <a:effectLst/>
                <a:latin typeface="+mn-lt"/>
                <a:ea typeface="+mn-ea"/>
                <a:cs typeface="+mn-cs"/>
              </a:rPr>
              <a:t>Common</a:t>
            </a:r>
            <a:r>
              <a:rPr lang="mk-MK" sz="1200" kern="1200" baseline="0" noProof="0" dirty="0">
                <a:solidFill>
                  <a:schemeClr val="tx1"/>
                </a:solidFill>
                <a:effectLst/>
                <a:latin typeface="+mn-lt"/>
                <a:ea typeface="+mn-ea"/>
                <a:cs typeface="+mn-cs"/>
              </a:rPr>
              <a:t> </a:t>
            </a:r>
            <a:r>
              <a:rPr lang="mk-MK" sz="1200" kern="1200" baseline="0" noProof="0" dirty="0" err="1">
                <a:solidFill>
                  <a:schemeClr val="tx1"/>
                </a:solidFill>
                <a:effectLst/>
                <a:latin typeface="+mn-lt"/>
                <a:ea typeface="+mn-ea"/>
                <a:cs typeface="+mn-cs"/>
              </a:rPr>
              <a:t>Future</a:t>
            </a:r>
            <a:r>
              <a:rPr lang="mk-MK" sz="1200" kern="1200" baseline="0" noProof="0" dirty="0">
                <a:solidFill>
                  <a:schemeClr val="tx1"/>
                </a:solidFill>
                <a:effectLst/>
                <a:latin typeface="+mn-lt"/>
                <a:ea typeface="+mn-ea"/>
                <a:cs typeface="+mn-cs"/>
              </a:rPr>
              <a:t> (</a:t>
            </a:r>
            <a:r>
              <a:rPr lang="mk-MK" sz="1200" kern="1200" noProof="0" dirty="0">
                <a:solidFill>
                  <a:schemeClr val="tx1"/>
                </a:solidFill>
                <a:effectLst/>
                <a:latin typeface="+mn-lt"/>
                <a:ea typeface="+mn-ea"/>
                <a:cs typeface="+mn-cs"/>
              </a:rPr>
              <a:t>Нашата заедничка иднина) се нарекува и „</a:t>
            </a:r>
            <a:r>
              <a:rPr lang="mk-MK" sz="1200" b="0" i="0" u="none" strike="noStrike" kern="1200" noProof="0" dirty="0" err="1">
                <a:solidFill>
                  <a:schemeClr val="tx1"/>
                </a:solidFill>
                <a:effectLst/>
                <a:latin typeface="+mn-lt"/>
                <a:ea typeface="+mn-ea"/>
                <a:cs typeface="+mn-cs"/>
              </a:rPr>
              <a:t>Brundtland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Report</a:t>
            </a:r>
            <a:r>
              <a:rPr lang="mk-MK" sz="1200" kern="1200" noProof="0" dirty="0">
                <a:solidFill>
                  <a:schemeClr val="tx1"/>
                </a:solidFill>
                <a:effectLst/>
                <a:latin typeface="+mn-lt"/>
                <a:ea typeface="+mn-ea"/>
                <a:cs typeface="+mn-cs"/>
              </a:rPr>
              <a:t>“ (бидејќи поранешниот норвешки премиер Гро </a:t>
            </a:r>
            <a:r>
              <a:rPr lang="mk-MK" sz="1200" kern="1200" noProof="0" dirty="0" err="1">
                <a:solidFill>
                  <a:schemeClr val="tx1"/>
                </a:solidFill>
                <a:effectLst/>
                <a:latin typeface="+mn-lt"/>
                <a:ea typeface="+mn-ea"/>
                <a:cs typeface="+mn-cs"/>
              </a:rPr>
              <a:t>Харлем</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Брундтланд</a:t>
            </a:r>
            <a:r>
              <a:rPr lang="mk-MK" sz="1200" kern="1200" noProof="0" dirty="0">
                <a:solidFill>
                  <a:schemeClr val="tx1"/>
                </a:solidFill>
                <a:effectLst/>
                <a:latin typeface="+mn-lt"/>
                <a:ea typeface="+mn-ea"/>
                <a:cs typeface="+mn-cs"/>
              </a:rPr>
              <a:t> беше претседател на Светската комисија за животна средина и развој).</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Прочитајте ја дефиницијата и обидете се да се надоврзете на зборовите кои учесниците ги изнесоа во активноста со </a:t>
            </a:r>
            <a:r>
              <a:rPr lang="mk-MK" sz="1200" kern="1200" noProof="0" dirty="0" err="1">
                <a:solidFill>
                  <a:schemeClr val="tx1"/>
                </a:solidFill>
                <a:effectLst/>
                <a:latin typeface="+mn-lt"/>
                <a:ea typeface="+mn-ea"/>
                <a:cs typeface="+mn-cs"/>
              </a:rPr>
              <a:t>Mentimeter</a:t>
            </a:r>
            <a:r>
              <a:rPr lang="mk-MK" sz="1200" kern="1200" noProof="0" dirty="0">
                <a:solidFill>
                  <a:schemeClr val="tx1"/>
                </a:solidFill>
                <a:effectLst/>
                <a:latin typeface="+mn-lt"/>
                <a:ea typeface="+mn-ea"/>
                <a:cs typeface="+mn-cs"/>
              </a:rPr>
              <a:t> на претходниот слајд.</a:t>
            </a:r>
          </a:p>
          <a:p>
            <a:endParaRPr lang="mk-MK" sz="1200" kern="1200" noProof="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mk-MK" noProof="0" dirty="0">
                <a:solidFill>
                  <a:srgbClr val="222222"/>
                </a:solidFill>
                <a:latin typeface="arial" charset="0"/>
              </a:rPr>
              <a:t>World </a:t>
            </a:r>
            <a:r>
              <a:rPr lang="mk-MK" noProof="0" dirty="0" err="1">
                <a:solidFill>
                  <a:srgbClr val="222222"/>
                </a:solidFill>
                <a:latin typeface="arial" charset="0"/>
              </a:rPr>
              <a:t>Commission</a:t>
            </a:r>
            <a:r>
              <a:rPr lang="mk-MK" noProof="0" dirty="0">
                <a:solidFill>
                  <a:srgbClr val="222222"/>
                </a:solidFill>
                <a:latin typeface="arial" charset="0"/>
              </a:rPr>
              <a:t> </a:t>
            </a:r>
            <a:r>
              <a:rPr lang="mk-MK" noProof="0" dirty="0" err="1">
                <a:solidFill>
                  <a:srgbClr val="222222"/>
                </a:solidFill>
                <a:latin typeface="arial" charset="0"/>
              </a:rPr>
              <a:t>on</a:t>
            </a:r>
            <a:r>
              <a:rPr lang="mk-MK" noProof="0" dirty="0">
                <a:solidFill>
                  <a:srgbClr val="222222"/>
                </a:solidFill>
                <a:latin typeface="arial" charset="0"/>
              </a:rPr>
              <a:t> </a:t>
            </a:r>
            <a:r>
              <a:rPr lang="mk-MK" noProof="0" dirty="0" err="1">
                <a:solidFill>
                  <a:srgbClr val="222222"/>
                </a:solidFill>
                <a:latin typeface="arial" charset="0"/>
              </a:rPr>
              <a:t>Environment</a:t>
            </a:r>
            <a:r>
              <a:rPr lang="mk-MK" noProof="0" dirty="0">
                <a:solidFill>
                  <a:srgbClr val="222222"/>
                </a:solidFill>
                <a:latin typeface="arial" charset="0"/>
              </a:rPr>
              <a:t> </a:t>
            </a:r>
            <a:r>
              <a:rPr lang="mk-MK" noProof="0" dirty="0" err="1">
                <a:solidFill>
                  <a:srgbClr val="222222"/>
                </a:solidFill>
                <a:latin typeface="arial" charset="0"/>
              </a:rPr>
              <a:t>and</a:t>
            </a:r>
            <a:r>
              <a:rPr lang="mk-MK" noProof="0" dirty="0">
                <a:solidFill>
                  <a:srgbClr val="222222"/>
                </a:solidFill>
                <a:latin typeface="arial" charset="0"/>
              </a:rPr>
              <a:t> </a:t>
            </a:r>
            <a:r>
              <a:rPr lang="mk-MK" noProof="0" dirty="0" err="1">
                <a:solidFill>
                  <a:srgbClr val="222222"/>
                </a:solidFill>
                <a:latin typeface="arial" charset="0"/>
              </a:rPr>
              <a:t>Development</a:t>
            </a:r>
            <a:r>
              <a:rPr lang="mk-MK" noProof="0" dirty="0">
                <a:solidFill>
                  <a:srgbClr val="222222"/>
                </a:solidFill>
                <a:latin typeface="arial" charset="0"/>
              </a:rPr>
              <a:t>. (1987). </a:t>
            </a:r>
            <a:r>
              <a:rPr lang="mk-MK" b="1" noProof="0" dirty="0" err="1">
                <a:solidFill>
                  <a:srgbClr val="222222"/>
                </a:solidFill>
                <a:latin typeface="arial" charset="0"/>
              </a:rPr>
              <a:t>Our</a:t>
            </a:r>
            <a:r>
              <a:rPr lang="mk-MK" b="1" noProof="0" dirty="0">
                <a:solidFill>
                  <a:srgbClr val="222222"/>
                </a:solidFill>
                <a:latin typeface="arial" charset="0"/>
              </a:rPr>
              <a:t> </a:t>
            </a:r>
            <a:r>
              <a:rPr lang="mk-MK" b="1" noProof="0" dirty="0" err="1">
                <a:solidFill>
                  <a:srgbClr val="222222"/>
                </a:solidFill>
                <a:latin typeface="arial" charset="0"/>
              </a:rPr>
              <a:t>common</a:t>
            </a:r>
            <a:r>
              <a:rPr lang="mk-MK" b="1" noProof="0" dirty="0">
                <a:solidFill>
                  <a:srgbClr val="222222"/>
                </a:solidFill>
                <a:latin typeface="arial" charset="0"/>
              </a:rPr>
              <a:t> </a:t>
            </a:r>
            <a:r>
              <a:rPr lang="mk-MK" b="1" noProof="0" dirty="0" err="1">
                <a:solidFill>
                  <a:srgbClr val="222222"/>
                </a:solidFill>
                <a:latin typeface="arial" charset="0"/>
              </a:rPr>
              <a:t>future</a:t>
            </a:r>
            <a:r>
              <a:rPr lang="mk-MK" noProof="0" dirty="0">
                <a:solidFill>
                  <a:srgbClr val="222222"/>
                </a:solidFill>
                <a:latin typeface="arial" charset="0"/>
              </a:rPr>
              <a:t>. </a:t>
            </a:r>
            <a:r>
              <a:rPr lang="mk-MK" noProof="0" dirty="0" err="1">
                <a:solidFill>
                  <a:srgbClr val="222222"/>
                </a:solidFill>
                <a:latin typeface="arial" charset="0"/>
              </a:rPr>
              <a:t>Oxford</a:t>
            </a:r>
            <a:r>
              <a:rPr lang="mk-MK" noProof="0" dirty="0">
                <a:solidFill>
                  <a:srgbClr val="222222"/>
                </a:solidFill>
                <a:latin typeface="arial" charset="0"/>
              </a:rPr>
              <a:t>: </a:t>
            </a:r>
            <a:r>
              <a:rPr lang="mk-MK" noProof="0" dirty="0" err="1">
                <a:solidFill>
                  <a:srgbClr val="222222"/>
                </a:solidFill>
                <a:latin typeface="arial" charset="0"/>
              </a:rPr>
              <a:t>Oxford</a:t>
            </a:r>
            <a:r>
              <a:rPr lang="mk-MK" noProof="0" dirty="0">
                <a:solidFill>
                  <a:srgbClr val="222222"/>
                </a:solidFill>
                <a:latin typeface="arial" charset="0"/>
              </a:rPr>
              <a:t> </a:t>
            </a:r>
            <a:r>
              <a:rPr lang="mk-MK" noProof="0" dirty="0" err="1">
                <a:solidFill>
                  <a:srgbClr val="222222"/>
                </a:solidFill>
                <a:latin typeface="arial" charset="0"/>
              </a:rPr>
              <a:t>University</a:t>
            </a:r>
            <a:r>
              <a:rPr lang="mk-MK" noProof="0" dirty="0">
                <a:solidFill>
                  <a:srgbClr val="222222"/>
                </a:solidFill>
                <a:latin typeface="arial" charset="0"/>
              </a:rPr>
              <a:t> </a:t>
            </a:r>
            <a:r>
              <a:rPr lang="mk-MK" noProof="0" dirty="0" err="1">
                <a:solidFill>
                  <a:srgbClr val="222222"/>
                </a:solidFill>
                <a:latin typeface="arial" charset="0"/>
              </a:rPr>
              <a:t>Press</a:t>
            </a:r>
            <a:r>
              <a:rPr lang="mk-MK" noProof="0" dirty="0">
                <a:solidFill>
                  <a:srgbClr val="222222"/>
                </a:solidFill>
                <a:latin typeface="arial" charset="0"/>
              </a:rPr>
              <a:t>. (</a:t>
            </a:r>
            <a:r>
              <a:rPr lang="mk-MK" noProof="0" dirty="0" err="1"/>
              <a:t>Available</a:t>
            </a:r>
            <a:r>
              <a:rPr lang="mk-MK" noProof="0" dirty="0"/>
              <a:t> </a:t>
            </a:r>
            <a:r>
              <a:rPr lang="mk-MK" noProof="0" dirty="0" err="1"/>
              <a:t>at</a:t>
            </a:r>
            <a:r>
              <a:rPr lang="mk-MK" noProof="0" dirty="0"/>
              <a:t>: </a:t>
            </a:r>
            <a:r>
              <a:rPr lang="mk-MK" noProof="0" dirty="0">
                <a:hlinkClick r:id="rId3"/>
              </a:rPr>
              <a:t>http://www.princeton.edu/~ota/disk1/1993/9340/934004.PDF</a:t>
            </a:r>
            <a:r>
              <a:rPr lang="mk-MK" noProof="0" dirty="0"/>
              <a:t>)</a:t>
            </a:r>
          </a:p>
          <a:p>
            <a:endParaRPr lang="mk-MK" sz="1200" kern="1200" noProof="0" dirty="0">
              <a:solidFill>
                <a:schemeClr val="tx1"/>
              </a:solidFill>
              <a:effectLst/>
              <a:latin typeface="+mn-lt"/>
              <a:ea typeface="+mn-ea"/>
              <a:cs typeface="+mn-cs"/>
            </a:endParaRPr>
          </a:p>
          <a:p>
            <a:r>
              <a:rPr lang="mk-MK" sz="1200" kern="1200" noProof="0" dirty="0">
                <a:solidFill>
                  <a:schemeClr val="tx1"/>
                </a:solidFill>
                <a:effectLst/>
                <a:latin typeface="+mn-lt"/>
                <a:ea typeface="+mn-ea"/>
                <a:cs typeface="+mn-cs"/>
              </a:rPr>
              <a:t>Објавувањето на </a:t>
            </a:r>
            <a:r>
              <a:rPr lang="mk-MK" sz="1200" noProof="0" dirty="0" err="1"/>
              <a:t>Our</a:t>
            </a:r>
            <a:r>
              <a:rPr lang="mk-MK" sz="1200" noProof="0" dirty="0"/>
              <a:t> </a:t>
            </a:r>
            <a:r>
              <a:rPr lang="mk-MK" sz="1200" noProof="0" dirty="0" err="1"/>
              <a:t>Common</a:t>
            </a:r>
            <a:r>
              <a:rPr lang="mk-MK" sz="1200" noProof="0" dirty="0"/>
              <a:t> </a:t>
            </a:r>
            <a:r>
              <a:rPr lang="mk-MK" sz="1200" noProof="0" dirty="0" err="1"/>
              <a:t>Future</a:t>
            </a:r>
            <a:r>
              <a:rPr lang="mk-MK" sz="1200" kern="1200" noProof="0" dirty="0">
                <a:solidFill>
                  <a:schemeClr val="tx1"/>
                </a:solidFill>
                <a:effectLst/>
                <a:latin typeface="+mn-lt"/>
                <a:ea typeface="+mn-ea"/>
                <a:cs typeface="+mn-cs"/>
              </a:rPr>
              <a:t> и работата на Светската комисија за животна средина и развој ја поставија основата за свикување на Самитот на Земјата во 1992 година и усвојување на Агендата 21, Декларацијата од </a:t>
            </a:r>
            <a:r>
              <a:rPr lang="mk-MK" sz="1200" kern="1200" noProof="0" dirty="0" err="1">
                <a:solidFill>
                  <a:schemeClr val="tx1"/>
                </a:solidFill>
                <a:effectLst/>
                <a:latin typeface="+mn-lt"/>
                <a:ea typeface="+mn-ea"/>
                <a:cs typeface="+mn-cs"/>
              </a:rPr>
              <a:t>Рио</a:t>
            </a:r>
            <a:r>
              <a:rPr lang="mk-MK" sz="1200" kern="1200" noProof="0" dirty="0">
                <a:solidFill>
                  <a:schemeClr val="tx1"/>
                </a:solidFill>
                <a:effectLst/>
                <a:latin typeface="+mn-lt"/>
                <a:ea typeface="+mn-ea"/>
                <a:cs typeface="+mn-cs"/>
              </a:rPr>
              <a:t> и формирањето на Комисијата за одржлив развој.</a:t>
            </a:r>
            <a:endParaRPr lang="mk-MK" noProof="0" dirty="0"/>
          </a:p>
        </p:txBody>
      </p:sp>
      <p:sp>
        <p:nvSpPr>
          <p:cNvPr id="4" name="Slide Number Placeholder 3"/>
          <p:cNvSpPr>
            <a:spLocks noGrp="1"/>
          </p:cNvSpPr>
          <p:nvPr>
            <p:ph type="sldNum" sz="quarter" idx="5"/>
          </p:nvPr>
        </p:nvSpPr>
        <p:spPr/>
        <p:txBody>
          <a:bodyPr/>
          <a:lstStyle/>
          <a:p>
            <a:fld id="{F4B9ABF1-A5E8-FF4C-953A-B9DDF0BF59CB}" type="slidenum">
              <a:rPr lang="de-DE" smtClean="0"/>
              <a:t>4</a:t>
            </a:fld>
            <a:endParaRPr lang="de-DE"/>
          </a:p>
        </p:txBody>
      </p:sp>
    </p:spTree>
    <p:extLst>
      <p:ext uri="{BB962C8B-B14F-4D97-AF65-F5344CB8AC3E}">
        <p14:creationId xmlns:p14="http://schemas.microsoft.com/office/powerpoint/2010/main" val="35454303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b="1" kern="1200" noProof="0" dirty="0">
                <a:solidFill>
                  <a:schemeClr val="tx1"/>
                </a:solidFill>
                <a:effectLst/>
                <a:latin typeface="+mn-lt"/>
                <a:ea typeface="+mn-ea"/>
                <a:cs typeface="+mn-cs"/>
              </a:rPr>
              <a:t>Белешки за наставникот</a:t>
            </a:r>
            <a:r>
              <a:rPr lang="mk-MK" sz="1200" kern="1200" noProof="0" dirty="0">
                <a:solidFill>
                  <a:schemeClr val="tx1"/>
                </a:solidFill>
                <a:effectLst/>
                <a:latin typeface="+mn-lt"/>
                <a:ea typeface="+mn-ea"/>
                <a:cs typeface="+mn-cs"/>
              </a:rPr>
              <a:t>: Ова е понова дефиниција. Прочитајте ја дефиницијата и обидете се да се надоврзете на зборовите кои учесниците ги изнесоа во активноста со </a:t>
            </a:r>
            <a:r>
              <a:rPr lang="mk-MK" sz="1200" kern="1200" noProof="0" dirty="0" err="1">
                <a:solidFill>
                  <a:schemeClr val="tx1"/>
                </a:solidFill>
                <a:effectLst/>
                <a:latin typeface="+mn-lt"/>
                <a:ea typeface="+mn-ea"/>
                <a:cs typeface="+mn-cs"/>
              </a:rPr>
              <a:t>Mentimeter</a:t>
            </a:r>
            <a:r>
              <a:rPr lang="mk-MK" sz="1200" kern="1200" noProof="0" dirty="0">
                <a:solidFill>
                  <a:schemeClr val="tx1"/>
                </a:solidFill>
                <a:effectLst/>
                <a:latin typeface="+mn-lt"/>
                <a:ea typeface="+mn-ea"/>
                <a:cs typeface="+mn-cs"/>
              </a:rPr>
              <a:t> на претходниот слајд.</a:t>
            </a:r>
          </a:p>
          <a:p>
            <a:endParaRPr lang="mk-MK" sz="1200" kern="1200" noProof="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mk-MK" sz="1200" noProof="0" dirty="0" err="1"/>
              <a:t>Oxford</a:t>
            </a:r>
            <a:r>
              <a:rPr lang="mk-MK" sz="1200" noProof="0" dirty="0"/>
              <a:t> </a:t>
            </a:r>
            <a:r>
              <a:rPr lang="mk-MK" sz="1200" noProof="0" dirty="0" err="1"/>
              <a:t>College</a:t>
            </a:r>
            <a:r>
              <a:rPr lang="mk-MK" sz="1200" noProof="0" dirty="0"/>
              <a:t> </a:t>
            </a:r>
            <a:r>
              <a:rPr lang="mk-MK" sz="1200" noProof="0" dirty="0" err="1"/>
              <a:t>of</a:t>
            </a:r>
            <a:r>
              <a:rPr lang="mk-MK" sz="1200" noProof="0" dirty="0"/>
              <a:t> </a:t>
            </a:r>
            <a:r>
              <a:rPr lang="mk-MK" sz="1200" noProof="0" dirty="0" err="1"/>
              <a:t>Procurement</a:t>
            </a:r>
            <a:r>
              <a:rPr lang="mk-MK" sz="1200" noProof="0" dirty="0"/>
              <a:t> </a:t>
            </a:r>
            <a:r>
              <a:rPr lang="mk-MK" sz="1200" noProof="0" dirty="0" err="1"/>
              <a:t>and</a:t>
            </a:r>
            <a:r>
              <a:rPr lang="mk-MK" sz="1200" noProof="0" dirty="0"/>
              <a:t> </a:t>
            </a:r>
            <a:r>
              <a:rPr lang="mk-MK" sz="1200" noProof="0" dirty="0" err="1"/>
              <a:t>Supply</a:t>
            </a:r>
            <a:r>
              <a:rPr lang="mk-MK" sz="1200" noProof="0" dirty="0"/>
              <a:t>, (2020)</a:t>
            </a:r>
            <a:r>
              <a:rPr lang="mk-MK" sz="1200" i="1" noProof="0" dirty="0"/>
              <a:t>, </a:t>
            </a:r>
            <a:r>
              <a:rPr lang="mk-MK" sz="1200" i="1" noProof="0" dirty="0" err="1"/>
              <a:t>How</a:t>
            </a:r>
            <a:r>
              <a:rPr lang="mk-MK" sz="1200" i="1" noProof="0" dirty="0"/>
              <a:t> </a:t>
            </a:r>
            <a:r>
              <a:rPr lang="mk-MK" sz="1200" i="1" noProof="0" dirty="0" err="1"/>
              <a:t>sustainable</a:t>
            </a:r>
            <a:r>
              <a:rPr lang="mk-MK" sz="1200" i="1" noProof="0" dirty="0"/>
              <a:t> </a:t>
            </a:r>
            <a:r>
              <a:rPr lang="mk-MK" sz="1200" i="1" noProof="0" dirty="0" err="1"/>
              <a:t>is</a:t>
            </a:r>
            <a:r>
              <a:rPr lang="mk-MK" sz="1200" i="1" noProof="0" dirty="0"/>
              <a:t> </a:t>
            </a:r>
            <a:r>
              <a:rPr lang="mk-MK" sz="1200" i="1" noProof="0" dirty="0" err="1"/>
              <a:t>sustainability</a:t>
            </a:r>
            <a:r>
              <a:rPr lang="mk-MK" sz="1200" i="1" noProof="0" dirty="0"/>
              <a:t>?, </a:t>
            </a:r>
            <a:r>
              <a:rPr lang="mk-MK" sz="1200" noProof="0" dirty="0" err="1"/>
              <a:t>available</a:t>
            </a:r>
            <a:r>
              <a:rPr lang="mk-MK" sz="1200" noProof="0" dirty="0"/>
              <a:t> </a:t>
            </a:r>
            <a:r>
              <a:rPr lang="mk-MK" sz="1200" noProof="0" dirty="0" err="1"/>
              <a:t>at</a:t>
            </a:r>
            <a:r>
              <a:rPr lang="mk-MK" sz="1200" noProof="0" dirty="0"/>
              <a:t>: </a:t>
            </a:r>
            <a:r>
              <a:rPr lang="mk-MK" sz="1200" noProof="0" dirty="0">
                <a:hlinkClick r:id="rId3"/>
              </a:rPr>
              <a:t>https://www.oxfordcollegeofprocurementandsupply.com/how-sustainable-is-sustainability/</a:t>
            </a:r>
            <a:r>
              <a:rPr lang="mk-MK" sz="1200" noProof="0" dirty="0"/>
              <a:t> </a:t>
            </a:r>
          </a:p>
          <a:p>
            <a:endParaRPr lang="mk-MK"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4B9ABF1-A5E8-FF4C-953A-B9DDF0BF59CB}" type="slidenum">
              <a:rPr lang="de-DE" smtClean="0"/>
              <a:t>5</a:t>
            </a:fld>
            <a:endParaRPr lang="de-DE"/>
          </a:p>
        </p:txBody>
      </p:sp>
    </p:spTree>
    <p:extLst>
      <p:ext uri="{BB962C8B-B14F-4D97-AF65-F5344CB8AC3E}">
        <p14:creationId xmlns:p14="http://schemas.microsoft.com/office/powerpoint/2010/main" val="277388590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b="1" kern="1200" noProof="0" dirty="0">
                <a:solidFill>
                  <a:schemeClr val="tx1"/>
                </a:solidFill>
                <a:effectLst/>
                <a:latin typeface="+mn-lt"/>
                <a:ea typeface="+mn-ea"/>
                <a:cs typeface="+mn-cs"/>
              </a:rPr>
              <a:t>Белешки за наставникот</a:t>
            </a:r>
            <a:r>
              <a:rPr lang="mk-MK" sz="1200" kern="1200" noProof="0" dirty="0">
                <a:solidFill>
                  <a:schemeClr val="tx1"/>
                </a:solidFill>
                <a:effectLst/>
                <a:latin typeface="+mn-lt"/>
                <a:ea typeface="+mn-ea"/>
                <a:cs typeface="+mn-cs"/>
              </a:rPr>
              <a:t>:  </a:t>
            </a:r>
            <a:r>
              <a:rPr lang="mk-MK" sz="1200" noProof="0" dirty="0"/>
              <a:t>Главната поента во двете претходни дефиниции може да се определи како </a:t>
            </a:r>
            <a:r>
              <a:rPr lang="mk-MK" sz="1200" noProof="0" dirty="0">
                <a:solidFill>
                  <a:schemeClr val="accent1"/>
                </a:solidFill>
              </a:rPr>
              <a:t>избегнување на исцрпување на ресурсите </a:t>
            </a:r>
            <a:r>
              <a:rPr lang="mk-MK" sz="1200" noProof="0" dirty="0"/>
              <a:t>за да можат идните генерации да ги задоволат своите потреби. </a:t>
            </a:r>
            <a:r>
              <a:rPr lang="mk-MK" sz="1200" kern="1200" noProof="0" dirty="0">
                <a:solidFill>
                  <a:schemeClr val="tx1"/>
                </a:solidFill>
                <a:effectLst/>
                <a:latin typeface="+mn-lt"/>
                <a:ea typeface="+mn-ea"/>
                <a:cs typeface="+mn-cs"/>
              </a:rPr>
              <a:t>- Обидете се  да се надоврзете на зборовите од </a:t>
            </a:r>
            <a:r>
              <a:rPr lang="mk-MK" sz="1200" kern="1200" noProof="0" dirty="0" err="1">
                <a:solidFill>
                  <a:schemeClr val="tx1"/>
                </a:solidFill>
                <a:effectLst/>
                <a:latin typeface="+mn-lt"/>
                <a:ea typeface="+mn-ea"/>
                <a:cs typeface="+mn-cs"/>
              </a:rPr>
              <a:t>Mentimeter</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word</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cloud</a:t>
            </a:r>
            <a:r>
              <a:rPr lang="mk-MK" sz="1200" kern="1200" noProof="0" dirty="0">
                <a:solidFill>
                  <a:schemeClr val="tx1"/>
                </a:solidFill>
                <a:effectLst/>
                <a:latin typeface="+mn-lt"/>
                <a:ea typeface="+mn-ea"/>
                <a:cs typeface="+mn-cs"/>
              </a:rPr>
              <a:t>, ако е можно.</a:t>
            </a:r>
          </a:p>
          <a:p>
            <a:r>
              <a:rPr lang="mk-MK" sz="1200" kern="1200" noProof="0" dirty="0">
                <a:solidFill>
                  <a:schemeClr val="tx1"/>
                </a:solidFill>
                <a:effectLst/>
                <a:latin typeface="+mn-lt"/>
                <a:ea typeface="+mn-ea"/>
                <a:cs typeface="+mn-cs"/>
              </a:rPr>
              <a:t> </a:t>
            </a:r>
          </a:p>
          <a:p>
            <a:r>
              <a:rPr lang="mk-MK" sz="1200" kern="1200" noProof="0" dirty="0">
                <a:solidFill>
                  <a:schemeClr val="tx1"/>
                </a:solidFill>
                <a:effectLst/>
                <a:latin typeface="+mn-lt"/>
                <a:ea typeface="+mn-ea"/>
                <a:cs typeface="+mn-cs"/>
              </a:rPr>
              <a:t>Првата анимација на слајдот ќе ги нагласи зборовите „избегнување на исцрпување на ресурсите“. Втората анимација на слајдот ќе направи да се појави текстот „Што подразбираме под ресурси?“. Кажете дека под ресурси мислиме и на обновливите и необновливите ресурси што можат да се најдат на земјата.</a:t>
            </a:r>
          </a:p>
        </p:txBody>
      </p:sp>
      <p:sp>
        <p:nvSpPr>
          <p:cNvPr id="4" name="Slide Number Placeholder 3"/>
          <p:cNvSpPr>
            <a:spLocks noGrp="1"/>
          </p:cNvSpPr>
          <p:nvPr>
            <p:ph type="sldNum" sz="quarter" idx="5"/>
          </p:nvPr>
        </p:nvSpPr>
        <p:spPr/>
        <p:txBody>
          <a:bodyPr/>
          <a:lstStyle/>
          <a:p>
            <a:fld id="{F4B9ABF1-A5E8-FF4C-953A-B9DDF0BF59CB}" type="slidenum">
              <a:rPr lang="de-DE" smtClean="0"/>
              <a:t>6</a:t>
            </a:fld>
            <a:endParaRPr lang="de-DE"/>
          </a:p>
        </p:txBody>
      </p:sp>
    </p:spTree>
    <p:extLst>
      <p:ext uri="{BB962C8B-B14F-4D97-AF65-F5344CB8AC3E}">
        <p14:creationId xmlns:p14="http://schemas.microsoft.com/office/powerpoint/2010/main" val="340674896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mk-MK" sz="1200" b="1" kern="1200" noProof="0" dirty="0">
              <a:solidFill>
                <a:schemeClr val="tx1"/>
              </a:solidFill>
              <a:effectLst/>
              <a:latin typeface="+mn-lt"/>
              <a:ea typeface="+mn-ea"/>
              <a:cs typeface="+mn-cs"/>
            </a:endParaRPr>
          </a:p>
          <a:p>
            <a:r>
              <a:rPr lang="mk-MK" sz="1200" b="1" kern="1200" noProof="0" dirty="0">
                <a:solidFill>
                  <a:schemeClr val="tx1"/>
                </a:solidFill>
                <a:effectLst/>
                <a:latin typeface="+mn-lt"/>
                <a:ea typeface="+mn-ea"/>
                <a:cs typeface="+mn-cs"/>
              </a:rPr>
              <a:t>Белешки за наставникот</a:t>
            </a:r>
            <a:r>
              <a:rPr lang="mk-MK" sz="1200" kern="1200" noProof="0" dirty="0">
                <a:solidFill>
                  <a:schemeClr val="tx1"/>
                </a:solidFill>
                <a:effectLst/>
                <a:latin typeface="+mn-lt"/>
                <a:ea typeface="+mn-ea"/>
                <a:cs typeface="+mn-cs"/>
              </a:rPr>
              <a:t>: </a:t>
            </a:r>
            <a:r>
              <a:rPr lang="mk-MK" sz="1200" noProof="0" dirty="0"/>
              <a:t>Објаснете дека: Треба да се нагласи дека одржливоста не се однесува само на ресурсите. Таа треба да се однесува и на социјалната еднаквост. Треба да се однесува на зголемување на нивото на потрошувачка на сиромашните во светот, истовремено намалувајќи го и целокупниот еколошки отпечаток на човештвото. Општествените, економските и еколошките прашања мора да се земат предвид кога се размислува за одржливоста. Ова честопати е претставено со дијаграм. - Покажете им го дијаграмот на следниот слајд.</a:t>
            </a:r>
          </a:p>
          <a:p>
            <a:endParaRPr lang="mk-MK" sz="1200" noProof="0" dirty="0"/>
          </a:p>
          <a:p>
            <a:endParaRPr lang="mk-MK" sz="1200" noProof="0" dirty="0"/>
          </a:p>
          <a:p>
            <a:pPr marL="0" marR="0" indent="0" algn="l" defTabSz="914400" rtl="0" eaLnBrk="1" fontAlgn="auto" latinLnBrk="0" hangingPunct="1">
              <a:lnSpc>
                <a:spcPct val="100000"/>
              </a:lnSpc>
              <a:spcBef>
                <a:spcPts val="0"/>
              </a:spcBef>
              <a:spcAft>
                <a:spcPts val="0"/>
              </a:spcAft>
              <a:buClrTx/>
              <a:buSzTx/>
              <a:buFontTx/>
              <a:buNone/>
              <a:tabLst/>
              <a:defRPr/>
            </a:pPr>
            <a:r>
              <a:rPr lang="mk-MK" sz="1200" noProof="0" dirty="0" err="1"/>
              <a:t>Meadows</a:t>
            </a:r>
            <a:r>
              <a:rPr lang="mk-MK" sz="1200" noProof="0" dirty="0"/>
              <a:t>. </a:t>
            </a:r>
            <a:r>
              <a:rPr lang="mk-MK" sz="1200" noProof="0" dirty="0" err="1"/>
              <a:t>Dennis</a:t>
            </a:r>
            <a:r>
              <a:rPr lang="mk-MK" sz="1200" noProof="0" dirty="0"/>
              <a:t>; </a:t>
            </a:r>
            <a:r>
              <a:rPr lang="mk-MK" sz="1200" noProof="0" dirty="0" err="1"/>
              <a:t>Meadows</a:t>
            </a:r>
            <a:r>
              <a:rPr lang="mk-MK" sz="1200" noProof="0" dirty="0"/>
              <a:t>. </a:t>
            </a:r>
            <a:r>
              <a:rPr lang="mk-MK" sz="1200" noProof="0" dirty="0" err="1"/>
              <a:t>Donella</a:t>
            </a:r>
            <a:r>
              <a:rPr lang="mk-MK" sz="1200" noProof="0" dirty="0"/>
              <a:t>; </a:t>
            </a:r>
            <a:r>
              <a:rPr lang="mk-MK" sz="1200" noProof="0" dirty="0" err="1"/>
              <a:t>Randers</a:t>
            </a:r>
            <a:r>
              <a:rPr lang="mk-MK" sz="1200" noProof="0" dirty="0"/>
              <a:t>. J; (2005). </a:t>
            </a:r>
            <a:r>
              <a:rPr lang="mk-MK" sz="1200" i="1" noProof="0" dirty="0" err="1"/>
              <a:t>Limits</a:t>
            </a:r>
            <a:r>
              <a:rPr lang="mk-MK" sz="1200" i="1" noProof="0" dirty="0"/>
              <a:t> </a:t>
            </a:r>
            <a:r>
              <a:rPr lang="mk-MK" sz="1200" i="1" noProof="0" dirty="0" err="1"/>
              <a:t>To</a:t>
            </a:r>
            <a:r>
              <a:rPr lang="mk-MK" sz="1200" i="1" noProof="0" dirty="0"/>
              <a:t> </a:t>
            </a:r>
            <a:r>
              <a:rPr lang="mk-MK" sz="1200" i="1" noProof="0" dirty="0" err="1"/>
              <a:t>Growth</a:t>
            </a:r>
            <a:r>
              <a:rPr lang="mk-MK" sz="1200" i="1" noProof="0" dirty="0"/>
              <a:t>: </a:t>
            </a:r>
            <a:r>
              <a:rPr lang="mk-MK" sz="1200" i="1" noProof="0" dirty="0" err="1"/>
              <a:t>The</a:t>
            </a:r>
            <a:r>
              <a:rPr lang="mk-MK" sz="1200" i="1" noProof="0" dirty="0"/>
              <a:t> 30-Year </a:t>
            </a:r>
            <a:r>
              <a:rPr lang="mk-MK" sz="1200" i="1" noProof="0" dirty="0" err="1"/>
              <a:t>Update</a:t>
            </a:r>
            <a:r>
              <a:rPr lang="mk-MK" sz="1200" noProof="0" dirty="0"/>
              <a:t> (</a:t>
            </a:r>
            <a:r>
              <a:rPr lang="mk-MK" sz="1200" noProof="0" dirty="0" err="1"/>
              <a:t>Hardcover</a:t>
            </a:r>
            <a:r>
              <a:rPr lang="mk-MK" sz="1200" noProof="0" dirty="0"/>
              <a:t> </a:t>
            </a:r>
            <a:r>
              <a:rPr lang="mk-MK" sz="1200" noProof="0" dirty="0" err="1"/>
              <a:t>ed</a:t>
            </a:r>
            <a:r>
              <a:rPr lang="mk-MK" sz="1200" noProof="0" dirty="0"/>
              <a:t>.). </a:t>
            </a:r>
            <a:r>
              <a:rPr lang="mk-MK" sz="1200" noProof="0" dirty="0" err="1"/>
              <a:t>Chelsea</a:t>
            </a:r>
            <a:r>
              <a:rPr lang="mk-MK" sz="1200" noProof="0" dirty="0"/>
              <a:t> </a:t>
            </a:r>
            <a:r>
              <a:rPr lang="mk-MK" sz="1200" noProof="0" dirty="0" err="1"/>
              <a:t>Green</a:t>
            </a:r>
            <a:r>
              <a:rPr lang="mk-MK" sz="1200" noProof="0" dirty="0"/>
              <a:t> </a:t>
            </a:r>
            <a:r>
              <a:rPr lang="mk-MK" sz="1200" noProof="0" dirty="0" err="1"/>
              <a:t>Publishing</a:t>
            </a:r>
            <a:r>
              <a:rPr lang="mk-MK" sz="1200" noProof="0" dirty="0"/>
              <a:t>. </a:t>
            </a:r>
            <a:r>
              <a:rPr lang="mk-MK" sz="1200" noProof="0" dirty="0">
                <a:hlinkClick r:id="rId3" tooltip="International Standard Book Number">
                  <a:extLst>
                    <a:ext uri="{A12FA001-AC4F-418D-AE19-62706E023703}">
                      <ahyp:hlinkClr xmlns:ahyp="http://schemas.microsoft.com/office/drawing/2018/hyperlinkcolor" val="tx"/>
                    </a:ext>
                  </a:extLst>
                </a:hlinkClick>
              </a:rPr>
              <a:t>ISBN</a:t>
            </a:r>
            <a:r>
              <a:rPr lang="mk-MK" sz="1200" noProof="0" dirty="0"/>
              <a:t> </a:t>
            </a:r>
            <a:r>
              <a:rPr lang="mk-MK" sz="1200" noProof="0" dirty="0">
                <a:hlinkClick r:id="rId4" tooltip="Special:BookSources/1931498512">
                  <a:extLst>
                    <a:ext uri="{A12FA001-AC4F-418D-AE19-62706E023703}">
                      <ahyp:hlinkClr xmlns:ahyp="http://schemas.microsoft.com/office/drawing/2018/hyperlinkcolor" val="tx"/>
                    </a:ext>
                  </a:extLst>
                </a:hlinkClick>
              </a:rPr>
              <a:t>1931498512</a:t>
            </a:r>
            <a:r>
              <a:rPr lang="mk-MK" sz="1200" noProof="0" dirty="0"/>
              <a:t>., </a:t>
            </a:r>
          </a:p>
          <a:p>
            <a:endParaRPr lang="mk-MK" sz="1200" noProof="0" dirty="0"/>
          </a:p>
        </p:txBody>
      </p:sp>
      <p:sp>
        <p:nvSpPr>
          <p:cNvPr id="4" name="Slide Number Placeholder 3"/>
          <p:cNvSpPr>
            <a:spLocks noGrp="1"/>
          </p:cNvSpPr>
          <p:nvPr>
            <p:ph type="sldNum" sz="quarter" idx="5"/>
          </p:nvPr>
        </p:nvSpPr>
        <p:spPr/>
        <p:txBody>
          <a:bodyPr/>
          <a:lstStyle/>
          <a:p>
            <a:fld id="{F4B9ABF1-A5E8-FF4C-953A-B9DDF0BF59CB}" type="slidenum">
              <a:rPr lang="de-DE" smtClean="0"/>
              <a:t>7</a:t>
            </a:fld>
            <a:endParaRPr lang="de-DE"/>
          </a:p>
        </p:txBody>
      </p:sp>
    </p:spTree>
    <p:extLst>
      <p:ext uri="{BB962C8B-B14F-4D97-AF65-F5344CB8AC3E}">
        <p14:creationId xmlns:p14="http://schemas.microsoft.com/office/powerpoint/2010/main" val="305322909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mk-MK" sz="1200" b="1" kern="1200" noProof="0" dirty="0">
                <a:solidFill>
                  <a:schemeClr val="tx1"/>
                </a:solidFill>
                <a:effectLst/>
                <a:latin typeface="+mn-lt"/>
                <a:ea typeface="+mn-ea"/>
                <a:cs typeface="+mn-cs"/>
              </a:rPr>
              <a:t>Белешки за наставникот</a:t>
            </a:r>
            <a:r>
              <a:rPr lang="mk-MK" sz="1200" kern="1200" noProof="0" dirty="0">
                <a:solidFill>
                  <a:schemeClr val="tx1"/>
                </a:solidFill>
                <a:effectLst/>
                <a:latin typeface="+mn-lt"/>
                <a:ea typeface="+mn-ea"/>
                <a:cs typeface="+mn-cs"/>
              </a:rPr>
              <a:t>:</a:t>
            </a:r>
            <a:r>
              <a:rPr lang="mk-MK" sz="1200" b="1" kern="1200" noProof="0" dirty="0">
                <a:solidFill>
                  <a:schemeClr val="tx1"/>
                </a:solidFill>
                <a:effectLst/>
                <a:latin typeface="+mn-lt"/>
                <a:ea typeface="+mn-ea"/>
                <a:cs typeface="+mn-cs"/>
              </a:rPr>
              <a:t> </a:t>
            </a:r>
            <a:r>
              <a:rPr lang="mk-MK" sz="1200" kern="1200" noProof="0" dirty="0">
                <a:solidFill>
                  <a:schemeClr val="tx1"/>
                </a:solidFill>
                <a:effectLst/>
                <a:latin typeface="+mn-lt"/>
                <a:ea typeface="+mn-ea"/>
                <a:cs typeface="+mn-cs"/>
              </a:rPr>
              <a:t>Некои учесници може да имаат корист од објаснувањето на концептите преку дијаграми. Објаснете дека за вистински да се постигне одржливост потребно е </a:t>
            </a:r>
            <a:r>
              <a:rPr lang="mk-MK" noProof="0" dirty="0">
                <a:latin typeface="Calibri" pitchFamily="34" charset="0"/>
              </a:rPr>
              <a:t>справување со општествените, економските и еколошките проблематики.</a:t>
            </a:r>
            <a:r>
              <a:rPr lang="mk-MK" sz="1200" kern="1200" noProof="0" dirty="0">
                <a:solidFill>
                  <a:schemeClr val="tx1"/>
                </a:solidFill>
                <a:effectLst/>
                <a:latin typeface="+mn-lt"/>
                <a:ea typeface="+mn-ea"/>
                <a:cs typeface="+mn-cs"/>
              </a:rPr>
              <a:t> Најважно е да има интегрален пристап кон решавање на </a:t>
            </a:r>
            <a:r>
              <a:rPr lang="mk-MK" noProof="0" dirty="0">
                <a:latin typeface="Calibri" pitchFamily="34" charset="0"/>
              </a:rPr>
              <a:t>општествените</a:t>
            </a:r>
            <a:r>
              <a:rPr lang="mk-MK" sz="1200" kern="1200" noProof="0" dirty="0">
                <a:solidFill>
                  <a:schemeClr val="tx1"/>
                </a:solidFill>
                <a:effectLst/>
                <a:latin typeface="+mn-lt"/>
                <a:ea typeface="+mn-ea"/>
                <a:cs typeface="+mn-cs"/>
              </a:rPr>
              <a:t>, економските и еколошките прашања заедно. Одделното решавање проблемите или занемарувањето на некој од аспектите може да води кон</a:t>
            </a:r>
            <a:r>
              <a:rPr lang="mk-MK" sz="1200" kern="1200" baseline="0" noProof="0" dirty="0">
                <a:solidFill>
                  <a:schemeClr val="tx1"/>
                </a:solidFill>
                <a:effectLst/>
                <a:latin typeface="+mn-lt"/>
                <a:ea typeface="+mn-ea"/>
                <a:cs typeface="+mn-cs"/>
              </a:rPr>
              <a:t> лоши</a:t>
            </a:r>
            <a:r>
              <a:rPr lang="mk-MK" sz="1200" kern="1200" noProof="0" dirty="0">
                <a:solidFill>
                  <a:schemeClr val="tx1"/>
                </a:solidFill>
                <a:effectLst/>
                <a:latin typeface="+mn-lt"/>
                <a:ea typeface="+mn-ea"/>
                <a:cs typeface="+mn-cs"/>
              </a:rPr>
              <a:t> или мешани резултати. Со ласерски покажувач покажете на слајдот</a:t>
            </a:r>
            <a:r>
              <a:rPr lang="mk-MK" sz="1200" kern="1200" baseline="0" noProof="0" dirty="0">
                <a:solidFill>
                  <a:schemeClr val="tx1"/>
                </a:solidFill>
                <a:effectLst/>
                <a:latin typeface="+mn-lt"/>
                <a:ea typeface="+mn-ea"/>
                <a:cs typeface="+mn-cs"/>
              </a:rPr>
              <a:t> </a:t>
            </a:r>
            <a:r>
              <a:rPr lang="mk-MK" sz="1200" kern="1200" noProof="0" dirty="0">
                <a:solidFill>
                  <a:schemeClr val="tx1"/>
                </a:solidFill>
                <a:effectLst/>
                <a:latin typeface="+mn-lt"/>
                <a:ea typeface="+mn-ea"/>
                <a:cs typeface="+mn-cs"/>
              </a:rPr>
              <a:t>„</a:t>
            </a:r>
            <a:r>
              <a:rPr lang="mk-MK" sz="1200" kern="1200" noProof="0" dirty="0" err="1">
                <a:solidFill>
                  <a:schemeClr val="tx1"/>
                </a:solidFill>
                <a:effectLst/>
                <a:latin typeface="+mn-lt"/>
                <a:ea typeface="+mn-ea"/>
                <a:cs typeface="+mn-cs"/>
              </a:rPr>
              <a:t>bearable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equitable</a:t>
            </a:r>
            <a:r>
              <a:rPr lang="mk-MK" sz="1200" kern="1200" noProof="0" dirty="0">
                <a:solidFill>
                  <a:schemeClr val="tx1"/>
                </a:solidFill>
                <a:effectLst/>
                <a:latin typeface="+mn-lt"/>
                <a:ea typeface="+mn-ea"/>
                <a:cs typeface="+mn-cs"/>
              </a:rPr>
              <a:t>“ и „</a:t>
            </a:r>
            <a:r>
              <a:rPr lang="mk-MK" sz="1200" kern="1200" noProof="0" dirty="0" err="1">
                <a:solidFill>
                  <a:schemeClr val="tx1"/>
                </a:solidFill>
                <a:effectLst/>
                <a:latin typeface="+mn-lt"/>
                <a:ea typeface="+mn-ea"/>
                <a:cs typeface="+mn-cs"/>
              </a:rPr>
              <a:t>viable</a:t>
            </a:r>
            <a:r>
              <a:rPr lang="mk-MK" sz="1200" kern="1200" noProof="0" dirty="0">
                <a:solidFill>
                  <a:schemeClr val="tx1"/>
                </a:solidFill>
                <a:effectLst/>
                <a:latin typeface="+mn-lt"/>
                <a:ea typeface="+mn-ea"/>
                <a:cs typeface="+mn-cs"/>
              </a:rPr>
              <a:t>“ кога зборувате за мешаните резултати.</a:t>
            </a:r>
          </a:p>
          <a:p>
            <a:endParaRPr lang="mk-MK" sz="1200" kern="1200" noProof="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tabLst/>
              <a:defRPr/>
            </a:pPr>
            <a:r>
              <a:rPr lang="mk-MK" sz="1200" noProof="0" dirty="0" err="1">
                <a:latin typeface="Calibri" pitchFamily="34" charset="0"/>
                <a:cs typeface="Calibri" pitchFamily="34" charset="0"/>
              </a:rPr>
              <a:t>Gibson</a:t>
            </a:r>
            <a:r>
              <a:rPr lang="mk-MK" sz="1200" noProof="0" dirty="0">
                <a:latin typeface="Calibri" pitchFamily="34" charset="0"/>
                <a:cs typeface="Calibri" pitchFamily="34" charset="0"/>
              </a:rPr>
              <a:t>, R.B., 2006. </a:t>
            </a:r>
            <a:r>
              <a:rPr lang="mk-MK" sz="1200" noProof="0" dirty="0" err="1">
                <a:latin typeface="Calibri" pitchFamily="34" charset="0"/>
                <a:cs typeface="Calibri" pitchFamily="34" charset="0"/>
              </a:rPr>
              <a:t>Beyond</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the</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pillars</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Sustainability</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assessment</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as</a:t>
            </a:r>
            <a:r>
              <a:rPr lang="mk-MK" sz="1200" noProof="0" dirty="0">
                <a:latin typeface="Calibri" pitchFamily="34" charset="0"/>
                <a:cs typeface="Calibri" pitchFamily="34" charset="0"/>
              </a:rPr>
              <a:t> a</a:t>
            </a:r>
            <a:r>
              <a:rPr lang="mk-MK" sz="1200" baseline="0" noProof="0" dirty="0">
                <a:latin typeface="Calibri" pitchFamily="34" charset="0"/>
                <a:cs typeface="Calibri" pitchFamily="34" charset="0"/>
              </a:rPr>
              <a:t> </a:t>
            </a:r>
            <a:r>
              <a:rPr lang="mk-MK" sz="1200" noProof="0" dirty="0" err="1">
                <a:latin typeface="Calibri" pitchFamily="34" charset="0"/>
                <a:cs typeface="Calibri" pitchFamily="34" charset="0"/>
              </a:rPr>
              <a:t>framework</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for</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effective</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integration</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of</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social</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economic</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and</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ecological</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considerations</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in</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significant</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decision</a:t>
            </a:r>
            <a:r>
              <a:rPr lang="mk-MK" sz="1200" noProof="0" dirty="0">
                <a:latin typeface="Calibri" pitchFamily="34" charset="0"/>
                <a:cs typeface="Calibri" pitchFamily="34" charset="0"/>
              </a:rPr>
              <a:t> </a:t>
            </a:r>
            <a:r>
              <a:rPr lang="mk-MK" sz="1200" noProof="0" dirty="0" err="1">
                <a:latin typeface="Calibri" pitchFamily="34" charset="0"/>
                <a:cs typeface="Calibri" pitchFamily="34" charset="0"/>
              </a:rPr>
              <a:t>making</a:t>
            </a:r>
            <a:r>
              <a:rPr lang="mk-MK" sz="1200" noProof="0" dirty="0">
                <a:latin typeface="Calibri" pitchFamily="34" charset="0"/>
                <a:cs typeface="Calibri" pitchFamily="34" charset="0"/>
              </a:rPr>
              <a:t>. </a:t>
            </a:r>
            <a:r>
              <a:rPr lang="mk-MK" sz="1200" i="1" noProof="0" dirty="0" err="1">
                <a:latin typeface="Calibri" pitchFamily="34" charset="0"/>
                <a:cs typeface="Calibri" pitchFamily="34" charset="0"/>
              </a:rPr>
              <a:t>Journal</a:t>
            </a:r>
            <a:r>
              <a:rPr lang="mk-MK" sz="1200" i="1" noProof="0" dirty="0">
                <a:latin typeface="Calibri" pitchFamily="34" charset="0"/>
                <a:cs typeface="Calibri" pitchFamily="34" charset="0"/>
              </a:rPr>
              <a:t> </a:t>
            </a:r>
            <a:r>
              <a:rPr lang="mk-MK" sz="1200" i="1" noProof="0" dirty="0" err="1">
                <a:latin typeface="Calibri" pitchFamily="34" charset="0"/>
                <a:cs typeface="Calibri" pitchFamily="34" charset="0"/>
              </a:rPr>
              <a:t>of</a:t>
            </a:r>
            <a:r>
              <a:rPr lang="mk-MK" sz="1200" i="1" noProof="0" dirty="0">
                <a:latin typeface="Calibri" pitchFamily="34" charset="0"/>
                <a:cs typeface="Calibri" pitchFamily="34" charset="0"/>
              </a:rPr>
              <a:t> </a:t>
            </a:r>
            <a:r>
              <a:rPr lang="mk-MK" sz="1200" i="1" noProof="0" dirty="0" err="1">
                <a:latin typeface="Calibri" pitchFamily="34" charset="0"/>
                <a:cs typeface="Calibri" pitchFamily="34" charset="0"/>
              </a:rPr>
              <a:t>Environmental</a:t>
            </a:r>
            <a:r>
              <a:rPr lang="mk-MK" sz="1200" i="1" noProof="0" dirty="0">
                <a:latin typeface="Calibri" pitchFamily="34" charset="0"/>
                <a:cs typeface="Calibri" pitchFamily="34" charset="0"/>
              </a:rPr>
              <a:t> </a:t>
            </a:r>
            <a:r>
              <a:rPr lang="mk-MK" sz="1200" i="1" noProof="0" dirty="0" err="1">
                <a:latin typeface="Calibri" pitchFamily="34" charset="0"/>
                <a:cs typeface="Calibri" pitchFamily="34" charset="0"/>
              </a:rPr>
              <a:t>Assessment</a:t>
            </a:r>
            <a:r>
              <a:rPr lang="mk-MK" sz="1200" i="1" noProof="0" dirty="0">
                <a:latin typeface="Calibri" pitchFamily="34" charset="0"/>
                <a:cs typeface="Calibri" pitchFamily="34" charset="0"/>
              </a:rPr>
              <a:t> </a:t>
            </a:r>
            <a:r>
              <a:rPr lang="mk-MK" sz="1200" i="1" noProof="0" dirty="0" err="1">
                <a:latin typeface="Calibri" pitchFamily="34" charset="0"/>
                <a:cs typeface="Calibri" pitchFamily="34" charset="0"/>
              </a:rPr>
              <a:t>Policy</a:t>
            </a:r>
            <a:r>
              <a:rPr lang="mk-MK" sz="1200" i="1" noProof="0" dirty="0">
                <a:latin typeface="Calibri" pitchFamily="34" charset="0"/>
                <a:cs typeface="Calibri" pitchFamily="34" charset="0"/>
              </a:rPr>
              <a:t> </a:t>
            </a:r>
            <a:r>
              <a:rPr lang="mk-MK" sz="1200" i="1" noProof="0" dirty="0" err="1">
                <a:latin typeface="Calibri" pitchFamily="34" charset="0"/>
                <a:cs typeface="Calibri" pitchFamily="34" charset="0"/>
              </a:rPr>
              <a:t>and</a:t>
            </a:r>
            <a:r>
              <a:rPr lang="mk-MK" sz="1200" i="1" noProof="0" dirty="0">
                <a:latin typeface="Calibri" pitchFamily="34" charset="0"/>
                <a:cs typeface="Calibri" pitchFamily="34" charset="0"/>
              </a:rPr>
              <a:t> </a:t>
            </a:r>
            <a:r>
              <a:rPr lang="mk-MK" sz="1200" i="1" noProof="0" dirty="0" err="1">
                <a:latin typeface="Calibri" pitchFamily="34" charset="0"/>
                <a:cs typeface="Calibri" pitchFamily="34" charset="0"/>
              </a:rPr>
              <a:t>Management</a:t>
            </a:r>
            <a:r>
              <a:rPr lang="mk-MK" sz="1200" noProof="0" dirty="0">
                <a:latin typeface="Calibri" pitchFamily="34" charset="0"/>
                <a:cs typeface="Calibri" pitchFamily="34" charset="0"/>
              </a:rPr>
              <a:t>, 8(3), pp.259–280.</a:t>
            </a:r>
          </a:p>
          <a:p>
            <a:endParaRPr lang="mk-MK" sz="1200" kern="1200" noProof="0" dirty="0">
              <a:solidFill>
                <a:schemeClr val="tx1"/>
              </a:solidFill>
              <a:effectLst/>
              <a:latin typeface="+mn-lt"/>
              <a:ea typeface="+mn-ea"/>
              <a:cs typeface="+mn-cs"/>
            </a:endParaRPr>
          </a:p>
        </p:txBody>
      </p:sp>
      <p:sp>
        <p:nvSpPr>
          <p:cNvPr id="4" name="Slide Number Placeholder 3"/>
          <p:cNvSpPr>
            <a:spLocks noGrp="1"/>
          </p:cNvSpPr>
          <p:nvPr>
            <p:ph type="sldNum" sz="quarter" idx="5"/>
          </p:nvPr>
        </p:nvSpPr>
        <p:spPr/>
        <p:txBody>
          <a:bodyPr/>
          <a:lstStyle/>
          <a:p>
            <a:fld id="{F4B9ABF1-A5E8-FF4C-953A-B9DDF0BF59CB}" type="slidenum">
              <a:rPr lang="de-DE" smtClean="0"/>
              <a:t>8</a:t>
            </a:fld>
            <a:endParaRPr lang="de-DE"/>
          </a:p>
        </p:txBody>
      </p:sp>
    </p:spTree>
    <p:extLst>
      <p:ext uri="{BB962C8B-B14F-4D97-AF65-F5344CB8AC3E}">
        <p14:creationId xmlns:p14="http://schemas.microsoft.com/office/powerpoint/2010/main" val="191211361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mk-MK" sz="1200" kern="1200" noProof="0" dirty="0">
                <a:solidFill>
                  <a:schemeClr val="tx1"/>
                </a:solidFill>
                <a:effectLst/>
                <a:latin typeface="+mn-lt"/>
                <a:ea typeface="+mn-ea"/>
                <a:cs typeface="+mn-cs"/>
              </a:rPr>
              <a:t>Објаснете дека - Комплексноста на пристапот кон одржливоста и обидот да се посвети подеднакво внимание на трите главни прашања е се познати како </a:t>
            </a:r>
            <a:r>
              <a:rPr lang="mk-MK" sz="1200" kern="1200" noProof="0" dirty="0" err="1">
                <a:solidFill>
                  <a:schemeClr val="tx1"/>
                </a:solidFill>
                <a:effectLst/>
                <a:latin typeface="+mn-lt"/>
                <a:ea typeface="+mn-ea"/>
                <a:cs typeface="+mn-cs"/>
              </a:rPr>
              <a:t>The</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Sustainability</a:t>
            </a:r>
            <a:r>
              <a:rPr lang="mk-MK" sz="1200" kern="1200" noProof="0" dirty="0">
                <a:solidFill>
                  <a:schemeClr val="tx1"/>
                </a:solidFill>
                <a:effectLst/>
                <a:latin typeface="+mn-lt"/>
                <a:ea typeface="+mn-ea"/>
                <a:cs typeface="+mn-cs"/>
              </a:rPr>
              <a:t> </a:t>
            </a:r>
            <a:r>
              <a:rPr lang="mk-MK" sz="1200" kern="1200" noProof="0" dirty="0" err="1">
                <a:solidFill>
                  <a:schemeClr val="tx1"/>
                </a:solidFill>
                <a:effectLst/>
                <a:latin typeface="+mn-lt"/>
                <a:ea typeface="+mn-ea"/>
                <a:cs typeface="+mn-cs"/>
              </a:rPr>
              <a:t>Problem</a:t>
            </a:r>
            <a:r>
              <a:rPr lang="mk-MK" sz="1200" kern="1200" noProof="0" dirty="0">
                <a:solidFill>
                  <a:schemeClr val="tx1"/>
                </a:solidFill>
                <a:effectLst/>
                <a:latin typeface="+mn-lt"/>
                <a:ea typeface="+mn-ea"/>
                <a:cs typeface="+mn-cs"/>
              </a:rPr>
              <a:t> (Проблем на одржливоста). Главната загриженост се однесува на постојано променливата природа на проблемот и несигурноста на нашето знаење за него.</a:t>
            </a:r>
          </a:p>
          <a:p>
            <a:pPr marL="0" marR="0" lvl="0" indent="0" algn="l" defTabSz="914400" rtl="0" eaLnBrk="1" fontAlgn="auto" latinLnBrk="0" hangingPunct="1">
              <a:lnSpc>
                <a:spcPct val="100000"/>
              </a:lnSpc>
              <a:spcBef>
                <a:spcPts val="0"/>
              </a:spcBef>
              <a:spcAft>
                <a:spcPts val="0"/>
              </a:spcAft>
              <a:buClrTx/>
              <a:buSzTx/>
              <a:buFontTx/>
              <a:buNone/>
              <a:tabLst/>
              <a:defRPr/>
            </a:pPr>
            <a:endParaRPr lang="mk-MK" sz="1200" kern="1200" noProof="0" dirty="0">
              <a:solidFill>
                <a:schemeClr val="tx1"/>
              </a:solidFill>
              <a:effectLst/>
              <a:latin typeface="+mn-lt"/>
              <a:ea typeface="+mn-ea"/>
              <a:cs typeface="+mn-cs"/>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k-MK" sz="1200" noProof="0" dirty="0" err="1">
                <a:solidFill>
                  <a:srgbClr val="000000"/>
                </a:solidFill>
                <a:latin typeface="Calibri" pitchFamily="34" charset="0"/>
              </a:rPr>
              <a:t>Common</a:t>
            </a:r>
            <a:r>
              <a:rPr lang="mk-MK" sz="1200" noProof="0" dirty="0">
                <a:solidFill>
                  <a:srgbClr val="000000"/>
                </a:solidFill>
                <a:latin typeface="Calibri" pitchFamily="34" charset="0"/>
              </a:rPr>
              <a:t>, M. (1995), </a:t>
            </a:r>
            <a:r>
              <a:rPr lang="mk-MK" sz="1200" i="1" noProof="0" dirty="0" err="1">
                <a:solidFill>
                  <a:srgbClr val="000000"/>
                </a:solidFill>
                <a:latin typeface="Calibri" pitchFamily="34" charset="0"/>
              </a:rPr>
              <a:t>Sustainability</a:t>
            </a:r>
            <a:r>
              <a:rPr lang="mk-MK" sz="1200" i="1" noProof="0" dirty="0">
                <a:solidFill>
                  <a:srgbClr val="000000"/>
                </a:solidFill>
                <a:latin typeface="Calibri" pitchFamily="34" charset="0"/>
              </a:rPr>
              <a:t> </a:t>
            </a:r>
            <a:r>
              <a:rPr lang="mk-MK" sz="1200" i="1" noProof="0" dirty="0" err="1">
                <a:solidFill>
                  <a:srgbClr val="000000"/>
                </a:solidFill>
                <a:latin typeface="Calibri" pitchFamily="34" charset="0"/>
              </a:rPr>
              <a:t>and</a:t>
            </a:r>
            <a:r>
              <a:rPr lang="mk-MK" sz="1200" i="1" noProof="0" dirty="0">
                <a:solidFill>
                  <a:srgbClr val="000000"/>
                </a:solidFill>
                <a:latin typeface="Calibri" pitchFamily="34" charset="0"/>
              </a:rPr>
              <a:t> </a:t>
            </a:r>
            <a:r>
              <a:rPr lang="mk-MK" sz="1200" i="1" noProof="0" dirty="0" err="1">
                <a:solidFill>
                  <a:srgbClr val="000000"/>
                </a:solidFill>
                <a:latin typeface="Calibri" pitchFamily="34" charset="0"/>
              </a:rPr>
              <a:t>Policy</a:t>
            </a:r>
            <a:r>
              <a:rPr lang="mk-MK" sz="1200" i="1" noProof="0" dirty="0">
                <a:solidFill>
                  <a:srgbClr val="000000"/>
                </a:solidFill>
                <a:latin typeface="Calibri" pitchFamily="34" charset="0"/>
              </a:rPr>
              <a:t>: </a:t>
            </a:r>
            <a:r>
              <a:rPr lang="mk-MK" sz="1200" i="1" noProof="0" dirty="0" err="1">
                <a:solidFill>
                  <a:srgbClr val="000000"/>
                </a:solidFill>
                <a:latin typeface="Calibri" pitchFamily="34" charset="0"/>
              </a:rPr>
              <a:t>Limits</a:t>
            </a:r>
            <a:r>
              <a:rPr lang="mk-MK" sz="1200" i="1" noProof="0" dirty="0">
                <a:solidFill>
                  <a:srgbClr val="000000"/>
                </a:solidFill>
                <a:latin typeface="Calibri" pitchFamily="34" charset="0"/>
              </a:rPr>
              <a:t> </a:t>
            </a:r>
            <a:r>
              <a:rPr lang="mk-MK" sz="1200" i="1" noProof="0" dirty="0" err="1">
                <a:solidFill>
                  <a:srgbClr val="000000"/>
                </a:solidFill>
                <a:latin typeface="Calibri" pitchFamily="34" charset="0"/>
              </a:rPr>
              <a:t>to</a:t>
            </a:r>
            <a:r>
              <a:rPr lang="mk-MK" sz="1200" i="1" noProof="0" dirty="0">
                <a:solidFill>
                  <a:srgbClr val="000000"/>
                </a:solidFill>
                <a:latin typeface="Calibri" pitchFamily="34" charset="0"/>
              </a:rPr>
              <a:t> </a:t>
            </a:r>
            <a:r>
              <a:rPr lang="mk-MK" sz="1200" i="1" noProof="0" dirty="0" err="1">
                <a:solidFill>
                  <a:srgbClr val="000000"/>
                </a:solidFill>
                <a:latin typeface="Calibri" pitchFamily="34" charset="0"/>
              </a:rPr>
              <a:t>Economics</a:t>
            </a:r>
            <a:r>
              <a:rPr lang="mk-MK" sz="1200" noProof="0" dirty="0">
                <a:solidFill>
                  <a:srgbClr val="000000"/>
                </a:solidFill>
                <a:latin typeface="Calibri" pitchFamily="34" charset="0"/>
              </a:rPr>
              <a:t>. </a:t>
            </a:r>
            <a:r>
              <a:rPr lang="mk-MK" sz="1200" noProof="0" dirty="0" err="1">
                <a:solidFill>
                  <a:srgbClr val="000000"/>
                </a:solidFill>
                <a:latin typeface="Calibri" pitchFamily="34" charset="0"/>
              </a:rPr>
              <a:t>Cambridge</a:t>
            </a:r>
            <a:r>
              <a:rPr lang="mk-MK" sz="1200" noProof="0" dirty="0">
                <a:solidFill>
                  <a:srgbClr val="000000"/>
                </a:solidFill>
                <a:latin typeface="Calibri" pitchFamily="34" charset="0"/>
              </a:rPr>
              <a:t> UK: </a:t>
            </a:r>
            <a:r>
              <a:rPr lang="mk-MK" sz="1200" noProof="0" dirty="0" err="1">
                <a:solidFill>
                  <a:srgbClr val="000000"/>
                </a:solidFill>
                <a:latin typeface="Calibri" pitchFamily="34" charset="0"/>
              </a:rPr>
              <a:t>Cambridge</a:t>
            </a:r>
            <a:r>
              <a:rPr lang="mk-MK" sz="1200" noProof="0" dirty="0">
                <a:solidFill>
                  <a:srgbClr val="000000"/>
                </a:solidFill>
                <a:latin typeface="Calibri" pitchFamily="34" charset="0"/>
              </a:rPr>
              <a:t> </a:t>
            </a:r>
            <a:r>
              <a:rPr lang="mk-MK" sz="1200" noProof="0" dirty="0" err="1">
                <a:solidFill>
                  <a:srgbClr val="000000"/>
                </a:solidFill>
                <a:latin typeface="Calibri" pitchFamily="34" charset="0"/>
              </a:rPr>
              <a:t>University</a:t>
            </a:r>
            <a:r>
              <a:rPr lang="mk-MK" sz="1200" noProof="0" dirty="0">
                <a:solidFill>
                  <a:srgbClr val="000000"/>
                </a:solidFill>
                <a:latin typeface="Calibri" pitchFamily="34" charset="0"/>
              </a:rPr>
              <a:t> </a:t>
            </a:r>
            <a:r>
              <a:rPr lang="mk-MK" sz="1200" noProof="0" dirty="0" err="1">
                <a:solidFill>
                  <a:srgbClr val="000000"/>
                </a:solidFill>
                <a:latin typeface="Calibri" pitchFamily="34" charset="0"/>
              </a:rPr>
              <a:t>Press</a:t>
            </a:r>
            <a:r>
              <a:rPr lang="mk-MK" sz="1200" noProof="0" dirty="0">
                <a:solidFill>
                  <a:srgbClr val="000000"/>
                </a:solidFill>
                <a:latin typeface="Calibri" pitchFamily="34" charset="0"/>
              </a:rPr>
              <a:t>.</a:t>
            </a:r>
          </a:p>
          <a:p>
            <a:pPr marL="0" marR="0" lvl="0" indent="0" algn="l" defTabSz="914400" rtl="0" eaLnBrk="1" fontAlgn="auto" latinLnBrk="0" hangingPunct="1">
              <a:lnSpc>
                <a:spcPct val="100000"/>
              </a:lnSpc>
              <a:spcBef>
                <a:spcPts val="0"/>
              </a:spcBef>
              <a:spcAft>
                <a:spcPts val="0"/>
              </a:spcAft>
              <a:buClrTx/>
              <a:buSzTx/>
              <a:buFontTx/>
              <a:buNone/>
              <a:tabLst/>
              <a:defRPr/>
            </a:pPr>
            <a:r>
              <a:rPr lang="mk-MK" sz="1200" noProof="0" dirty="0" err="1"/>
              <a:t>Pryshlakivsky</a:t>
            </a:r>
            <a:r>
              <a:rPr lang="mk-MK" sz="1200" noProof="0" dirty="0"/>
              <a:t> J., </a:t>
            </a:r>
            <a:r>
              <a:rPr lang="mk-MK" sz="1200" noProof="0" dirty="0" err="1"/>
              <a:t>Searcy</a:t>
            </a:r>
            <a:r>
              <a:rPr lang="mk-MK" sz="1200" noProof="0" dirty="0"/>
              <a:t> C. (2013) </a:t>
            </a:r>
            <a:r>
              <a:rPr lang="mk-MK" sz="1200" noProof="0" dirty="0" err="1"/>
              <a:t>Sustainable</a:t>
            </a:r>
            <a:r>
              <a:rPr lang="mk-MK" sz="1200" noProof="0" dirty="0"/>
              <a:t> </a:t>
            </a:r>
            <a:r>
              <a:rPr lang="mk-MK" sz="1200" noProof="0" dirty="0" err="1"/>
              <a:t>Development</a:t>
            </a:r>
            <a:r>
              <a:rPr lang="mk-MK" sz="1200" noProof="0" dirty="0"/>
              <a:t> </a:t>
            </a:r>
            <a:r>
              <a:rPr lang="mk-MK" sz="1200" noProof="0" dirty="0" err="1"/>
              <a:t>as</a:t>
            </a:r>
            <a:r>
              <a:rPr lang="mk-MK" sz="1200" noProof="0" dirty="0"/>
              <a:t> a </a:t>
            </a:r>
            <a:r>
              <a:rPr lang="mk-MK" sz="1200" noProof="0" dirty="0" err="1"/>
              <a:t>Wicked</a:t>
            </a:r>
            <a:r>
              <a:rPr lang="mk-MK" sz="1200" noProof="0" dirty="0"/>
              <a:t> </a:t>
            </a:r>
            <a:r>
              <a:rPr lang="mk-MK" sz="1200" noProof="0" dirty="0" err="1"/>
              <a:t>Problem</a:t>
            </a:r>
            <a:r>
              <a:rPr lang="mk-MK" sz="1200" noProof="0" dirty="0"/>
              <a:t>. </a:t>
            </a:r>
            <a:r>
              <a:rPr lang="mk-MK" sz="1200" noProof="0" dirty="0" err="1"/>
              <a:t>In</a:t>
            </a:r>
            <a:r>
              <a:rPr lang="mk-MK" sz="1200" noProof="0" dirty="0"/>
              <a:t>: </a:t>
            </a:r>
            <a:r>
              <a:rPr lang="mk-MK" sz="1200" noProof="0" dirty="0" err="1"/>
              <a:t>Kovacic</a:t>
            </a:r>
            <a:r>
              <a:rPr lang="mk-MK" sz="1200" noProof="0" dirty="0"/>
              <a:t> S., </a:t>
            </a:r>
            <a:r>
              <a:rPr lang="mk-MK" sz="1200" noProof="0" dirty="0" err="1"/>
              <a:t>Sousa-Poza</a:t>
            </a:r>
            <a:r>
              <a:rPr lang="mk-MK" sz="1200" noProof="0" dirty="0"/>
              <a:t> A. (</a:t>
            </a:r>
            <a:r>
              <a:rPr lang="mk-MK" sz="1200" noProof="0" dirty="0" err="1"/>
              <a:t>eds</a:t>
            </a:r>
            <a:r>
              <a:rPr lang="mk-MK" sz="1200" noProof="0" dirty="0"/>
              <a:t>) </a:t>
            </a:r>
            <a:r>
              <a:rPr lang="mk-MK" sz="1200" noProof="0" dirty="0" err="1"/>
              <a:t>Managing</a:t>
            </a:r>
            <a:r>
              <a:rPr lang="mk-MK" sz="1200" noProof="0" dirty="0"/>
              <a:t> </a:t>
            </a:r>
            <a:r>
              <a:rPr lang="mk-MK" sz="1200" noProof="0" dirty="0" err="1"/>
              <a:t>and</a:t>
            </a:r>
            <a:r>
              <a:rPr lang="mk-MK" sz="1200" noProof="0" dirty="0"/>
              <a:t> </a:t>
            </a:r>
            <a:r>
              <a:rPr lang="mk-MK" sz="1200" noProof="0" dirty="0" err="1"/>
              <a:t>Engineering</a:t>
            </a:r>
            <a:r>
              <a:rPr lang="mk-MK" sz="1200" noProof="0" dirty="0"/>
              <a:t> </a:t>
            </a:r>
            <a:r>
              <a:rPr lang="mk-MK" sz="1200" noProof="0" dirty="0" err="1"/>
              <a:t>in</a:t>
            </a:r>
            <a:r>
              <a:rPr lang="mk-MK" sz="1200" noProof="0" dirty="0"/>
              <a:t> </a:t>
            </a:r>
            <a:r>
              <a:rPr lang="mk-MK" sz="1200" noProof="0" dirty="0" err="1"/>
              <a:t>Complex</a:t>
            </a:r>
            <a:r>
              <a:rPr lang="mk-MK" sz="1200" noProof="0" dirty="0"/>
              <a:t> </a:t>
            </a:r>
            <a:r>
              <a:rPr lang="mk-MK" sz="1200" noProof="0" dirty="0" err="1"/>
              <a:t>Situations</a:t>
            </a:r>
            <a:r>
              <a:rPr lang="mk-MK" sz="1200" noProof="0" dirty="0"/>
              <a:t>. </a:t>
            </a:r>
            <a:r>
              <a:rPr lang="mk-MK" sz="1200" noProof="0" dirty="0" err="1"/>
              <a:t>Topics</a:t>
            </a:r>
            <a:r>
              <a:rPr lang="mk-MK" sz="1200" noProof="0" dirty="0"/>
              <a:t> </a:t>
            </a:r>
            <a:r>
              <a:rPr lang="mk-MK" sz="1200" noProof="0" dirty="0" err="1"/>
              <a:t>in</a:t>
            </a:r>
            <a:r>
              <a:rPr lang="mk-MK" sz="1200" noProof="0" dirty="0"/>
              <a:t> </a:t>
            </a:r>
            <a:r>
              <a:rPr lang="mk-MK" sz="1200" noProof="0" dirty="0" err="1"/>
              <a:t>Safety</a:t>
            </a:r>
            <a:r>
              <a:rPr lang="mk-MK" sz="1200" noProof="0" dirty="0"/>
              <a:t>, </a:t>
            </a:r>
            <a:r>
              <a:rPr lang="mk-MK" sz="1200" noProof="0" dirty="0" err="1"/>
              <a:t>Risk</a:t>
            </a:r>
            <a:r>
              <a:rPr lang="mk-MK" sz="1200" noProof="0" dirty="0"/>
              <a:t>, </a:t>
            </a:r>
            <a:r>
              <a:rPr lang="mk-MK" sz="1200" noProof="0" dirty="0" err="1"/>
              <a:t>Reliability</a:t>
            </a:r>
            <a:r>
              <a:rPr lang="mk-MK" sz="1200" noProof="0" dirty="0"/>
              <a:t> </a:t>
            </a:r>
            <a:r>
              <a:rPr lang="mk-MK" sz="1200" noProof="0" dirty="0" err="1"/>
              <a:t>and</a:t>
            </a:r>
            <a:r>
              <a:rPr lang="mk-MK" sz="1200" noProof="0" dirty="0"/>
              <a:t> </a:t>
            </a:r>
            <a:r>
              <a:rPr lang="mk-MK" sz="1200" noProof="0" dirty="0" err="1"/>
              <a:t>Quality</a:t>
            </a:r>
            <a:r>
              <a:rPr lang="mk-MK" sz="1200" noProof="0" dirty="0"/>
              <a:t>, </a:t>
            </a:r>
            <a:r>
              <a:rPr lang="mk-MK" sz="1200" noProof="0" dirty="0" err="1"/>
              <a:t>vol</a:t>
            </a:r>
            <a:r>
              <a:rPr lang="mk-MK" sz="1200" noProof="0" dirty="0"/>
              <a:t> 21. </a:t>
            </a:r>
            <a:r>
              <a:rPr lang="mk-MK" sz="1200" noProof="0" dirty="0" err="1"/>
              <a:t>Springer</a:t>
            </a:r>
            <a:r>
              <a:rPr lang="mk-MK" sz="1200" noProof="0" dirty="0"/>
              <a:t>, </a:t>
            </a:r>
            <a:r>
              <a:rPr lang="mk-MK" sz="1200" noProof="0" dirty="0" err="1"/>
              <a:t>Dordrecht</a:t>
            </a:r>
            <a:endParaRPr lang="mk-MK"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mk-MK" sz="1200" noProof="0" dirty="0" err="1">
                <a:solidFill>
                  <a:srgbClr val="000000"/>
                </a:solidFill>
                <a:latin typeface="Calibri" pitchFamily="34" charset="0"/>
              </a:rPr>
              <a:t>Reid</a:t>
            </a:r>
            <a:r>
              <a:rPr lang="mk-MK" sz="1200" noProof="0" dirty="0">
                <a:solidFill>
                  <a:srgbClr val="000000"/>
                </a:solidFill>
                <a:latin typeface="Calibri" pitchFamily="34" charset="0"/>
              </a:rPr>
              <a:t>, W.V., </a:t>
            </a:r>
            <a:r>
              <a:rPr lang="mk-MK" sz="1200" noProof="0" dirty="0" err="1">
                <a:solidFill>
                  <a:srgbClr val="000000"/>
                </a:solidFill>
                <a:latin typeface="Calibri" pitchFamily="34" charset="0"/>
              </a:rPr>
              <a:t>Berkes</a:t>
            </a:r>
            <a:r>
              <a:rPr lang="mk-MK" sz="1200" noProof="0" dirty="0">
                <a:solidFill>
                  <a:srgbClr val="000000"/>
                </a:solidFill>
                <a:latin typeface="Calibri" pitchFamily="34" charset="0"/>
              </a:rPr>
              <a:t>,F., </a:t>
            </a:r>
            <a:r>
              <a:rPr lang="mk-MK" sz="1200" noProof="0" dirty="0" err="1">
                <a:solidFill>
                  <a:srgbClr val="000000"/>
                </a:solidFill>
                <a:latin typeface="Calibri" pitchFamily="34" charset="0"/>
              </a:rPr>
              <a:t>Wilbanks</a:t>
            </a:r>
            <a:r>
              <a:rPr lang="mk-MK" sz="1200" noProof="0" dirty="0">
                <a:solidFill>
                  <a:srgbClr val="000000"/>
                </a:solidFill>
                <a:latin typeface="Calibri" pitchFamily="34" charset="0"/>
              </a:rPr>
              <a:t>, T. </a:t>
            </a:r>
            <a:r>
              <a:rPr lang="mk-MK" sz="1200" noProof="0" dirty="0" err="1">
                <a:solidFill>
                  <a:srgbClr val="000000"/>
                </a:solidFill>
                <a:latin typeface="Calibri" pitchFamily="34" charset="0"/>
              </a:rPr>
              <a:t>and</a:t>
            </a:r>
            <a:r>
              <a:rPr lang="mk-MK" sz="1200" noProof="0" dirty="0">
                <a:solidFill>
                  <a:srgbClr val="000000"/>
                </a:solidFill>
                <a:latin typeface="Calibri" pitchFamily="34" charset="0"/>
              </a:rPr>
              <a:t> </a:t>
            </a:r>
            <a:r>
              <a:rPr lang="mk-MK" sz="1200" noProof="0" dirty="0" err="1">
                <a:solidFill>
                  <a:srgbClr val="000000"/>
                </a:solidFill>
                <a:latin typeface="Calibri" pitchFamily="34" charset="0"/>
              </a:rPr>
              <a:t>Capistrano</a:t>
            </a:r>
            <a:r>
              <a:rPr lang="mk-MK" sz="1200" noProof="0" dirty="0">
                <a:solidFill>
                  <a:srgbClr val="000000"/>
                </a:solidFill>
                <a:latin typeface="Calibri" pitchFamily="34" charset="0"/>
              </a:rPr>
              <a:t>, D. (</a:t>
            </a:r>
            <a:r>
              <a:rPr lang="mk-MK" sz="1200" noProof="0" dirty="0" err="1">
                <a:solidFill>
                  <a:srgbClr val="000000"/>
                </a:solidFill>
                <a:latin typeface="Calibri" pitchFamily="34" charset="0"/>
              </a:rPr>
              <a:t>eds</a:t>
            </a:r>
            <a:r>
              <a:rPr lang="mk-MK" sz="1200" noProof="0" dirty="0">
                <a:solidFill>
                  <a:srgbClr val="000000"/>
                </a:solidFill>
                <a:latin typeface="Calibri" pitchFamily="34" charset="0"/>
              </a:rPr>
              <a:t>.) 2006. </a:t>
            </a:r>
            <a:r>
              <a:rPr lang="mk-MK" sz="1200" noProof="0" dirty="0" err="1">
                <a:latin typeface="Calibri" pitchFamily="34" charset="0"/>
              </a:rPr>
              <a:t>Bridging</a:t>
            </a:r>
            <a:r>
              <a:rPr lang="mk-MK" sz="1200" noProof="0" dirty="0">
                <a:latin typeface="Calibri" pitchFamily="34" charset="0"/>
              </a:rPr>
              <a:t> </a:t>
            </a:r>
            <a:r>
              <a:rPr lang="mk-MK" sz="1200" noProof="0" dirty="0" err="1">
                <a:latin typeface="Calibri" pitchFamily="34" charset="0"/>
              </a:rPr>
              <a:t>Scales</a:t>
            </a:r>
            <a:r>
              <a:rPr lang="mk-MK" sz="1200" noProof="0" dirty="0">
                <a:latin typeface="Calibri" pitchFamily="34" charset="0"/>
              </a:rPr>
              <a:t> </a:t>
            </a:r>
            <a:r>
              <a:rPr lang="mk-MK" sz="1200" noProof="0" dirty="0" err="1">
                <a:latin typeface="Calibri" pitchFamily="34" charset="0"/>
              </a:rPr>
              <a:t>and</a:t>
            </a:r>
            <a:r>
              <a:rPr lang="mk-MK" sz="1200" noProof="0" dirty="0">
                <a:latin typeface="Calibri" pitchFamily="34" charset="0"/>
              </a:rPr>
              <a:t> </a:t>
            </a:r>
            <a:r>
              <a:rPr lang="mk-MK" sz="1200" noProof="0" dirty="0" err="1">
                <a:latin typeface="Calibri" pitchFamily="34" charset="0"/>
              </a:rPr>
              <a:t>Knowledge</a:t>
            </a:r>
            <a:r>
              <a:rPr lang="mk-MK" sz="1200" noProof="0" dirty="0">
                <a:latin typeface="Calibri" pitchFamily="34" charset="0"/>
              </a:rPr>
              <a:t> </a:t>
            </a:r>
            <a:r>
              <a:rPr lang="mk-MK" sz="1200" noProof="0" dirty="0" err="1">
                <a:latin typeface="Calibri" pitchFamily="34" charset="0"/>
              </a:rPr>
              <a:t>Systems</a:t>
            </a:r>
            <a:r>
              <a:rPr lang="mk-MK" sz="1200" noProof="0" dirty="0">
                <a:latin typeface="Calibri" pitchFamily="34" charset="0"/>
              </a:rPr>
              <a:t>: </a:t>
            </a:r>
            <a:r>
              <a:rPr lang="mk-MK" sz="1200" noProof="0" dirty="0" err="1">
                <a:latin typeface="Calibri" pitchFamily="34" charset="0"/>
              </a:rPr>
              <a:t>Concepts</a:t>
            </a:r>
            <a:r>
              <a:rPr lang="mk-MK" sz="1200" noProof="0" dirty="0">
                <a:latin typeface="Calibri" pitchFamily="34" charset="0"/>
              </a:rPr>
              <a:t> </a:t>
            </a:r>
            <a:r>
              <a:rPr lang="mk-MK" sz="1200" noProof="0" dirty="0" err="1">
                <a:latin typeface="Calibri" pitchFamily="34" charset="0"/>
              </a:rPr>
              <a:t>and</a:t>
            </a:r>
            <a:r>
              <a:rPr lang="mk-MK" sz="1200" noProof="0" dirty="0">
                <a:latin typeface="Calibri" pitchFamily="34" charset="0"/>
              </a:rPr>
              <a:t> </a:t>
            </a:r>
            <a:r>
              <a:rPr lang="mk-MK" sz="1200" noProof="0" dirty="0" err="1">
                <a:latin typeface="Calibri" pitchFamily="34" charset="0"/>
              </a:rPr>
              <a:t>Applications</a:t>
            </a:r>
            <a:r>
              <a:rPr lang="mk-MK" sz="1200" noProof="0" dirty="0">
                <a:latin typeface="Calibri" pitchFamily="34" charset="0"/>
              </a:rPr>
              <a:t> </a:t>
            </a:r>
            <a:r>
              <a:rPr lang="mk-MK" sz="1200" noProof="0" dirty="0" err="1">
                <a:latin typeface="Calibri" pitchFamily="34" charset="0"/>
              </a:rPr>
              <a:t>in</a:t>
            </a:r>
            <a:r>
              <a:rPr lang="mk-MK" sz="1200" noProof="0" dirty="0">
                <a:latin typeface="Calibri" pitchFamily="34" charset="0"/>
              </a:rPr>
              <a:t> </a:t>
            </a:r>
            <a:r>
              <a:rPr lang="mk-MK" sz="1200" noProof="0" dirty="0" err="1">
                <a:latin typeface="Calibri" pitchFamily="34" charset="0"/>
              </a:rPr>
              <a:t>Ecosystem</a:t>
            </a:r>
            <a:r>
              <a:rPr lang="mk-MK" sz="1200" noProof="0" dirty="0">
                <a:latin typeface="Calibri" pitchFamily="34" charset="0"/>
              </a:rPr>
              <a:t> </a:t>
            </a:r>
            <a:r>
              <a:rPr lang="mk-MK" sz="1200" noProof="0" dirty="0" err="1">
                <a:latin typeface="Calibri" pitchFamily="34" charset="0"/>
              </a:rPr>
              <a:t>Assessment</a:t>
            </a:r>
            <a:r>
              <a:rPr lang="mk-MK" sz="1200" noProof="0" dirty="0">
                <a:latin typeface="Calibri" pitchFamily="34" charset="0"/>
              </a:rPr>
              <a:t>. </a:t>
            </a:r>
            <a:r>
              <a:rPr lang="mk-MK" sz="1200" noProof="0" dirty="0" err="1">
                <a:latin typeface="Calibri" pitchFamily="34" charset="0"/>
              </a:rPr>
              <a:t>Washington</a:t>
            </a:r>
            <a:r>
              <a:rPr lang="mk-MK" sz="1200" noProof="0" dirty="0">
                <a:latin typeface="Calibri" pitchFamily="34" charset="0"/>
              </a:rPr>
              <a:t> DC: </a:t>
            </a:r>
            <a:r>
              <a:rPr lang="mk-MK" sz="1200" noProof="0" dirty="0" err="1">
                <a:latin typeface="Calibri" pitchFamily="34" charset="0"/>
              </a:rPr>
              <a:t>Millennium</a:t>
            </a:r>
            <a:r>
              <a:rPr lang="mk-MK" sz="1200" noProof="0" dirty="0">
                <a:latin typeface="Calibri" pitchFamily="34" charset="0"/>
              </a:rPr>
              <a:t> </a:t>
            </a:r>
            <a:r>
              <a:rPr lang="mk-MK" sz="1200" noProof="0" dirty="0" err="1">
                <a:latin typeface="Calibri" pitchFamily="34" charset="0"/>
              </a:rPr>
              <a:t>Ecosystem</a:t>
            </a:r>
            <a:r>
              <a:rPr lang="mk-MK" sz="1200" noProof="0" dirty="0">
                <a:latin typeface="Calibri" pitchFamily="34" charset="0"/>
              </a:rPr>
              <a:t> </a:t>
            </a:r>
            <a:r>
              <a:rPr lang="mk-MK" sz="1200" noProof="0" dirty="0" err="1">
                <a:latin typeface="Calibri" pitchFamily="34" charset="0"/>
              </a:rPr>
              <a:t>Assessment</a:t>
            </a:r>
            <a:r>
              <a:rPr lang="mk-MK" sz="1200" noProof="0" dirty="0">
                <a:latin typeface="Calibri" pitchFamily="34" charset="0"/>
              </a:rPr>
              <a:t> </a:t>
            </a:r>
            <a:r>
              <a:rPr lang="mk-MK" sz="1200" noProof="0" dirty="0" err="1">
                <a:latin typeface="Calibri" pitchFamily="34" charset="0"/>
              </a:rPr>
              <a:t>and</a:t>
            </a:r>
            <a:r>
              <a:rPr lang="mk-MK" sz="1200" noProof="0" dirty="0">
                <a:latin typeface="Calibri" pitchFamily="34" charset="0"/>
              </a:rPr>
              <a:t> </a:t>
            </a:r>
            <a:r>
              <a:rPr lang="mk-MK" sz="1200" noProof="0" dirty="0" err="1">
                <a:latin typeface="Calibri" pitchFamily="34" charset="0"/>
              </a:rPr>
              <a:t>Island</a:t>
            </a:r>
            <a:r>
              <a:rPr lang="mk-MK" sz="1200" noProof="0" dirty="0">
                <a:latin typeface="Calibri" pitchFamily="34" charset="0"/>
              </a:rPr>
              <a:t> </a:t>
            </a:r>
            <a:r>
              <a:rPr lang="mk-MK" sz="1200" noProof="0" dirty="0" err="1">
                <a:latin typeface="Calibri" pitchFamily="34" charset="0"/>
              </a:rPr>
              <a:t>Press</a:t>
            </a:r>
            <a:r>
              <a:rPr lang="mk-MK" sz="1200" noProof="0" dirty="0">
                <a:latin typeface="Calibri" pitchFamily="34" charset="0"/>
              </a:rPr>
              <a:t>.  </a:t>
            </a:r>
            <a:endParaRPr lang="mk-MK"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r>
              <a:rPr lang="mk-MK" sz="1200" noProof="0" dirty="0" err="1">
                <a:solidFill>
                  <a:srgbClr val="000000"/>
                </a:solidFill>
                <a:latin typeface="Calibri" pitchFamily="34" charset="0"/>
              </a:rPr>
              <a:t>Rittel</a:t>
            </a:r>
            <a:r>
              <a:rPr lang="mk-MK" sz="1200" noProof="0" dirty="0">
                <a:solidFill>
                  <a:srgbClr val="000000"/>
                </a:solidFill>
                <a:latin typeface="Calibri" pitchFamily="34" charset="0"/>
              </a:rPr>
              <a:t>, H.W.J. </a:t>
            </a:r>
            <a:r>
              <a:rPr lang="mk-MK" sz="1200" noProof="0" dirty="0" err="1">
                <a:solidFill>
                  <a:srgbClr val="000000"/>
                </a:solidFill>
                <a:latin typeface="Calibri" pitchFamily="34" charset="0"/>
              </a:rPr>
              <a:t>and</a:t>
            </a:r>
            <a:r>
              <a:rPr lang="mk-MK" sz="1200" noProof="0" dirty="0">
                <a:solidFill>
                  <a:srgbClr val="000000"/>
                </a:solidFill>
                <a:latin typeface="Calibri" pitchFamily="34" charset="0"/>
              </a:rPr>
              <a:t> </a:t>
            </a:r>
            <a:r>
              <a:rPr lang="mk-MK" sz="1200" noProof="0" dirty="0" err="1">
                <a:solidFill>
                  <a:srgbClr val="000000"/>
                </a:solidFill>
                <a:latin typeface="Calibri" pitchFamily="34" charset="0"/>
              </a:rPr>
              <a:t>Webber</a:t>
            </a:r>
            <a:r>
              <a:rPr lang="mk-MK" sz="1200" noProof="0" dirty="0">
                <a:solidFill>
                  <a:srgbClr val="000000"/>
                </a:solidFill>
                <a:latin typeface="Calibri" pitchFamily="34" charset="0"/>
              </a:rPr>
              <a:t>, M.M. 1973. </a:t>
            </a:r>
            <a:r>
              <a:rPr lang="mk-MK" sz="1200" noProof="0" dirty="0" err="1">
                <a:latin typeface="Calibri" pitchFamily="34" charset="0"/>
              </a:rPr>
              <a:t>Dilemmas</a:t>
            </a:r>
            <a:r>
              <a:rPr lang="mk-MK" sz="1200" noProof="0" dirty="0">
                <a:latin typeface="Calibri" pitchFamily="34" charset="0"/>
              </a:rPr>
              <a:t> </a:t>
            </a:r>
            <a:r>
              <a:rPr lang="mk-MK" sz="1200" noProof="0" dirty="0" err="1">
                <a:latin typeface="Calibri" pitchFamily="34" charset="0"/>
              </a:rPr>
              <a:t>in</a:t>
            </a:r>
            <a:r>
              <a:rPr lang="mk-MK" sz="1200" noProof="0" dirty="0">
                <a:latin typeface="Calibri" pitchFamily="34" charset="0"/>
              </a:rPr>
              <a:t> a </a:t>
            </a:r>
            <a:r>
              <a:rPr lang="mk-MK" sz="1200" noProof="0" dirty="0" err="1">
                <a:latin typeface="Calibri" pitchFamily="34" charset="0"/>
              </a:rPr>
              <a:t>general</a:t>
            </a:r>
            <a:r>
              <a:rPr lang="mk-MK" sz="1200" noProof="0" dirty="0">
                <a:latin typeface="Calibri" pitchFamily="34" charset="0"/>
              </a:rPr>
              <a:t> </a:t>
            </a:r>
            <a:r>
              <a:rPr lang="mk-MK" sz="1200" noProof="0" dirty="0" err="1">
                <a:latin typeface="Calibri" pitchFamily="34" charset="0"/>
              </a:rPr>
              <a:t>theory</a:t>
            </a:r>
            <a:r>
              <a:rPr lang="mk-MK" sz="1200" noProof="0" dirty="0">
                <a:latin typeface="Calibri" pitchFamily="34" charset="0"/>
              </a:rPr>
              <a:t> </a:t>
            </a:r>
            <a:r>
              <a:rPr lang="mk-MK" sz="1200" noProof="0" dirty="0" err="1">
                <a:latin typeface="Calibri" pitchFamily="34" charset="0"/>
              </a:rPr>
              <a:t>of</a:t>
            </a:r>
            <a:r>
              <a:rPr lang="mk-MK" sz="1200" noProof="0" dirty="0">
                <a:latin typeface="Calibri" pitchFamily="34" charset="0"/>
              </a:rPr>
              <a:t> </a:t>
            </a:r>
            <a:r>
              <a:rPr lang="mk-MK" sz="1200" noProof="0" dirty="0" err="1">
                <a:latin typeface="Calibri" pitchFamily="34" charset="0"/>
              </a:rPr>
              <a:t>planning</a:t>
            </a:r>
            <a:r>
              <a:rPr lang="mk-MK" sz="1200" noProof="0" dirty="0">
                <a:latin typeface="Calibri" pitchFamily="34" charset="0"/>
              </a:rPr>
              <a:t>. </a:t>
            </a:r>
            <a:r>
              <a:rPr lang="mk-MK" sz="1200" i="1" noProof="0" dirty="0" err="1">
                <a:latin typeface="Calibri" pitchFamily="34" charset="0"/>
              </a:rPr>
              <a:t>Policy</a:t>
            </a:r>
            <a:r>
              <a:rPr lang="mk-MK" sz="1200" i="1" noProof="0" dirty="0">
                <a:latin typeface="Calibri" pitchFamily="34" charset="0"/>
              </a:rPr>
              <a:t> </a:t>
            </a:r>
            <a:r>
              <a:rPr lang="mk-MK" sz="1200" i="1" noProof="0" dirty="0" err="1">
                <a:latin typeface="Calibri" pitchFamily="34" charset="0"/>
              </a:rPr>
              <a:t>Sciences</a:t>
            </a:r>
            <a:r>
              <a:rPr lang="mk-MK" sz="1200" noProof="0" dirty="0">
                <a:latin typeface="Calibri" pitchFamily="34" charset="0"/>
              </a:rPr>
              <a:t>, </a:t>
            </a:r>
            <a:r>
              <a:rPr lang="mk-MK" sz="1200" noProof="0" dirty="0" err="1">
                <a:latin typeface="Calibri" pitchFamily="34" charset="0"/>
              </a:rPr>
              <a:t>Vol</a:t>
            </a:r>
            <a:r>
              <a:rPr lang="mk-MK" sz="1200" noProof="0" dirty="0">
                <a:latin typeface="Calibri" pitchFamily="34" charset="0"/>
              </a:rPr>
              <a:t>. 4, </a:t>
            </a:r>
            <a:r>
              <a:rPr lang="mk-MK" sz="1200" noProof="0" dirty="0" err="1">
                <a:latin typeface="Calibri" pitchFamily="34" charset="0"/>
              </a:rPr>
              <a:t>No</a:t>
            </a:r>
            <a:r>
              <a:rPr lang="mk-MK" sz="1200" noProof="0" dirty="0">
                <a:latin typeface="Calibri" pitchFamily="34" charset="0"/>
              </a:rPr>
              <a:t>. 2, </a:t>
            </a:r>
            <a:r>
              <a:rPr lang="mk-MK" sz="1200" noProof="0" dirty="0" err="1">
                <a:latin typeface="Calibri" pitchFamily="34" charset="0"/>
              </a:rPr>
              <a:t>pp</a:t>
            </a:r>
            <a:r>
              <a:rPr lang="mk-MK" sz="1200" noProof="0" dirty="0">
                <a:latin typeface="Calibri" pitchFamily="34" charset="0"/>
              </a:rPr>
              <a:t>. 155-169.</a:t>
            </a:r>
          </a:p>
          <a:p>
            <a:pPr marL="0" marR="0" lvl="0" indent="0" algn="l" defTabSz="914400" rtl="0" eaLnBrk="1" fontAlgn="auto" latinLnBrk="0" hangingPunct="1">
              <a:lnSpc>
                <a:spcPct val="100000"/>
              </a:lnSpc>
              <a:spcBef>
                <a:spcPts val="0"/>
              </a:spcBef>
              <a:spcAft>
                <a:spcPts val="0"/>
              </a:spcAft>
              <a:buClrTx/>
              <a:buSzTx/>
              <a:buFontTx/>
              <a:buNone/>
              <a:tabLst/>
              <a:defRPr/>
            </a:pPr>
            <a:endParaRPr lang="mk-MK"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mk-MK" sz="1200" noProof="0" dirty="0">
              <a:solidFill>
                <a:srgbClr val="000000"/>
              </a:solidFill>
              <a:latin typeface="Calibri" pitchFamily="34"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mk-MK" sz="1200" noProof="0" dirty="0">
                <a:solidFill>
                  <a:srgbClr val="000000"/>
                </a:solidFill>
                <a:latin typeface="Calibri" pitchFamily="34" charset="0"/>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mk-MK" sz="1200" noProof="0" dirty="0"/>
          </a:p>
          <a:p>
            <a:pPr marL="0" marR="0" lvl="0" indent="0" algn="l" defTabSz="914400" rtl="0" eaLnBrk="1" fontAlgn="auto" latinLnBrk="0" hangingPunct="1">
              <a:lnSpc>
                <a:spcPct val="100000"/>
              </a:lnSpc>
              <a:spcBef>
                <a:spcPts val="0"/>
              </a:spcBef>
              <a:spcAft>
                <a:spcPts val="0"/>
              </a:spcAft>
              <a:buClrTx/>
              <a:buSzTx/>
              <a:buFontTx/>
              <a:buNone/>
              <a:tabLst/>
              <a:defRPr/>
            </a:pPr>
            <a:endParaRPr lang="mk-MK" noProof="0" dirty="0"/>
          </a:p>
        </p:txBody>
      </p:sp>
      <p:sp>
        <p:nvSpPr>
          <p:cNvPr id="4" name="Slide Number Placeholder 3"/>
          <p:cNvSpPr>
            <a:spLocks noGrp="1"/>
          </p:cNvSpPr>
          <p:nvPr>
            <p:ph type="sldNum" sz="quarter" idx="5"/>
          </p:nvPr>
        </p:nvSpPr>
        <p:spPr/>
        <p:txBody>
          <a:bodyPr/>
          <a:lstStyle/>
          <a:p>
            <a:fld id="{F4B9ABF1-A5E8-FF4C-953A-B9DDF0BF59CB}" type="slidenum">
              <a:rPr lang="de-DE" smtClean="0"/>
              <a:t>9</a:t>
            </a:fld>
            <a:endParaRPr lang="de-DE"/>
          </a:p>
        </p:txBody>
      </p:sp>
    </p:spTree>
    <p:extLst>
      <p:ext uri="{BB962C8B-B14F-4D97-AF65-F5344CB8AC3E}">
        <p14:creationId xmlns:p14="http://schemas.microsoft.com/office/powerpoint/2010/main" val="290832537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elfoli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de-DE"/>
              <a:t>Mastertitelformat bearbeiten</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de-DE"/>
              <a:t>Master-Untertitelformat bearbeiten</a:t>
            </a:r>
            <a:endParaRPr lang="en-US" dirty="0"/>
          </a:p>
        </p:txBody>
      </p:sp>
      <p:sp>
        <p:nvSpPr>
          <p:cNvPr id="4" name="Date Placeholder 3"/>
          <p:cNvSpPr>
            <a:spLocks noGrp="1"/>
          </p:cNvSpPr>
          <p:nvPr>
            <p:ph type="dt" sz="half" idx="10"/>
          </p:nvPr>
        </p:nvSpPr>
        <p:spPr/>
        <p:txBody>
          <a:bodyPr/>
          <a:lstStyle/>
          <a:p>
            <a:fld id="{35880D61-0F0D-4ABF-BCD5-E1B59314E758}" type="datetime1">
              <a:rPr lang="de-DE" smtClean="0"/>
              <a:t>29.01.21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1550318585"/>
      </p:ext>
    </p:extLst>
  </p:cSld>
  <p:clrMapOvr>
    <a:masterClrMapping/>
  </p:clrMapOvr>
  <p:transition spd="slow">
    <p:push dir="u"/>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Vertical Text Placeholder 2"/>
          <p:cNvSpPr>
            <a:spLocks noGrp="1"/>
          </p:cNvSpPr>
          <p:nvPr>
            <p:ph type="body" orient="vert" idx="1"/>
          </p:nvPr>
        </p:nvSpPr>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402E78F2-6037-4E28-91DB-2DF47BEEB5C2}" type="datetime1">
              <a:rPr lang="de-DE" smtClean="0"/>
              <a:t>29.01.21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3612839833"/>
      </p:ext>
    </p:extLst>
  </p:cSld>
  <p:clrMapOvr>
    <a:masterClrMapping/>
  </p:clrMapOvr>
  <p:transition spd="slow">
    <p:push dir="u"/>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de-DE"/>
              <a:t>Mastertitelformat bearbeiten</a:t>
            </a:r>
            <a:endParaRPr lang="en-US" dirty="0"/>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6BC3E7EA-9BBA-43F2-B7BA-15A4BFE41B3B}" type="datetime1">
              <a:rPr lang="de-DE" smtClean="0"/>
              <a:t>29.01.21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4139638068"/>
      </p:ext>
    </p:extLst>
  </p:cSld>
  <p:clrMapOvr>
    <a:masterClrMapping/>
  </p:clrMapOvr>
  <p:transition spd="slow">
    <p:push dir="u"/>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
        <p:nvSpPr>
          <p:cNvPr id="2" name="Titel 1">
            <a:extLst>
              <a:ext uri="{FF2B5EF4-FFF2-40B4-BE49-F238E27FC236}">
                <a16:creationId xmlns:a16="http://schemas.microsoft.com/office/drawing/2014/main" id="{DF730430-5261-0B44-BC17-AF2B392D3D1A}"/>
              </a:ext>
            </a:extLst>
          </p:cNvPr>
          <p:cNvSpPr>
            <a:spLocks noGrp="1"/>
          </p:cNvSpPr>
          <p:nvPr>
            <p:ph type="title"/>
          </p:nvPr>
        </p:nvSpPr>
        <p:spPr/>
        <p:txBody>
          <a:bodyPr/>
          <a:lstStyle/>
          <a:p>
            <a:r>
              <a:rPr lang="de-DE"/>
              <a:t>Mastertitelformat bearbeiten</a:t>
            </a:r>
          </a:p>
        </p:txBody>
      </p:sp>
      <p:sp>
        <p:nvSpPr>
          <p:cNvPr id="3" name="Datumsplatzhalter 2">
            <a:extLst>
              <a:ext uri="{FF2B5EF4-FFF2-40B4-BE49-F238E27FC236}">
                <a16:creationId xmlns:a16="http://schemas.microsoft.com/office/drawing/2014/main" id="{78ADBDC5-09BB-5441-828B-0944121CA7E7}"/>
              </a:ext>
            </a:extLst>
          </p:cNvPr>
          <p:cNvSpPr>
            <a:spLocks noGrp="1"/>
          </p:cNvSpPr>
          <p:nvPr>
            <p:ph type="dt" sz="half" idx="10"/>
          </p:nvPr>
        </p:nvSpPr>
        <p:spPr/>
        <p:txBody>
          <a:bodyPr/>
          <a:lstStyle/>
          <a:p>
            <a:fld id="{9B9C6FCF-81CC-417B-9FE7-4192053ACB29}" type="datetime1">
              <a:rPr lang="de-DE" smtClean="0"/>
              <a:t>29.01.21</a:t>
            </a:fld>
            <a:endParaRPr lang="de-DE"/>
          </a:p>
        </p:txBody>
      </p:sp>
      <p:sp>
        <p:nvSpPr>
          <p:cNvPr id="4" name="Fußzeilenplatzhalter 3">
            <a:extLst>
              <a:ext uri="{FF2B5EF4-FFF2-40B4-BE49-F238E27FC236}">
                <a16:creationId xmlns:a16="http://schemas.microsoft.com/office/drawing/2014/main" id="{B61FDA93-8D01-4D42-AA75-015F0EB138BB}"/>
              </a:ext>
            </a:extLst>
          </p:cNvPr>
          <p:cNvSpPr>
            <a:spLocks noGrp="1"/>
          </p:cNvSpPr>
          <p:nvPr>
            <p:ph type="ftr" sz="quarter" idx="11"/>
          </p:nvPr>
        </p:nvSpPr>
        <p:spPr/>
        <p:txBody>
          <a:bodyPr/>
          <a:lstStyle/>
          <a:p>
            <a:endParaRPr lang="de-DE"/>
          </a:p>
        </p:txBody>
      </p:sp>
      <p:sp>
        <p:nvSpPr>
          <p:cNvPr id="5" name="Foliennummernplatzhalter 4">
            <a:extLst>
              <a:ext uri="{FF2B5EF4-FFF2-40B4-BE49-F238E27FC236}">
                <a16:creationId xmlns:a16="http://schemas.microsoft.com/office/drawing/2014/main" id="{3FC604E3-4557-A04B-BF17-6EAA528A5A98}"/>
              </a:ext>
            </a:extLst>
          </p:cNvPr>
          <p:cNvSpPr>
            <a:spLocks noGrp="1"/>
          </p:cNvSpPr>
          <p:nvPr>
            <p:ph type="sldNum" sz="quarter" idx="12"/>
          </p:nvPr>
        </p:nvSpPr>
        <p:spPr/>
        <p:txBody>
          <a:bodyPr/>
          <a:lstStyle/>
          <a:p>
            <a:fld id="{EC26C995-391B-2840-AEE5-46B20E750235}" type="slidenum">
              <a:rPr lang="de-DE" smtClean="0"/>
              <a:t>‹#›</a:t>
            </a:fld>
            <a:endParaRPr lang="de-DE"/>
          </a:p>
        </p:txBody>
      </p:sp>
      <p:sp>
        <p:nvSpPr>
          <p:cNvPr id="7" name="Bildplatzhalter 6">
            <a:extLst>
              <a:ext uri="{FF2B5EF4-FFF2-40B4-BE49-F238E27FC236}">
                <a16:creationId xmlns:a16="http://schemas.microsoft.com/office/drawing/2014/main" id="{FCDACDCF-9AAF-174F-845E-0A0CEA63FF05}"/>
              </a:ext>
            </a:extLst>
          </p:cNvPr>
          <p:cNvSpPr>
            <a:spLocks noGrp="1"/>
          </p:cNvSpPr>
          <p:nvPr>
            <p:ph type="pic" sz="quarter" idx="13" hasCustomPrompt="1"/>
          </p:nvPr>
        </p:nvSpPr>
        <p:spPr>
          <a:xfrm>
            <a:off x="6824663" y="2063750"/>
            <a:ext cx="4616450" cy="3378200"/>
          </a:xfrm>
        </p:spPr>
        <p:txBody>
          <a:bodyPr/>
          <a:lstStyle/>
          <a:p>
            <a:r>
              <a:rPr lang="de-DE" dirty="0"/>
              <a:t>Picture</a:t>
            </a:r>
          </a:p>
        </p:txBody>
      </p:sp>
    </p:spTree>
    <p:extLst>
      <p:ext uri="{BB962C8B-B14F-4D97-AF65-F5344CB8AC3E}">
        <p14:creationId xmlns:p14="http://schemas.microsoft.com/office/powerpoint/2010/main" val="708932879"/>
      </p:ext>
    </p:extLst>
  </p:cSld>
  <p:clrMapOvr>
    <a:masterClrMapping/>
  </p:clrMapOvr>
  <p:transition spd="slow">
    <p:push dir="u"/>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idx="1"/>
          </p:nvPr>
        </p:nvSpPr>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10"/>
          </p:nvPr>
        </p:nvSpPr>
        <p:spPr/>
        <p:txBody>
          <a:bodyPr/>
          <a:lstStyle/>
          <a:p>
            <a:fld id="{2203ED17-189F-42E5-8EEE-3CDFD79471F6}" type="datetime1">
              <a:rPr lang="de-DE" smtClean="0"/>
              <a:t>29.01.21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1513795858"/>
      </p:ext>
    </p:extLst>
  </p:cSld>
  <p:clrMapOvr>
    <a:masterClrMapping/>
  </p:clrMapOvr>
  <p:transition spd="slow">
    <p:push dir="u"/>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10;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de-DE"/>
              <a:t>Mastertitelformat bearbeiten</a:t>
            </a:r>
            <a:endParaRPr lang="en-US" dirty="0"/>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de-DE"/>
              <a:t>Mastertextformat bearbeiten</a:t>
            </a:r>
          </a:p>
        </p:txBody>
      </p:sp>
      <p:sp>
        <p:nvSpPr>
          <p:cNvPr id="4" name="Date Placeholder 3"/>
          <p:cNvSpPr>
            <a:spLocks noGrp="1"/>
          </p:cNvSpPr>
          <p:nvPr>
            <p:ph type="dt" sz="half" idx="10"/>
          </p:nvPr>
        </p:nvSpPr>
        <p:spPr/>
        <p:txBody>
          <a:bodyPr/>
          <a:lstStyle/>
          <a:p>
            <a:fld id="{30808734-764A-4CDD-A2C7-114291915930}" type="datetime1">
              <a:rPr lang="de-DE" smtClean="0"/>
              <a:t>29.01.21</a:t>
            </a:fld>
            <a:endParaRPr lang="de-DE"/>
          </a:p>
        </p:txBody>
      </p:sp>
      <p:sp>
        <p:nvSpPr>
          <p:cNvPr id="5" name="Footer Placeholder 4"/>
          <p:cNvSpPr>
            <a:spLocks noGrp="1"/>
          </p:cNvSpPr>
          <p:nvPr>
            <p:ph type="ftr" sz="quarter" idx="11"/>
          </p:nvPr>
        </p:nvSpPr>
        <p:spPr/>
        <p:txBody>
          <a:bodyPr/>
          <a:lstStyle/>
          <a:p>
            <a:endParaRPr lang="de-DE"/>
          </a:p>
        </p:txBody>
      </p:sp>
      <p:sp>
        <p:nvSpPr>
          <p:cNvPr id="6" name="Slide Number Placeholder 5"/>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3553574365"/>
      </p:ext>
    </p:extLst>
  </p:cSld>
  <p:clrMapOvr>
    <a:masterClrMapping/>
  </p:clrMapOvr>
  <p:transition spd="slow">
    <p:push dir="u"/>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Content Placeholder 2"/>
          <p:cNvSpPr>
            <a:spLocks noGrp="1"/>
          </p:cNvSpPr>
          <p:nvPr>
            <p:ph sz="half" idx="1"/>
          </p:nvPr>
        </p:nvSpPr>
        <p:spPr>
          <a:xfrm>
            <a:off x="838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Content Placeholder 3"/>
          <p:cNvSpPr>
            <a:spLocks noGrp="1"/>
          </p:cNvSpPr>
          <p:nvPr>
            <p:ph sz="half" idx="2"/>
          </p:nvPr>
        </p:nvSpPr>
        <p:spPr>
          <a:xfrm>
            <a:off x="6172200" y="1825625"/>
            <a:ext cx="5181600" cy="435133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Date Placeholder 4"/>
          <p:cNvSpPr>
            <a:spLocks noGrp="1"/>
          </p:cNvSpPr>
          <p:nvPr>
            <p:ph type="dt" sz="half" idx="10"/>
          </p:nvPr>
        </p:nvSpPr>
        <p:spPr/>
        <p:txBody>
          <a:bodyPr/>
          <a:lstStyle/>
          <a:p>
            <a:fld id="{C5C849E1-01EE-4B2C-A672-CECF6B19EF12}" type="datetime1">
              <a:rPr lang="de-DE" smtClean="0"/>
              <a:t>29.01.21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1929374865"/>
      </p:ext>
    </p:extLst>
  </p:cSld>
  <p:clrMapOvr>
    <a:masterClrMapping/>
  </p:clrMapOvr>
  <p:transition spd="slow">
    <p:push dir="u"/>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de-DE"/>
              <a:t>Mastertitelformat bearbeiten</a:t>
            </a:r>
            <a:endParaRPr lang="en-US" dirty="0"/>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4" name="Content Placeholder 3"/>
          <p:cNvSpPr>
            <a:spLocks noGrp="1"/>
          </p:cNvSpPr>
          <p:nvPr>
            <p:ph sz="half" idx="2"/>
          </p:nvPr>
        </p:nvSpPr>
        <p:spPr>
          <a:xfrm>
            <a:off x="839788" y="2505075"/>
            <a:ext cx="5157787"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a:t>Mastertextformat bearbeiten</a:t>
            </a:r>
          </a:p>
        </p:txBody>
      </p:sp>
      <p:sp>
        <p:nvSpPr>
          <p:cNvPr id="6" name="Content Placeholder 5"/>
          <p:cNvSpPr>
            <a:spLocks noGrp="1"/>
          </p:cNvSpPr>
          <p:nvPr>
            <p:ph sz="quarter" idx="4"/>
          </p:nvPr>
        </p:nvSpPr>
        <p:spPr>
          <a:xfrm>
            <a:off x="6172200" y="2505075"/>
            <a:ext cx="5183188" cy="3684588"/>
          </a:xfrm>
        </p:spPr>
        <p:txBody>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7" name="Date Placeholder 6"/>
          <p:cNvSpPr>
            <a:spLocks noGrp="1"/>
          </p:cNvSpPr>
          <p:nvPr>
            <p:ph type="dt" sz="half" idx="10"/>
          </p:nvPr>
        </p:nvSpPr>
        <p:spPr/>
        <p:txBody>
          <a:bodyPr/>
          <a:lstStyle/>
          <a:p>
            <a:fld id="{A1D52735-1670-4442-A950-6E5EE4CD9FA0}" type="datetime1">
              <a:rPr lang="de-DE" smtClean="0"/>
              <a:t>29.01.21</a:t>
            </a:fld>
            <a:endParaRPr lang="de-DE"/>
          </a:p>
        </p:txBody>
      </p:sp>
      <p:sp>
        <p:nvSpPr>
          <p:cNvPr id="8" name="Footer Placeholder 7"/>
          <p:cNvSpPr>
            <a:spLocks noGrp="1"/>
          </p:cNvSpPr>
          <p:nvPr>
            <p:ph type="ftr" sz="quarter" idx="11"/>
          </p:nvPr>
        </p:nvSpPr>
        <p:spPr/>
        <p:txBody>
          <a:bodyPr/>
          <a:lstStyle/>
          <a:p>
            <a:endParaRPr lang="de-DE"/>
          </a:p>
        </p:txBody>
      </p:sp>
      <p:sp>
        <p:nvSpPr>
          <p:cNvPr id="9" name="Slide Number Placeholder 8"/>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1204120533"/>
      </p:ext>
    </p:extLst>
  </p:cSld>
  <p:clrMapOvr>
    <a:masterClrMapping/>
  </p:clrMapOvr>
  <p:transition spd="slow">
    <p:push dir="u"/>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de-DE"/>
              <a:t>Mastertitelformat bearbeiten</a:t>
            </a:r>
            <a:endParaRPr lang="en-US" dirty="0"/>
          </a:p>
        </p:txBody>
      </p:sp>
      <p:sp>
        <p:nvSpPr>
          <p:cNvPr id="3" name="Date Placeholder 2"/>
          <p:cNvSpPr>
            <a:spLocks noGrp="1"/>
          </p:cNvSpPr>
          <p:nvPr>
            <p:ph type="dt" sz="half" idx="10"/>
          </p:nvPr>
        </p:nvSpPr>
        <p:spPr/>
        <p:txBody>
          <a:bodyPr/>
          <a:lstStyle/>
          <a:p>
            <a:fld id="{31EB76D1-A3E2-416A-9E4F-8E9D4926B131}" type="datetime1">
              <a:rPr lang="de-DE" smtClean="0"/>
              <a:t>29.01.21</a:t>
            </a:fld>
            <a:endParaRPr lang="de-DE"/>
          </a:p>
        </p:txBody>
      </p:sp>
      <p:sp>
        <p:nvSpPr>
          <p:cNvPr id="4" name="Footer Placeholder 3"/>
          <p:cNvSpPr>
            <a:spLocks noGrp="1"/>
          </p:cNvSpPr>
          <p:nvPr>
            <p:ph type="ftr" sz="quarter" idx="11"/>
          </p:nvPr>
        </p:nvSpPr>
        <p:spPr/>
        <p:txBody>
          <a:bodyPr/>
          <a:lstStyle/>
          <a:p>
            <a:endParaRPr lang="de-DE"/>
          </a:p>
        </p:txBody>
      </p:sp>
      <p:sp>
        <p:nvSpPr>
          <p:cNvPr id="5" name="Slide Number Placeholder 4"/>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2818588577"/>
      </p:ext>
    </p:extLst>
  </p:cSld>
  <p:clrMapOvr>
    <a:masterClrMapping/>
  </p:clrMapOvr>
  <p:transition spd="slow">
    <p:push dir="u"/>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307EBD5-7288-4034-A626-8B43B0039117}" type="datetime1">
              <a:rPr lang="de-DE" smtClean="0"/>
              <a:t>29.01.21</a:t>
            </a:fld>
            <a:endParaRPr lang="de-DE"/>
          </a:p>
        </p:txBody>
      </p:sp>
      <p:sp>
        <p:nvSpPr>
          <p:cNvPr id="3" name="Footer Placeholder 2"/>
          <p:cNvSpPr>
            <a:spLocks noGrp="1"/>
          </p:cNvSpPr>
          <p:nvPr>
            <p:ph type="ftr" sz="quarter" idx="11"/>
          </p:nvPr>
        </p:nvSpPr>
        <p:spPr/>
        <p:txBody>
          <a:bodyPr/>
          <a:lstStyle/>
          <a:p>
            <a:endParaRPr lang="de-DE"/>
          </a:p>
        </p:txBody>
      </p:sp>
      <p:sp>
        <p:nvSpPr>
          <p:cNvPr id="4" name="Slide Number Placeholder 3"/>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558521788"/>
      </p:ext>
    </p:extLst>
  </p:cSld>
  <p:clrMapOvr>
    <a:masterClrMapping/>
  </p:clrMapOvr>
  <p:transition spd="slow">
    <p:push dir="u"/>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1E72D618-DC42-4ED9-99EB-07074907B1BA}" type="datetime1">
              <a:rPr lang="de-DE" smtClean="0"/>
              <a:t>29.01.21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3688020971"/>
      </p:ext>
    </p:extLst>
  </p:cSld>
  <p:clrMapOvr>
    <a:masterClrMapping/>
  </p:clrMapOvr>
  <p:transition spd="slow">
    <p:push dir="u"/>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de-DE"/>
              <a:t>Mastertitelformat bearbeiten</a:t>
            </a:r>
            <a:endParaRPr lang="en-US" dirty="0"/>
          </a:p>
        </p:txBody>
      </p:sp>
      <p:sp>
        <p:nvSpPr>
          <p:cNvPr id="3" name="Picture Placeholder 2"/>
          <p:cNvSpPr>
            <a:spLocks noGrp="1" noChangeAspect="1"/>
          </p:cNvSpPr>
          <p:nvPr>
            <p:ph type="pic" idx="1"/>
          </p:nvPr>
        </p:nvSpPr>
        <p:spPr>
          <a:xfrm>
            <a:off x="5183188" y="987425"/>
            <a:ext cx="617220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de-DE"/>
              <a:t>Bild durch Klicken auf Symbol hinzufügen</a:t>
            </a:r>
            <a:endParaRPr lang="en-US" dirty="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de-DE"/>
              <a:t>Mastertextformat bearbeiten</a:t>
            </a:r>
          </a:p>
        </p:txBody>
      </p:sp>
      <p:sp>
        <p:nvSpPr>
          <p:cNvPr id="5" name="Date Placeholder 4"/>
          <p:cNvSpPr>
            <a:spLocks noGrp="1"/>
          </p:cNvSpPr>
          <p:nvPr>
            <p:ph type="dt" sz="half" idx="10"/>
          </p:nvPr>
        </p:nvSpPr>
        <p:spPr/>
        <p:txBody>
          <a:bodyPr/>
          <a:lstStyle/>
          <a:p>
            <a:fld id="{DC497A66-0FE5-4BF8-A371-B348C9B1F326}" type="datetime1">
              <a:rPr lang="de-DE" smtClean="0"/>
              <a:t>29.01.21</a:t>
            </a:fld>
            <a:endParaRPr lang="de-DE"/>
          </a:p>
        </p:txBody>
      </p:sp>
      <p:sp>
        <p:nvSpPr>
          <p:cNvPr id="6" name="Footer Placeholder 5"/>
          <p:cNvSpPr>
            <a:spLocks noGrp="1"/>
          </p:cNvSpPr>
          <p:nvPr>
            <p:ph type="ftr" sz="quarter" idx="11"/>
          </p:nvPr>
        </p:nvSpPr>
        <p:spPr/>
        <p:txBody>
          <a:bodyPr/>
          <a:lstStyle/>
          <a:p>
            <a:endParaRPr lang="de-DE"/>
          </a:p>
        </p:txBody>
      </p:sp>
      <p:sp>
        <p:nvSpPr>
          <p:cNvPr id="7" name="Slide Number Placeholder 6"/>
          <p:cNvSpPr>
            <a:spLocks noGrp="1"/>
          </p:cNvSpPr>
          <p:nvPr>
            <p:ph type="sldNum" sz="quarter" idx="12"/>
          </p:nvPr>
        </p:nvSpPr>
        <p:spPr/>
        <p:txBody>
          <a:bodyPr/>
          <a:lstStyle/>
          <a:p>
            <a:fld id="{EC26C995-391B-2840-AEE5-46B20E750235}" type="slidenum">
              <a:rPr lang="de-DE" smtClean="0"/>
              <a:t>‹#›</a:t>
            </a:fld>
            <a:endParaRPr lang="de-DE"/>
          </a:p>
        </p:txBody>
      </p:sp>
    </p:spTree>
    <p:extLst>
      <p:ext uri="{BB962C8B-B14F-4D97-AF65-F5344CB8AC3E}">
        <p14:creationId xmlns:p14="http://schemas.microsoft.com/office/powerpoint/2010/main" val="2628454689"/>
      </p:ext>
    </p:extLst>
  </p:cSld>
  <p:clrMapOvr>
    <a:masterClrMapping/>
  </p:clrMapOvr>
  <p:transition spd="slow">
    <p:push dir="u"/>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de-DE"/>
              <a:t>Mastertitelformat bearbeiten</a:t>
            </a:r>
            <a:endParaRPr lang="en-US" dirty="0"/>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de-DE"/>
              <a:t>Mastertextformat bearbeiten</a:t>
            </a:r>
          </a:p>
          <a:p>
            <a:pPr lvl="1"/>
            <a:r>
              <a:rPr lang="de-DE"/>
              <a:t>Zweite Ebene</a:t>
            </a:r>
          </a:p>
          <a:p>
            <a:pPr lvl="2"/>
            <a:r>
              <a:rPr lang="de-DE"/>
              <a:t>Dritte Ebene</a:t>
            </a:r>
          </a:p>
          <a:p>
            <a:pPr lvl="3"/>
            <a:r>
              <a:rPr lang="de-DE"/>
              <a:t>Vierte Ebene</a:t>
            </a:r>
          </a:p>
          <a:p>
            <a:pPr lvl="4"/>
            <a:r>
              <a:rPr lang="de-DE"/>
              <a:t>Fünfte Ebene</a:t>
            </a:r>
            <a:endParaRPr lang="en-US" dirty="0"/>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1A91420-24DA-49B7-BB80-F60C9ACCE8A4}" type="datetime1">
              <a:rPr lang="de-DE" smtClean="0"/>
              <a:t>29.01.21</a:t>
            </a:fld>
            <a:endParaRPr lang="de-DE"/>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de-DE"/>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EC26C995-391B-2840-AEE5-46B20E750235}" type="slidenum">
              <a:rPr lang="de-DE" smtClean="0"/>
              <a:t>‹#›</a:t>
            </a:fld>
            <a:endParaRPr lang="de-DE"/>
          </a:p>
        </p:txBody>
      </p:sp>
    </p:spTree>
    <p:extLst>
      <p:ext uri="{BB962C8B-B14F-4D97-AF65-F5344CB8AC3E}">
        <p14:creationId xmlns:p14="http://schemas.microsoft.com/office/powerpoint/2010/main" val="3499558816"/>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Lst>
  <p:transition spd="slow">
    <p:push dir="u"/>
  </p:transition>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image" Target="../media/image3.jpeg"/><Relationship Id="rId7" Type="http://schemas.openxmlformats.org/officeDocument/2006/relationships/hyperlink" Target="https://www.flickr.com/photos/sauer-thompson/8360869046" TargetMode="External"/><Relationship Id="rId2" Type="http://schemas.openxmlformats.org/officeDocument/2006/relationships/notesSlide" Target="../notesSlides/notesSlide11.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pixabay.com/en/big-tree-nature-summer-environment-888758/" TargetMode="External"/><Relationship Id="rId4" Type="http://schemas.openxmlformats.org/officeDocument/2006/relationships/image" Target="../media/image9.jpeg"/></Relationships>
</file>

<file path=ppt/slides/_rels/slide12.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image" Target="../media/image3.jpeg"/><Relationship Id="rId7" Type="http://schemas.openxmlformats.org/officeDocument/2006/relationships/hyperlink" Target="https://www.flickr.com/photos/sauer-thompson/8360869046" TargetMode="External"/><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pixabay.com/en/big-tree-nature-summer-environment-888758/" TargetMode="External"/><Relationship Id="rId4" Type="http://schemas.openxmlformats.org/officeDocument/2006/relationships/image" Target="../media/image9.jpeg"/></Relationships>
</file>

<file path=ppt/slides/_rels/slide13.xml.rels><?xml version="1.0" encoding="UTF-8" standalone="yes"?>
<Relationships xmlns="http://schemas.openxmlformats.org/package/2006/relationships"><Relationship Id="rId8" Type="http://schemas.openxmlformats.org/officeDocument/2006/relationships/hyperlink" Target="https://creativecommons.org/licenses/by-nc/3.0/" TargetMode="External"/><Relationship Id="rId3" Type="http://schemas.openxmlformats.org/officeDocument/2006/relationships/image" Target="../media/image3.jpeg"/><Relationship Id="rId7" Type="http://schemas.openxmlformats.org/officeDocument/2006/relationships/hyperlink" Target="https://www.flickr.com/photos/sauer-thompson/8360869046" TargetMode="External"/><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10.jpeg"/><Relationship Id="rId5" Type="http://schemas.openxmlformats.org/officeDocument/2006/relationships/hyperlink" Target="https://pixabay.com/en/big-tree-nature-summer-environment-888758/" TargetMode="External"/><Relationship Id="rId4" Type="http://schemas.openxmlformats.org/officeDocument/2006/relationships/image" Target="../media/image9.jpeg"/></Relationships>
</file>

<file path=ppt/slides/_rels/slide1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8" Type="http://schemas.microsoft.com/office/2007/relationships/hdphoto" Target="../media/hdphoto4.wdp"/><Relationship Id="rId13" Type="http://schemas.microsoft.com/office/2007/relationships/hdphoto" Target="../media/hdphoto9.wdp"/><Relationship Id="rId3" Type="http://schemas.openxmlformats.org/officeDocument/2006/relationships/image" Target="../media/image3.jpeg"/><Relationship Id="rId7" Type="http://schemas.microsoft.com/office/2007/relationships/hdphoto" Target="../media/hdphoto3.wdp"/><Relationship Id="rId12" Type="http://schemas.microsoft.com/office/2007/relationships/hdphoto" Target="../media/hdphoto8.wdp"/><Relationship Id="rId2" Type="http://schemas.openxmlformats.org/officeDocument/2006/relationships/notesSlide" Target="../notesSlides/notesSlide15.xml"/><Relationship Id="rId16" Type="http://schemas.microsoft.com/office/2007/relationships/hdphoto" Target="../media/hdphoto12.wdp"/><Relationship Id="rId1" Type="http://schemas.openxmlformats.org/officeDocument/2006/relationships/slideLayout" Target="../slideLayouts/slideLayout2.xml"/><Relationship Id="rId6" Type="http://schemas.microsoft.com/office/2007/relationships/hdphoto" Target="../media/hdphoto2.wdp"/><Relationship Id="rId11" Type="http://schemas.microsoft.com/office/2007/relationships/hdphoto" Target="../media/hdphoto7.wdp"/><Relationship Id="rId5" Type="http://schemas.microsoft.com/office/2007/relationships/hdphoto" Target="../media/hdphoto1.wdp"/><Relationship Id="rId15" Type="http://schemas.microsoft.com/office/2007/relationships/hdphoto" Target="../media/hdphoto11.wdp"/><Relationship Id="rId10" Type="http://schemas.microsoft.com/office/2007/relationships/hdphoto" Target="../media/hdphoto6.wdp"/><Relationship Id="rId4" Type="http://schemas.openxmlformats.org/officeDocument/2006/relationships/image" Target="../media/image11.png"/><Relationship Id="rId9" Type="http://schemas.microsoft.com/office/2007/relationships/hdphoto" Target="../media/hdphoto5.wdp"/><Relationship Id="rId14" Type="http://schemas.microsoft.com/office/2007/relationships/hdphoto" Target="../media/hdphoto10.wdp"/></Relationships>
</file>

<file path=ppt/slides/_rels/slide1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hyperlink" Target="https://www.menti.com/" TargetMode="External"/><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18.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8.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4.svg"/></Relationships>
</file>

<file path=ppt/slides/_rels/slide1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19.xml"/><Relationship Id="rId1" Type="http://schemas.openxmlformats.org/officeDocument/2006/relationships/slideLayout" Target="../slideLayouts/slideLayout2.xml"/><Relationship Id="rId4" Type="http://schemas.openxmlformats.org/officeDocument/2006/relationships/image" Target="../media/image15.png"/></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0.xml"/><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21.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1.xml"/><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22.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3.xml"/><Relationship Id="rId1" Type="http://schemas.openxmlformats.org/officeDocument/2006/relationships/slideLayout" Target="../slideLayouts/slideLayout2.xml"/><Relationship Id="rId6" Type="http://schemas.openxmlformats.org/officeDocument/2006/relationships/hyperlink" Target="https://creativecommons.org/licenses/by/3.0/" TargetMode="External"/><Relationship Id="rId5" Type="http://schemas.openxmlformats.org/officeDocument/2006/relationships/hyperlink" Target="https://uminntilt.wordpress.com/2015/09/14/celebrating-and-going-public-with-pedagogical-innovations/" TargetMode="External"/><Relationship Id="rId4" Type="http://schemas.openxmlformats.org/officeDocument/2006/relationships/image" Target="../media/image18.jpeg"/></Relationships>
</file>

<file path=ppt/slides/_rels/slide2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24.xml"/><Relationship Id="rId1" Type="http://schemas.openxmlformats.org/officeDocument/2006/relationships/slideLayout" Target="../slideLayouts/slideLayout2.xml"/><Relationship Id="rId6" Type="http://schemas.openxmlformats.org/officeDocument/2006/relationships/image" Target="../media/image21.jpeg"/><Relationship Id="rId5" Type="http://schemas.openxmlformats.org/officeDocument/2006/relationships/image" Target="../media/image20.png"/><Relationship Id="rId4" Type="http://schemas.openxmlformats.org/officeDocument/2006/relationships/image" Target="../media/image19.jpeg"/></Relationships>
</file>

<file path=ppt/slides/_rels/slide2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25.xml"/><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image" Target="../media/image14.svg"/></Relationships>
</file>

<file path=ppt/slides/_rels/slide26.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6.xml"/><Relationship Id="rId1" Type="http://schemas.openxmlformats.org/officeDocument/2006/relationships/slideLayout" Target="../slideLayouts/slideLayout1.xml"/><Relationship Id="rId6" Type="http://schemas.openxmlformats.org/officeDocument/2006/relationships/hyperlink" Target="https://creativecommons.org/licenses/by-nc-sa/3.0/" TargetMode="External"/><Relationship Id="rId5" Type="http://schemas.openxmlformats.org/officeDocument/2006/relationships/hyperlink" Target="http://www.widerembraces.org/" TargetMode="External"/><Relationship Id="rId4" Type="http://schemas.openxmlformats.org/officeDocument/2006/relationships/image" Target="../media/image7.png"/></Relationships>
</file>

<file path=ppt/slides/_rels/slide27.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7.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28.xml.rels><?xml version="1.0" encoding="UTF-8" standalone="yes"?>
<Relationships xmlns="http://schemas.openxmlformats.org/package/2006/relationships"><Relationship Id="rId8" Type="http://schemas.openxmlformats.org/officeDocument/2006/relationships/image" Target="../media/image26.png"/><Relationship Id="rId3" Type="http://schemas.openxmlformats.org/officeDocument/2006/relationships/image" Target="../media/image22.png"/><Relationship Id="rId7" Type="http://schemas.openxmlformats.org/officeDocument/2006/relationships/image" Target="../media/image25.png"/><Relationship Id="rId2" Type="http://schemas.openxmlformats.org/officeDocument/2006/relationships/notesSlide" Target="../notesSlides/notesSlide28.xml"/><Relationship Id="rId1" Type="http://schemas.openxmlformats.org/officeDocument/2006/relationships/slideLayout" Target="../slideLayouts/slideLayout2.xml"/><Relationship Id="rId6" Type="http://schemas.openxmlformats.org/officeDocument/2006/relationships/image" Target="../media/image24.emf"/><Relationship Id="rId5" Type="http://schemas.openxmlformats.org/officeDocument/2006/relationships/hyperlink" Target="https://be-rural.eu/innovation-regions/" TargetMode="External"/><Relationship Id="rId4" Type="http://schemas.openxmlformats.org/officeDocument/2006/relationships/image" Target="../media/image23.png"/></Relationships>
</file>

<file path=ppt/slides/_rels/slide3.xml.rels><?xml version="1.0" encoding="UTF-8" standalone="yes"?>
<Relationships xmlns="http://schemas.openxmlformats.org/package/2006/relationships"><Relationship Id="rId3" Type="http://schemas.openxmlformats.org/officeDocument/2006/relationships/hyperlink" Target="https://www.menti.com/" TargetMode="External"/><Relationship Id="rId2" Type="http://schemas.openxmlformats.org/officeDocument/2006/relationships/notesSlide" Target="../notesSlides/notesSlide3.xml"/><Relationship Id="rId1" Type="http://schemas.openxmlformats.org/officeDocument/2006/relationships/slideLayout" Target="../slideLayouts/slideLayout2.xml"/><Relationship Id="rId4" Type="http://schemas.openxmlformats.org/officeDocument/2006/relationships/image" Target="../media/image3.jpeg"/></Relationships>
</file>

<file path=ppt/slides/_rels/slide4.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media/image4.tiff"/></Relationships>
</file>

<file path=ppt/slides/_rels/slide5.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hyperlink" Target="https://creativecommons.org/licenses/by-nc-sa/3.0/" TargetMode="External"/><Relationship Id="rId5" Type="http://schemas.openxmlformats.org/officeDocument/2006/relationships/hyperlink" Target="http://www.widerembraces.org/" TargetMode="External"/><Relationship Id="rId4" Type="http://schemas.openxmlformats.org/officeDocument/2006/relationships/image" Target="../media/image5.png"/></Relationships>
</file>

<file path=ppt/slides/_rels/slide7.xml.rels><?xml version="1.0" encoding="UTF-8" standalone="yes"?>
<Relationships xmlns="http://schemas.openxmlformats.org/package/2006/relationships"><Relationship Id="rId3" Type="http://schemas.openxmlformats.org/officeDocument/2006/relationships/image" Target="../media/image3.jpeg"/><Relationship Id="rId7" Type="http://schemas.openxmlformats.org/officeDocument/2006/relationships/image" Target="../media/image7.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hyperlink" Target="https://creativecommons.org/licenses/by-nc-sa/3.0/" TargetMode="External"/><Relationship Id="rId4" Type="http://schemas.openxmlformats.org/officeDocument/2006/relationships/hyperlink" Target="http://www.widerembraces.org/" TargetMode="Externa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8.gif"/><Relationship Id="rId4" Type="http://schemas.openxmlformats.org/officeDocument/2006/relationships/hyperlink" Target="https://commons.wikimedia.org/wiki/File:Sustainability-diagram-v4.gif" TargetMode="External"/></Relationships>
</file>

<file path=ppt/slides/_rels/slide9.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3144033" y="0"/>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65089E2-1373-C34D-B297-36013F08ED63}"/>
              </a:ext>
            </a:extLst>
          </p:cNvPr>
          <p:cNvSpPr txBox="1"/>
          <p:nvPr/>
        </p:nvSpPr>
        <p:spPr>
          <a:xfrm>
            <a:off x="3484185" y="1330915"/>
            <a:ext cx="8707815" cy="1569660"/>
          </a:xfrm>
          <a:prstGeom prst="rect">
            <a:avLst/>
          </a:prstGeom>
          <a:noFill/>
        </p:spPr>
        <p:txBody>
          <a:bodyPr wrap="square" rtlCol="0" anchor="t">
            <a:spAutoFit/>
          </a:bodyPr>
          <a:lstStyle/>
          <a:p>
            <a:r>
              <a:rPr lang="mk-MK" sz="4800" dirty="0">
                <a:solidFill>
                  <a:srgbClr val="FFED00"/>
                </a:solidFill>
                <a:latin typeface="Roboto Light" panose="02000000000000000000" pitchFamily="2" charset="0"/>
                <a:ea typeface="Roboto Light" panose="02000000000000000000" pitchFamily="2" charset="0"/>
                <a:cs typeface="Arial"/>
              </a:rPr>
              <a:t>Г</a:t>
            </a:r>
            <a:r>
              <a:rPr lang="ru-RU" sz="4800" dirty="0">
                <a:solidFill>
                  <a:srgbClr val="FFED00"/>
                </a:solidFill>
                <a:latin typeface="Roboto Light" panose="02000000000000000000" pitchFamily="2" charset="0"/>
                <a:ea typeface="Roboto Light" panose="02000000000000000000" pitchFamily="2" charset="0"/>
                <a:cs typeface="Arial"/>
              </a:rPr>
              <a:t>лавни начела на одржливоста</a:t>
            </a:r>
            <a:endParaRPr lang="en-GB" sz="4800" dirty="0">
              <a:solidFill>
                <a:srgbClr val="FFED00"/>
              </a:solidFill>
              <a:latin typeface="Roboto Light" panose="02000000000000000000" pitchFamily="2" charset="0"/>
              <a:ea typeface="Roboto Light" panose="02000000000000000000" pitchFamily="2" charset="0"/>
              <a:cs typeface="Arial"/>
            </a:endParaRPr>
          </a:p>
          <a:p>
            <a:r>
              <a:rPr lang="ru-RU" sz="4800" dirty="0">
                <a:solidFill>
                  <a:srgbClr val="FFED00"/>
                </a:solidFill>
                <a:latin typeface="Roboto Light" panose="02000000000000000000" pitchFamily="2" charset="0"/>
                <a:ea typeface="Roboto Light" panose="02000000000000000000" pitchFamily="2" charset="0"/>
                <a:cs typeface="Arial"/>
              </a:rPr>
              <a:t>и поврзаност со биоекономијата</a:t>
            </a:r>
            <a:endParaRPr lang="en-GB" sz="4800" dirty="0">
              <a:solidFill>
                <a:srgbClr val="FFED00"/>
              </a:solidFill>
              <a:latin typeface="Roboto Light" panose="02000000000000000000" pitchFamily="2" charset="0"/>
              <a:ea typeface="Roboto Light" panose="02000000000000000000" pitchFamily="2" charset="0"/>
              <a:cs typeface="Arial"/>
            </a:endParaRP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594" y="24441"/>
            <a:ext cx="2069841" cy="1544253"/>
          </a:xfrm>
          <a:prstGeom prst="rect">
            <a:avLst/>
          </a:prstGeom>
        </p:spPr>
      </p:pic>
      <p:sp>
        <p:nvSpPr>
          <p:cNvPr id="3" name="Textfeld 2">
            <a:extLst>
              <a:ext uri="{FF2B5EF4-FFF2-40B4-BE49-F238E27FC236}">
                <a16:creationId xmlns:a16="http://schemas.microsoft.com/office/drawing/2014/main" id="{6C3DD885-330E-6B46-BABD-B7F8FC9924B9}"/>
              </a:ext>
            </a:extLst>
          </p:cNvPr>
          <p:cNvSpPr txBox="1"/>
          <p:nvPr/>
        </p:nvSpPr>
        <p:spPr>
          <a:xfrm>
            <a:off x="3659697" y="6332475"/>
            <a:ext cx="4013200" cy="307777"/>
          </a:xfrm>
          <a:prstGeom prst="rect">
            <a:avLst/>
          </a:prstGeom>
          <a:noFill/>
        </p:spPr>
        <p:txBody>
          <a:bodyPr wrap="square" rtlCol="0" anchor="b">
            <a:spAutoFit/>
          </a:bodyPr>
          <a:lstStyle/>
          <a:p>
            <a:r>
              <a:rPr lang="mk-MK" sz="1400" dirty="0">
                <a:solidFill>
                  <a:schemeClr val="bg1"/>
                </a:solidFill>
                <a:latin typeface="Roboto" panose="02000000000000000000" pitchFamily="2" charset="0"/>
                <a:ea typeface="Roboto" panose="02000000000000000000" pitchFamily="2" charset="0"/>
                <a:cs typeface="Arial" panose="020B0604020202020204" pitchFamily="34" charset="0"/>
              </a:rPr>
              <a:t>Име на предавач</a:t>
            </a:r>
            <a:endParaRPr lang="en-GB" sz="14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a:extLst>
              <a:ext uri="{FF2B5EF4-FFF2-40B4-BE49-F238E27FC236}">
                <a16:creationId xmlns:a16="http://schemas.microsoft.com/office/drawing/2014/main" id="{D7755025-5097-8843-B6C7-C0B1E14FE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3139318" y="3492826"/>
            <a:ext cx="9052682" cy="2342748"/>
          </a:xfrm>
          <a:prstGeom prst="rect">
            <a:avLst/>
          </a:prstGeom>
        </p:spPr>
      </p:pic>
    </p:spTree>
    <p:extLst>
      <p:ext uri="{BB962C8B-B14F-4D97-AF65-F5344CB8AC3E}">
        <p14:creationId xmlns:p14="http://schemas.microsoft.com/office/powerpoint/2010/main" val="3019932243"/>
      </p:ext>
    </p:extLst>
  </p:cSld>
  <p:clrMapOvr>
    <a:masterClrMapping/>
  </p:clrMapOvr>
  <p:transition spd="slow">
    <p:push dir="u"/>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155870" y="174791"/>
            <a:ext cx="6036129" cy="615553"/>
          </a:xfrm>
          <a:prstGeom prst="rect">
            <a:avLst/>
          </a:prstGeom>
          <a:noFill/>
        </p:spPr>
        <p:txBody>
          <a:bodyPr wrap="square" rtlCol="0">
            <a:spAutoFit/>
          </a:bodyPr>
          <a:lstStyle/>
          <a:p>
            <a:pPr algn="r"/>
            <a:r>
              <a:rPr lang="mk-MK"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Проблемот на одржливоста</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Rectangle 2"/>
          <p:cNvSpPr/>
          <p:nvPr/>
        </p:nvSpPr>
        <p:spPr>
          <a:xfrm>
            <a:off x="1524495" y="1918519"/>
            <a:ext cx="9164782" cy="3748719"/>
          </a:xfrm>
          <a:prstGeom prst="rect">
            <a:avLst/>
          </a:prstGeom>
        </p:spPr>
        <p:txBody>
          <a:bodyPr wrap="square">
            <a:spAutoFit/>
          </a:bodyPr>
          <a:lstStyle/>
          <a:p>
            <a:pPr defTabSz="762000">
              <a:lnSpc>
                <a:spcPct val="90000"/>
              </a:lnSpc>
            </a:pPr>
            <a:r>
              <a:rPr lang="mk-MK" sz="4000" dirty="0">
                <a:solidFill>
                  <a:srgbClr val="0070C0"/>
                </a:solidFill>
                <a:latin typeface="Calibri" pitchFamily="34" charset="0"/>
              </a:rPr>
              <a:t>„Познавањето на системот со кој се справуваме е секогаш нецелосно. Изненадувањата се неизбежни. Не само што науката е нецелосна, туку и самиот систем е подвижна цел “.</a:t>
            </a:r>
          </a:p>
          <a:p>
            <a:pPr defTabSz="762000">
              <a:lnSpc>
                <a:spcPct val="90000"/>
              </a:lnSpc>
            </a:pPr>
            <a:endParaRPr lang="mk-MK" sz="3200" dirty="0">
              <a:solidFill>
                <a:srgbClr val="E46C0A"/>
              </a:solidFill>
              <a:latin typeface="Calibri" pitchFamily="34" charset="0"/>
            </a:endParaRPr>
          </a:p>
          <a:p>
            <a:pPr defTabSz="762000">
              <a:lnSpc>
                <a:spcPct val="90000"/>
              </a:lnSpc>
            </a:pPr>
            <a:r>
              <a:rPr lang="mk-MK" sz="3200" dirty="0">
                <a:latin typeface="Calibri" pitchFamily="34" charset="0"/>
              </a:rPr>
              <a:t>(</a:t>
            </a:r>
            <a:r>
              <a:rPr lang="mk-MK" sz="3200" dirty="0" err="1">
                <a:latin typeface="Calibri" pitchFamily="34" charset="0"/>
              </a:rPr>
              <a:t>Hollings</a:t>
            </a:r>
            <a:r>
              <a:rPr lang="mk-MK" sz="3200" dirty="0">
                <a:latin typeface="Calibri" pitchFamily="34" charset="0"/>
              </a:rPr>
              <a:t> 1973, p. 2)</a:t>
            </a:r>
          </a:p>
        </p:txBody>
      </p:sp>
    </p:spTree>
    <p:extLst>
      <p:ext uri="{BB962C8B-B14F-4D97-AF65-F5344CB8AC3E}">
        <p14:creationId xmlns:p14="http://schemas.microsoft.com/office/powerpoint/2010/main" val="45721013"/>
      </p:ext>
    </p:extLst>
  </p:cSld>
  <p:clrMapOvr>
    <a:masterClrMapping/>
  </p:clrMapOvr>
  <p:transition spd="slow">
    <p:push dir="u"/>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06887" y="-162010"/>
            <a:ext cx="6198476" cy="1076410"/>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597404" y="1428395"/>
            <a:ext cx="4931037" cy="523220"/>
          </a:xfrm>
          <a:prstGeom prst="rect">
            <a:avLst/>
          </a:prstGeom>
          <a:noFill/>
        </p:spPr>
        <p:txBody>
          <a:bodyPr wrap="square" rtlCol="0" anchor="t">
            <a:spAutoFit/>
          </a:bodyPr>
          <a:lstStyle/>
          <a:p>
            <a:pPr algn="just">
              <a:spcAft>
                <a:spcPts val="2400"/>
              </a:spcAft>
            </a:pP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Слаба одржливост наспроти </a:t>
            </a:r>
            <a:endParaRPr lang="en-GB" sz="2800" b="1" dirty="0">
              <a:solidFill>
                <a:srgbClr val="AE0917"/>
              </a:solidFill>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5528441" y="-162010"/>
            <a:ext cx="6497335" cy="1138773"/>
          </a:xfrm>
          <a:prstGeom prst="rect">
            <a:avLst/>
          </a:prstGeom>
          <a:noFill/>
        </p:spPr>
        <p:txBody>
          <a:bodyPr wrap="square" rtlCol="0">
            <a:spAutoFit/>
          </a:bodyPr>
          <a:lstStyle/>
          <a:p>
            <a:pPr algn="r"/>
            <a:r>
              <a:rPr lang="mk-MK" sz="3400" b="1" spc="100" dirty="0">
                <a:solidFill>
                  <a:schemeClr val="bg1"/>
                </a:solidFill>
                <a:latin typeface="Roboto" panose="02000000000000000000" pitchFamily="2" charset="0"/>
                <a:ea typeface="Roboto" panose="02000000000000000000" pitchFamily="2" charset="0"/>
                <a:cs typeface="Arial" panose="020B0604020202020204" pitchFamily="34" charset="0"/>
              </a:rPr>
              <a:t>Слаба наспроти силна одржливост</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9" name="Rechteck 8">
            <a:extLst>
              <a:ext uri="{FF2B5EF4-FFF2-40B4-BE49-F238E27FC236}">
                <a16:creationId xmlns:a16="http://schemas.microsoft.com/office/drawing/2014/main" id="{F696A0B2-9588-9440-9A8F-A1AE5DD09EAD}"/>
              </a:ext>
            </a:extLst>
          </p:cNvPr>
          <p:cNvSpPr/>
          <p:nvPr/>
        </p:nvSpPr>
        <p:spPr>
          <a:xfrm>
            <a:off x="5976928" y="1248075"/>
            <a:ext cx="5304293" cy="4510717"/>
          </a:xfrm>
          <a:prstGeom prst="rect">
            <a:avLst/>
          </a:prstGeom>
          <a:solidFill>
            <a:srgbClr val="008BDF">
              <a:alpha val="1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1" name="Textfeld 10">
            <a:extLst>
              <a:ext uri="{FF2B5EF4-FFF2-40B4-BE49-F238E27FC236}">
                <a16:creationId xmlns:a16="http://schemas.microsoft.com/office/drawing/2014/main" id="{2CEE3F43-1D49-AC41-9147-A5D867F350CA}"/>
              </a:ext>
            </a:extLst>
          </p:cNvPr>
          <p:cNvSpPr txBox="1"/>
          <p:nvPr/>
        </p:nvSpPr>
        <p:spPr>
          <a:xfrm>
            <a:off x="6159135" y="1399530"/>
            <a:ext cx="4325503" cy="523220"/>
          </a:xfrm>
          <a:prstGeom prst="rect">
            <a:avLst/>
          </a:prstGeom>
          <a:noFill/>
        </p:spPr>
        <p:txBody>
          <a:bodyPr wrap="square" rtlCol="0" anchor="t">
            <a:spAutoFit/>
          </a:bodyPr>
          <a:lstStyle/>
          <a:p>
            <a:pPr algn="just">
              <a:spcAft>
                <a:spcPts val="600"/>
              </a:spcAft>
              <a:buClr>
                <a:srgbClr val="C00000"/>
              </a:buClr>
              <a:buSzPct val="100000"/>
            </a:pP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силна одржливост</a:t>
            </a:r>
            <a:endParaRPr lang="en-GB" sz="1600" dirty="0">
              <a:latin typeface="Roboto" panose="02000000000000000000" pitchFamily="2" charset="0"/>
              <a:ea typeface="Roboto" panose="02000000000000000000" pitchFamily="2" charset="0"/>
              <a:cs typeface="Arial" panose="020B0604020202020204" pitchFamily="34" charset="0"/>
            </a:endParaRPr>
          </a:p>
        </p:txBody>
      </p:sp>
      <p:pic>
        <p:nvPicPr>
          <p:cNvPr id="5" name="Picture 4" descr="A large tree in a field&#10;&#10;Description automatically generated">
            <a:extLst>
              <a:ext uri="{FF2B5EF4-FFF2-40B4-BE49-F238E27FC236}">
                <a16:creationId xmlns:a16="http://schemas.microsoft.com/office/drawing/2014/main" id="{E55450C6-B2CF-4A02-8107-D5CF8CA387AF}"/>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6146500" y="1951615"/>
            <a:ext cx="4965148" cy="3723861"/>
          </a:xfrm>
          <a:prstGeom prst="rect">
            <a:avLst/>
          </a:prstGeom>
        </p:spPr>
      </p:pic>
      <p:pic>
        <p:nvPicPr>
          <p:cNvPr id="7" name="Picture 6" descr="A large tree in a field&#10;&#10;Description automatically generated">
            <a:extLst>
              <a:ext uri="{FF2B5EF4-FFF2-40B4-BE49-F238E27FC236}">
                <a16:creationId xmlns:a16="http://schemas.microsoft.com/office/drawing/2014/main" id="{80D44A49-046A-47E5-BF2C-6B4D30583DCF}"/>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481748" y="1876136"/>
            <a:ext cx="5143389" cy="3882656"/>
          </a:xfrm>
          <a:prstGeom prst="rect">
            <a:avLst/>
          </a:prstGeom>
        </p:spPr>
      </p:pic>
      <p:sp>
        <p:nvSpPr>
          <p:cNvPr id="8" name="TextBox 7">
            <a:extLst>
              <a:ext uri="{FF2B5EF4-FFF2-40B4-BE49-F238E27FC236}">
                <a16:creationId xmlns:a16="http://schemas.microsoft.com/office/drawing/2014/main" id="{B12D6651-CE7A-4292-8B62-58577C8A004E}"/>
              </a:ext>
            </a:extLst>
          </p:cNvPr>
          <p:cNvSpPr txBox="1"/>
          <p:nvPr/>
        </p:nvSpPr>
        <p:spPr>
          <a:xfrm>
            <a:off x="1604073" y="5830613"/>
            <a:ext cx="9084854" cy="369332"/>
          </a:xfrm>
          <a:prstGeom prst="rect">
            <a:avLst/>
          </a:prstGeom>
          <a:noFill/>
        </p:spPr>
        <p:txBody>
          <a:bodyPr wrap="square" rtlCol="0">
            <a:spAutoFit/>
          </a:bodyPr>
          <a:lstStyle/>
          <a:p>
            <a:r>
              <a:rPr lang="mk-MK" sz="900" dirty="0">
                <a:hlinkClick r:id="rId7" tooltip="https://www.flickr.com/photos/sauer-thompson/8360869046"/>
              </a:rPr>
              <a:t>Оваа фотографија</a:t>
            </a:r>
            <a:r>
              <a:rPr lang="en-GB" sz="900" dirty="0"/>
              <a:t> </a:t>
            </a:r>
            <a:r>
              <a:rPr lang="ru-RU" sz="900" dirty="0"/>
              <a:t>од непознат автор е со лиценца на</a:t>
            </a:r>
            <a:r>
              <a:rPr lang="en-GB" sz="900" dirty="0"/>
              <a:t> </a:t>
            </a:r>
            <a:r>
              <a:rPr lang="en-GB" sz="900" dirty="0">
                <a:hlinkClick r:id="rId8" tooltip="https://creativecommons.org/licenses/by-nc/3.0/"/>
              </a:rPr>
              <a:t>CC BY-NC</a:t>
            </a:r>
            <a:r>
              <a:rPr lang="en-GB" sz="900" dirty="0"/>
              <a:t>					</a:t>
            </a:r>
            <a:r>
              <a:rPr lang="mk-MK" sz="900" dirty="0">
                <a:hlinkClick r:id="rId7" tooltip="https://www.flickr.com/photos/sauer-thompson/8360869046"/>
              </a:rPr>
              <a:t>Оваа фотографија</a:t>
            </a:r>
            <a:r>
              <a:rPr lang="en-GB" sz="900" dirty="0"/>
              <a:t> </a:t>
            </a:r>
            <a:r>
              <a:rPr lang="ru-RU" sz="900" dirty="0"/>
              <a:t>од непознат автор е со лиценца на</a:t>
            </a:r>
            <a:r>
              <a:rPr lang="en-GB" sz="900" dirty="0"/>
              <a:t> </a:t>
            </a:r>
            <a:r>
              <a:rPr lang="en-GB" sz="900" dirty="0">
                <a:hlinkClick r:id="rId8" tooltip="https://creativecommons.org/licenses/by-nc/3.0/"/>
              </a:rPr>
              <a:t>CC BY-NC</a:t>
            </a:r>
            <a:endParaRPr lang="en-GB" sz="900" dirty="0"/>
          </a:p>
          <a:p>
            <a:endParaRPr lang="en-GB" sz="900" dirty="0"/>
          </a:p>
        </p:txBody>
      </p:sp>
    </p:spTree>
    <p:extLst>
      <p:ext uri="{BB962C8B-B14F-4D97-AF65-F5344CB8AC3E}">
        <p14:creationId xmlns:p14="http://schemas.microsoft.com/office/powerpoint/2010/main" val="30562441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additive="base">
                                        <p:cTn id="7" dur="500" fill="hold"/>
                                        <p:tgtEl>
                                          <p:spTgt spid="7"/>
                                        </p:tgtEl>
                                        <p:attrNameLst>
                                          <p:attrName>ppt_x</p:attrName>
                                        </p:attrNameLst>
                                      </p:cBhvr>
                                      <p:tavLst>
                                        <p:tav tm="0">
                                          <p:val>
                                            <p:strVal val="#ppt_x"/>
                                          </p:val>
                                        </p:tav>
                                        <p:tav tm="100000">
                                          <p:val>
                                            <p:strVal val="#ppt_x"/>
                                          </p:val>
                                        </p:tav>
                                      </p:tavLst>
                                    </p:anim>
                                    <p:anim calcmode="lin" valueType="num">
                                      <p:cBhvr additive="base">
                                        <p:cTn id="8"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5"/>
                                        </p:tgtEl>
                                        <p:attrNameLst>
                                          <p:attrName>style.visibility</p:attrName>
                                        </p:attrNameLst>
                                      </p:cBhvr>
                                      <p:to>
                                        <p:strVal val="visible"/>
                                      </p:to>
                                    </p:set>
                                    <p:anim calcmode="lin" valueType="num">
                                      <p:cBhvr additive="base">
                                        <p:cTn id="13" dur="500" fill="hold"/>
                                        <p:tgtEl>
                                          <p:spTgt spid="5"/>
                                        </p:tgtEl>
                                        <p:attrNameLst>
                                          <p:attrName>ppt_x</p:attrName>
                                        </p:attrNameLst>
                                      </p:cBhvr>
                                      <p:tavLst>
                                        <p:tav tm="0">
                                          <p:val>
                                            <p:strVal val="#ppt_x"/>
                                          </p:val>
                                        </p:tav>
                                        <p:tav tm="100000">
                                          <p:val>
                                            <p:strVal val="#ppt_x"/>
                                          </p:val>
                                        </p:tav>
                                      </p:tavLst>
                                    </p:anim>
                                    <p:anim calcmode="lin" valueType="num">
                                      <p:cBhvr additive="base">
                                        <p:cTn id="14"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62011"/>
            <a:ext cx="6036129" cy="107641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597404" y="1428395"/>
            <a:ext cx="4931037" cy="523220"/>
          </a:xfrm>
          <a:prstGeom prst="rect">
            <a:avLst/>
          </a:prstGeom>
          <a:noFill/>
        </p:spPr>
        <p:txBody>
          <a:bodyPr wrap="square" rtlCol="0" anchor="t">
            <a:spAutoFit/>
          </a:bodyPr>
          <a:lstStyle/>
          <a:p>
            <a:pPr algn="just">
              <a:spcAft>
                <a:spcPts val="2400"/>
              </a:spcAft>
            </a:pP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Слаба одржливост наспроти</a:t>
            </a:r>
            <a:r>
              <a:rPr lang="en-GB" sz="2800" b="1" dirty="0">
                <a:solidFill>
                  <a:srgbClr val="AE0917"/>
                </a:solidFill>
                <a:latin typeface="Roboto" panose="02000000000000000000" pitchFamily="2" charset="0"/>
                <a:ea typeface="Roboto" panose="02000000000000000000" pitchFamily="2" charset="0"/>
                <a:cs typeface="Arial" panose="020B0604020202020204" pitchFamily="34" charset="0"/>
              </a:rPr>
              <a:t> </a:t>
            </a: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9" name="Rechteck 8">
            <a:extLst>
              <a:ext uri="{FF2B5EF4-FFF2-40B4-BE49-F238E27FC236}">
                <a16:creationId xmlns:a16="http://schemas.microsoft.com/office/drawing/2014/main" id="{F696A0B2-9588-9440-9A8F-A1AE5DD09EAD}"/>
              </a:ext>
            </a:extLst>
          </p:cNvPr>
          <p:cNvSpPr/>
          <p:nvPr/>
        </p:nvSpPr>
        <p:spPr>
          <a:xfrm>
            <a:off x="5976928" y="1248075"/>
            <a:ext cx="5304293" cy="4510717"/>
          </a:xfrm>
          <a:prstGeom prst="rect">
            <a:avLst/>
          </a:prstGeom>
          <a:solidFill>
            <a:srgbClr val="008BDF">
              <a:alpha val="1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1" name="Textfeld 10">
            <a:extLst>
              <a:ext uri="{FF2B5EF4-FFF2-40B4-BE49-F238E27FC236}">
                <a16:creationId xmlns:a16="http://schemas.microsoft.com/office/drawing/2014/main" id="{2CEE3F43-1D49-AC41-9147-A5D867F350CA}"/>
              </a:ext>
            </a:extLst>
          </p:cNvPr>
          <p:cNvSpPr txBox="1"/>
          <p:nvPr/>
        </p:nvSpPr>
        <p:spPr>
          <a:xfrm>
            <a:off x="6159135" y="1399530"/>
            <a:ext cx="4325503" cy="1400383"/>
          </a:xfrm>
          <a:prstGeom prst="rect">
            <a:avLst/>
          </a:prstGeom>
          <a:noFill/>
        </p:spPr>
        <p:txBody>
          <a:bodyPr wrap="square" rtlCol="0" anchor="t">
            <a:spAutoFit/>
          </a:bodyPr>
          <a:lstStyle/>
          <a:p>
            <a:pPr algn="just">
              <a:spcAft>
                <a:spcPts val="600"/>
              </a:spcAft>
              <a:buClr>
                <a:srgbClr val="C00000"/>
              </a:buClr>
              <a:buSzPct val="100000"/>
            </a:pP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Силна одржливост</a:t>
            </a:r>
            <a:r>
              <a:rPr lang="en-GB" sz="2800" b="1" dirty="0">
                <a:solidFill>
                  <a:srgbClr val="AE0917"/>
                </a:solidFill>
                <a:latin typeface="Roboto" panose="02000000000000000000" pitchFamily="2" charset="0"/>
                <a:ea typeface="Roboto" panose="02000000000000000000" pitchFamily="2" charset="0"/>
                <a:cs typeface="Arial" panose="020B0604020202020204" pitchFamily="34" charset="0"/>
              </a:rPr>
              <a:t> </a:t>
            </a:r>
          </a:p>
          <a:p>
            <a:pPr algn="just">
              <a:spcAft>
                <a:spcPts val="2400"/>
              </a:spcAft>
              <a:buClr>
                <a:srgbClr val="C00000"/>
              </a:buClr>
              <a:buSzPct val="100000"/>
            </a:pPr>
            <a:endParaRPr lang="en-GB" sz="1600" dirty="0">
              <a:latin typeface="Roboto" panose="02000000000000000000" pitchFamily="2" charset="0"/>
              <a:ea typeface="Roboto" panose="02000000000000000000" pitchFamily="2" charset="0"/>
              <a:cs typeface="Arial" panose="020B0604020202020204" pitchFamily="34" charset="0"/>
            </a:endParaRPr>
          </a:p>
          <a:p>
            <a:pPr marL="285750" indent="-285750" algn="just">
              <a:spcAft>
                <a:spcPts val="2400"/>
              </a:spcAft>
              <a:buClr>
                <a:srgbClr val="C00000"/>
              </a:buClr>
              <a:buSzPct val="100000"/>
              <a:buFont typeface="Arial" panose="020B0604020202020204" pitchFamily="34" charset="0"/>
              <a:buChar char="•"/>
            </a:pPr>
            <a:endParaRPr lang="en-GB" sz="1600" dirty="0">
              <a:latin typeface="Roboto" panose="02000000000000000000" pitchFamily="2" charset="0"/>
              <a:ea typeface="Roboto" panose="02000000000000000000" pitchFamily="2" charset="0"/>
              <a:cs typeface="Arial" panose="020B0604020202020204" pitchFamily="34" charset="0"/>
            </a:endParaRPr>
          </a:p>
        </p:txBody>
      </p:sp>
      <p:pic>
        <p:nvPicPr>
          <p:cNvPr id="5" name="Picture 4" descr="A large tree in a field&#10;&#10;Description automatically generated">
            <a:extLst>
              <a:ext uri="{FF2B5EF4-FFF2-40B4-BE49-F238E27FC236}">
                <a16:creationId xmlns:a16="http://schemas.microsoft.com/office/drawing/2014/main" id="{E55450C6-B2CF-4A02-8107-D5CF8CA387AF}"/>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6146500" y="1951615"/>
            <a:ext cx="4965148" cy="3723861"/>
          </a:xfrm>
          <a:prstGeom prst="rect">
            <a:avLst/>
          </a:prstGeom>
        </p:spPr>
      </p:pic>
      <p:pic>
        <p:nvPicPr>
          <p:cNvPr id="7" name="Picture 6" descr="A large tree in a field&#10;&#10;Description automatically generated">
            <a:extLst>
              <a:ext uri="{FF2B5EF4-FFF2-40B4-BE49-F238E27FC236}">
                <a16:creationId xmlns:a16="http://schemas.microsoft.com/office/drawing/2014/main" id="{80D44A49-046A-47E5-BF2C-6B4D30583DCF}"/>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481748" y="1876136"/>
            <a:ext cx="5143389" cy="3882656"/>
          </a:xfrm>
          <a:prstGeom prst="rect">
            <a:avLst/>
          </a:prstGeom>
        </p:spPr>
      </p:pic>
      <p:sp>
        <p:nvSpPr>
          <p:cNvPr id="8" name="TextBox 7">
            <a:extLst>
              <a:ext uri="{FF2B5EF4-FFF2-40B4-BE49-F238E27FC236}">
                <a16:creationId xmlns:a16="http://schemas.microsoft.com/office/drawing/2014/main" id="{B12D6651-CE7A-4292-8B62-58577C8A004E}"/>
              </a:ext>
            </a:extLst>
          </p:cNvPr>
          <p:cNvSpPr txBox="1"/>
          <p:nvPr/>
        </p:nvSpPr>
        <p:spPr>
          <a:xfrm>
            <a:off x="1604073" y="5830613"/>
            <a:ext cx="9084854" cy="369332"/>
          </a:xfrm>
          <a:prstGeom prst="rect">
            <a:avLst/>
          </a:prstGeom>
          <a:noFill/>
        </p:spPr>
        <p:txBody>
          <a:bodyPr wrap="square" rtlCol="0">
            <a:spAutoFit/>
          </a:bodyPr>
          <a:lstStyle/>
          <a:p>
            <a:r>
              <a:rPr lang="mk-MK" sz="900" dirty="0">
                <a:hlinkClick r:id="rId7" tooltip="https://www.flickr.com/photos/sauer-thompson/8360869046"/>
              </a:rPr>
              <a:t>Оваа фотографија</a:t>
            </a:r>
            <a:r>
              <a:rPr lang="en-GB" sz="900" dirty="0"/>
              <a:t> </a:t>
            </a:r>
            <a:r>
              <a:rPr lang="ru-RU" sz="900" dirty="0"/>
              <a:t>од непознат автор е со лиценца на</a:t>
            </a:r>
            <a:r>
              <a:rPr lang="en-GB" sz="900" dirty="0"/>
              <a:t> </a:t>
            </a:r>
            <a:r>
              <a:rPr lang="en-GB" sz="900" dirty="0">
                <a:hlinkClick r:id="rId8" tooltip="https://creativecommons.org/licenses/by-nc/3.0/"/>
              </a:rPr>
              <a:t>CC BY-NC</a:t>
            </a:r>
            <a:r>
              <a:rPr lang="en-GB" sz="900" dirty="0"/>
              <a:t>						</a:t>
            </a:r>
            <a:r>
              <a:rPr lang="mk-MK" sz="900" dirty="0">
                <a:hlinkClick r:id="rId7" tooltip="https://www.flickr.com/photos/sauer-thompson/8360869046"/>
              </a:rPr>
              <a:t>Оваа фотографија</a:t>
            </a:r>
            <a:r>
              <a:rPr lang="en-GB" sz="900" dirty="0"/>
              <a:t> </a:t>
            </a:r>
            <a:r>
              <a:rPr lang="ru-RU" sz="900" dirty="0"/>
              <a:t>од непознат автор е со лиценца на</a:t>
            </a:r>
            <a:r>
              <a:rPr lang="en-GB" sz="900" dirty="0"/>
              <a:t> </a:t>
            </a:r>
            <a:r>
              <a:rPr lang="en-GB" sz="900" dirty="0">
                <a:hlinkClick r:id="rId8" tooltip="https://creativecommons.org/licenses/by-nc/3.0/"/>
              </a:rPr>
              <a:t>CC BY-NC</a:t>
            </a:r>
            <a:endParaRPr lang="en-GB" sz="900" dirty="0"/>
          </a:p>
          <a:p>
            <a:endParaRPr lang="en-GB" sz="900" dirty="0"/>
          </a:p>
        </p:txBody>
      </p:sp>
      <p:sp>
        <p:nvSpPr>
          <p:cNvPr id="3" name="TextBox 2">
            <a:extLst>
              <a:ext uri="{FF2B5EF4-FFF2-40B4-BE49-F238E27FC236}">
                <a16:creationId xmlns:a16="http://schemas.microsoft.com/office/drawing/2014/main" id="{D6302DC2-564C-47B5-B2A2-DDAE2D5E6A27}"/>
              </a:ext>
            </a:extLst>
          </p:cNvPr>
          <p:cNvSpPr txBox="1"/>
          <p:nvPr/>
        </p:nvSpPr>
        <p:spPr>
          <a:xfrm>
            <a:off x="694100" y="2475186"/>
            <a:ext cx="4655817" cy="2646878"/>
          </a:xfrm>
          <a:prstGeom prst="rect">
            <a:avLst/>
          </a:prstGeom>
          <a:solidFill>
            <a:srgbClr val="FFFFFF"/>
          </a:solidFill>
        </p:spPr>
        <p:txBody>
          <a:bodyPr wrap="square" rtlCol="0">
            <a:spAutoFit/>
          </a:bodyPr>
          <a:lstStyle/>
          <a:p>
            <a:pPr algn="just">
              <a:spcAft>
                <a:spcPts val="2400"/>
              </a:spcAft>
            </a:pPr>
            <a:r>
              <a:rPr lang="mk-MK" sz="2000" b="1" dirty="0">
                <a:solidFill>
                  <a:srgbClr val="AE0917"/>
                </a:solidFill>
                <a:latin typeface="Roboto" panose="02000000000000000000" pitchFamily="2" charset="0"/>
                <a:ea typeface="Roboto" panose="02000000000000000000" pitchFamily="2" charset="0"/>
                <a:cs typeface="Arial" panose="020B0604020202020204" pitchFamily="34" charset="0"/>
              </a:rPr>
              <a:t>Слаба одржливост</a:t>
            </a:r>
          </a:p>
          <a:p>
            <a:pPr algn="just">
              <a:spcAft>
                <a:spcPts val="2400"/>
              </a:spcAft>
            </a:pPr>
            <a:r>
              <a:rPr lang="mk-MK" dirty="0"/>
              <a:t>Слабата одржливост дозволува исцрпување или деградација на природните ресурси, сè додека таквото исцрпување се надоместува со зголемување на резервите на други форми на капитал (пр. со инвестирање на приходи од авторски права за исцрпување на минералните резерви во фабриките).</a:t>
            </a:r>
            <a:endPar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endParaRPr>
          </a:p>
        </p:txBody>
      </p:sp>
      <p:sp>
        <p:nvSpPr>
          <p:cNvPr id="14" name="Textfeld 1">
            <a:extLst>
              <a:ext uri="{FF2B5EF4-FFF2-40B4-BE49-F238E27FC236}">
                <a16:creationId xmlns:a16="http://schemas.microsoft.com/office/drawing/2014/main" id="{916C075C-E486-8B40-A758-F39602688645}"/>
              </a:ext>
            </a:extLst>
          </p:cNvPr>
          <p:cNvSpPr txBox="1"/>
          <p:nvPr/>
        </p:nvSpPr>
        <p:spPr>
          <a:xfrm>
            <a:off x="5656110" y="-146245"/>
            <a:ext cx="6462667" cy="1138773"/>
          </a:xfrm>
          <a:prstGeom prst="rect">
            <a:avLst/>
          </a:prstGeom>
          <a:noFill/>
        </p:spPr>
        <p:txBody>
          <a:bodyPr wrap="square" rtlCol="0">
            <a:spAutoFit/>
          </a:bodyPr>
          <a:lstStyle/>
          <a:p>
            <a:pPr algn="r"/>
            <a:r>
              <a:rPr lang="mk-MK" sz="3400" b="1" spc="100" dirty="0">
                <a:solidFill>
                  <a:schemeClr val="bg1"/>
                </a:solidFill>
                <a:latin typeface="Roboto" panose="02000000000000000000" pitchFamily="2" charset="0"/>
                <a:ea typeface="Roboto" panose="02000000000000000000" pitchFamily="2" charset="0"/>
                <a:cs typeface="Arial" panose="020B0604020202020204" pitchFamily="34" charset="0"/>
              </a:rPr>
              <a:t>Слаба наспроти силна одржливост</a:t>
            </a:r>
            <a:r>
              <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rPr>
              <a:t> </a:t>
            </a:r>
          </a:p>
        </p:txBody>
      </p:sp>
    </p:spTree>
    <p:extLst>
      <p:ext uri="{BB962C8B-B14F-4D97-AF65-F5344CB8AC3E}">
        <p14:creationId xmlns:p14="http://schemas.microsoft.com/office/powerpoint/2010/main" val="426411157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06886" y="-162011"/>
            <a:ext cx="6036129" cy="1063828"/>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597404" y="1428395"/>
            <a:ext cx="4931037" cy="523220"/>
          </a:xfrm>
          <a:prstGeom prst="rect">
            <a:avLst/>
          </a:prstGeom>
          <a:noFill/>
        </p:spPr>
        <p:txBody>
          <a:bodyPr wrap="square" rtlCol="0" anchor="t">
            <a:spAutoFit/>
          </a:bodyPr>
          <a:lstStyle/>
          <a:p>
            <a:pPr algn="just">
              <a:spcAft>
                <a:spcPts val="2400"/>
              </a:spcAft>
            </a:pP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Слаба одржливост наспроти</a:t>
            </a:r>
            <a:r>
              <a:rPr lang="en-GB" sz="2800" b="1" dirty="0">
                <a:solidFill>
                  <a:srgbClr val="AE0917"/>
                </a:solidFill>
                <a:latin typeface="Roboto" panose="02000000000000000000" pitchFamily="2" charset="0"/>
                <a:ea typeface="Roboto" panose="02000000000000000000" pitchFamily="2" charset="0"/>
                <a:cs typeface="Arial" panose="020B0604020202020204" pitchFamily="34" charset="0"/>
              </a:rPr>
              <a:t> </a:t>
            </a: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9" name="Rechteck 8">
            <a:extLst>
              <a:ext uri="{FF2B5EF4-FFF2-40B4-BE49-F238E27FC236}">
                <a16:creationId xmlns:a16="http://schemas.microsoft.com/office/drawing/2014/main" id="{F696A0B2-9588-9440-9A8F-A1AE5DD09EAD}"/>
              </a:ext>
            </a:extLst>
          </p:cNvPr>
          <p:cNvSpPr/>
          <p:nvPr/>
        </p:nvSpPr>
        <p:spPr>
          <a:xfrm>
            <a:off x="5976928" y="1248075"/>
            <a:ext cx="5304293" cy="4510717"/>
          </a:xfrm>
          <a:prstGeom prst="rect">
            <a:avLst/>
          </a:prstGeom>
          <a:solidFill>
            <a:srgbClr val="008BDF">
              <a:alpha val="1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1" name="Textfeld 10">
            <a:extLst>
              <a:ext uri="{FF2B5EF4-FFF2-40B4-BE49-F238E27FC236}">
                <a16:creationId xmlns:a16="http://schemas.microsoft.com/office/drawing/2014/main" id="{2CEE3F43-1D49-AC41-9147-A5D867F350CA}"/>
              </a:ext>
            </a:extLst>
          </p:cNvPr>
          <p:cNvSpPr txBox="1"/>
          <p:nvPr/>
        </p:nvSpPr>
        <p:spPr>
          <a:xfrm>
            <a:off x="6159135" y="1399530"/>
            <a:ext cx="4325503" cy="1400383"/>
          </a:xfrm>
          <a:prstGeom prst="rect">
            <a:avLst/>
          </a:prstGeom>
          <a:noFill/>
        </p:spPr>
        <p:txBody>
          <a:bodyPr wrap="square" rtlCol="0" anchor="t">
            <a:spAutoFit/>
          </a:bodyPr>
          <a:lstStyle/>
          <a:p>
            <a:pPr algn="just">
              <a:spcAft>
                <a:spcPts val="600"/>
              </a:spcAft>
              <a:buClr>
                <a:srgbClr val="C00000"/>
              </a:buClr>
              <a:buSzPct val="100000"/>
            </a:pP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Силна одржливост</a:t>
            </a:r>
            <a:r>
              <a:rPr lang="en-GB" sz="2800" b="1" dirty="0">
                <a:solidFill>
                  <a:srgbClr val="AE0917"/>
                </a:solidFill>
                <a:latin typeface="Roboto" panose="02000000000000000000" pitchFamily="2" charset="0"/>
                <a:ea typeface="Roboto" panose="02000000000000000000" pitchFamily="2" charset="0"/>
                <a:cs typeface="Arial" panose="020B0604020202020204" pitchFamily="34" charset="0"/>
              </a:rPr>
              <a:t> </a:t>
            </a:r>
          </a:p>
          <a:p>
            <a:pPr algn="just">
              <a:spcAft>
                <a:spcPts val="2400"/>
              </a:spcAft>
              <a:buClr>
                <a:srgbClr val="C00000"/>
              </a:buClr>
              <a:buSzPct val="100000"/>
            </a:pPr>
            <a:endParaRPr lang="en-GB" sz="1600" dirty="0">
              <a:latin typeface="Roboto" panose="02000000000000000000" pitchFamily="2" charset="0"/>
              <a:ea typeface="Roboto" panose="02000000000000000000" pitchFamily="2" charset="0"/>
              <a:cs typeface="Arial" panose="020B0604020202020204" pitchFamily="34" charset="0"/>
            </a:endParaRPr>
          </a:p>
          <a:p>
            <a:pPr marL="285750" indent="-285750" algn="just">
              <a:spcAft>
                <a:spcPts val="2400"/>
              </a:spcAft>
              <a:buClr>
                <a:srgbClr val="C00000"/>
              </a:buClr>
              <a:buSzPct val="100000"/>
              <a:buFont typeface="Arial" panose="020B0604020202020204" pitchFamily="34" charset="0"/>
              <a:buChar char="•"/>
            </a:pPr>
            <a:endParaRPr lang="en-GB" sz="1600" dirty="0">
              <a:latin typeface="Roboto" panose="02000000000000000000" pitchFamily="2" charset="0"/>
              <a:ea typeface="Roboto" panose="02000000000000000000" pitchFamily="2" charset="0"/>
              <a:cs typeface="Arial" panose="020B0604020202020204" pitchFamily="34" charset="0"/>
            </a:endParaRPr>
          </a:p>
        </p:txBody>
      </p:sp>
      <p:pic>
        <p:nvPicPr>
          <p:cNvPr id="5" name="Picture 4" descr="A large tree in a field&#10;&#10;Description automatically generated">
            <a:extLst>
              <a:ext uri="{FF2B5EF4-FFF2-40B4-BE49-F238E27FC236}">
                <a16:creationId xmlns:a16="http://schemas.microsoft.com/office/drawing/2014/main" id="{E55450C6-B2CF-4A02-8107-D5CF8CA387AF}"/>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6146500" y="1951615"/>
            <a:ext cx="4965148" cy="3723861"/>
          </a:xfrm>
          <a:prstGeom prst="rect">
            <a:avLst/>
          </a:prstGeom>
        </p:spPr>
      </p:pic>
      <p:pic>
        <p:nvPicPr>
          <p:cNvPr id="7" name="Picture 6" descr="A large tree in a field&#10;&#10;Description automatically generated">
            <a:extLst>
              <a:ext uri="{FF2B5EF4-FFF2-40B4-BE49-F238E27FC236}">
                <a16:creationId xmlns:a16="http://schemas.microsoft.com/office/drawing/2014/main" id="{80D44A49-046A-47E5-BF2C-6B4D30583DCF}"/>
              </a:ext>
            </a:extLst>
          </p:cNvPr>
          <p:cNvPicPr>
            <a:picLocks noChangeAspect="1"/>
          </p:cNvPicPr>
          <p:nvPr/>
        </p:nvPicPr>
        <p:blipFill>
          <a:blip r:embed="rId6" cstate="email">
            <a:extLst>
              <a:ext uri="{28A0092B-C50C-407E-A947-70E740481C1C}">
                <a14:useLocalDpi xmlns:a14="http://schemas.microsoft.com/office/drawing/2010/main"/>
              </a:ext>
              <a:ext uri="{837473B0-CC2E-450A-ABE3-18F120FF3D39}">
                <a1611:picAttrSrcUrl xmlns:a1611="http://schemas.microsoft.com/office/drawing/2016/11/main" r:id="rId7"/>
              </a:ext>
            </a:extLst>
          </a:blip>
          <a:stretch>
            <a:fillRect/>
          </a:stretch>
        </p:blipFill>
        <p:spPr>
          <a:xfrm>
            <a:off x="481748" y="1876136"/>
            <a:ext cx="5143389" cy="3882656"/>
          </a:xfrm>
          <a:prstGeom prst="rect">
            <a:avLst/>
          </a:prstGeom>
        </p:spPr>
      </p:pic>
      <p:sp>
        <p:nvSpPr>
          <p:cNvPr id="8" name="TextBox 7">
            <a:extLst>
              <a:ext uri="{FF2B5EF4-FFF2-40B4-BE49-F238E27FC236}">
                <a16:creationId xmlns:a16="http://schemas.microsoft.com/office/drawing/2014/main" id="{B12D6651-CE7A-4292-8B62-58577C8A004E}"/>
              </a:ext>
            </a:extLst>
          </p:cNvPr>
          <p:cNvSpPr txBox="1"/>
          <p:nvPr/>
        </p:nvSpPr>
        <p:spPr>
          <a:xfrm>
            <a:off x="1604073" y="5830613"/>
            <a:ext cx="9084854" cy="369332"/>
          </a:xfrm>
          <a:prstGeom prst="rect">
            <a:avLst/>
          </a:prstGeom>
          <a:noFill/>
        </p:spPr>
        <p:txBody>
          <a:bodyPr wrap="square" rtlCol="0">
            <a:spAutoFit/>
          </a:bodyPr>
          <a:lstStyle/>
          <a:p>
            <a:r>
              <a:rPr lang="mk-MK" sz="900" dirty="0">
                <a:hlinkClick r:id="rId7" tooltip="https://www.flickr.com/photos/sauer-thompson/8360869046"/>
              </a:rPr>
              <a:t>Оваа фотографија</a:t>
            </a:r>
            <a:r>
              <a:rPr lang="en-GB" sz="900" dirty="0"/>
              <a:t> </a:t>
            </a:r>
            <a:r>
              <a:rPr lang="ru-RU" sz="900" dirty="0"/>
              <a:t>од непознат автор е со лиценца на</a:t>
            </a:r>
            <a:r>
              <a:rPr lang="en-GB" sz="900" dirty="0"/>
              <a:t> </a:t>
            </a:r>
            <a:r>
              <a:rPr lang="en-GB" sz="900" dirty="0">
                <a:hlinkClick r:id="rId8" tooltip="https://creativecommons.org/licenses/by-nc/3.0/"/>
              </a:rPr>
              <a:t>CC BY-NC</a:t>
            </a:r>
            <a:r>
              <a:rPr lang="en-GB" sz="900" dirty="0"/>
              <a:t>						</a:t>
            </a:r>
            <a:r>
              <a:rPr lang="mk-MK" sz="900" dirty="0">
                <a:hlinkClick r:id="rId7" tooltip="https://www.flickr.com/photos/sauer-thompson/8360869046"/>
              </a:rPr>
              <a:t>Оваа фотографија</a:t>
            </a:r>
            <a:r>
              <a:rPr lang="en-GB" sz="900" dirty="0"/>
              <a:t> </a:t>
            </a:r>
            <a:r>
              <a:rPr lang="ru-RU" sz="900" dirty="0"/>
              <a:t>од непознат автор е со лиценца на</a:t>
            </a:r>
            <a:r>
              <a:rPr lang="en-GB" sz="900" dirty="0"/>
              <a:t> </a:t>
            </a:r>
            <a:r>
              <a:rPr lang="en-GB" sz="900" dirty="0">
                <a:hlinkClick r:id="rId8" tooltip="https://creativecommons.org/licenses/by-nc/3.0/"/>
              </a:rPr>
              <a:t>CC BY-NC</a:t>
            </a:r>
            <a:endParaRPr lang="en-GB" sz="900" dirty="0"/>
          </a:p>
          <a:p>
            <a:endParaRPr lang="en-GB" sz="900" dirty="0"/>
          </a:p>
        </p:txBody>
      </p:sp>
      <p:sp>
        <p:nvSpPr>
          <p:cNvPr id="3" name="TextBox 2">
            <a:extLst>
              <a:ext uri="{FF2B5EF4-FFF2-40B4-BE49-F238E27FC236}">
                <a16:creationId xmlns:a16="http://schemas.microsoft.com/office/drawing/2014/main" id="{D6302DC2-564C-47B5-B2A2-DDAE2D5E6A27}"/>
              </a:ext>
            </a:extLst>
          </p:cNvPr>
          <p:cNvSpPr txBox="1"/>
          <p:nvPr/>
        </p:nvSpPr>
        <p:spPr>
          <a:xfrm>
            <a:off x="694100" y="2475186"/>
            <a:ext cx="4655817" cy="3754874"/>
          </a:xfrm>
          <a:prstGeom prst="rect">
            <a:avLst/>
          </a:prstGeom>
          <a:solidFill>
            <a:srgbClr val="FFFFFF"/>
          </a:solidFill>
        </p:spPr>
        <p:txBody>
          <a:bodyPr wrap="square" rtlCol="0">
            <a:spAutoFit/>
          </a:bodyPr>
          <a:lstStyle/>
          <a:p>
            <a:pPr algn="just">
              <a:spcAft>
                <a:spcPts val="2400"/>
              </a:spcAft>
            </a:pPr>
            <a:r>
              <a:rPr lang="mk-MK" sz="2000" b="1" dirty="0">
                <a:solidFill>
                  <a:srgbClr val="AE0917"/>
                </a:solidFill>
                <a:latin typeface="Roboto" panose="02000000000000000000" pitchFamily="2" charset="0"/>
                <a:ea typeface="Roboto" panose="02000000000000000000" pitchFamily="2" charset="0"/>
                <a:cs typeface="Arial" panose="020B0604020202020204" pitchFamily="34" charset="0"/>
              </a:rPr>
              <a:t>Слаба одржливост</a:t>
            </a:r>
          </a:p>
          <a:p>
            <a:pPr algn="just">
              <a:spcAft>
                <a:spcPts val="2400"/>
              </a:spcAft>
            </a:pPr>
            <a:r>
              <a:rPr lang="mk-MK" dirty="0"/>
              <a:t>Претпоставува дека производствениот капитал е со еднаква вредност, може да го заземе местото на природниот капитал. Слабата одржливост дозволува исцрпување или деградација на природните ресурси, сè додека таквото исцрпување се заменува со зголемување на човечки создаден капитал (пр. со инвестирање на надомест за концесија за експлоатација на минерални суровини во фабрики). </a:t>
            </a:r>
            <a:r>
              <a:rPr lang="mk-MK" b="1" dirty="0"/>
              <a:t>Дозволува компромиси.</a:t>
            </a:r>
          </a:p>
        </p:txBody>
      </p:sp>
      <p:sp>
        <p:nvSpPr>
          <p:cNvPr id="6" name="TextBox 5">
            <a:extLst>
              <a:ext uri="{FF2B5EF4-FFF2-40B4-BE49-F238E27FC236}">
                <a16:creationId xmlns:a16="http://schemas.microsoft.com/office/drawing/2014/main" id="{11ED0D20-CCF4-4C84-B383-7E300807A085}"/>
              </a:ext>
            </a:extLst>
          </p:cNvPr>
          <p:cNvSpPr txBox="1"/>
          <p:nvPr/>
        </p:nvSpPr>
        <p:spPr>
          <a:xfrm>
            <a:off x="6423144" y="2452102"/>
            <a:ext cx="4516884" cy="3801041"/>
          </a:xfrm>
          <a:prstGeom prst="rect">
            <a:avLst/>
          </a:prstGeom>
          <a:solidFill>
            <a:schemeClr val="bg1"/>
          </a:solidFill>
        </p:spPr>
        <p:txBody>
          <a:bodyPr wrap="square" rtlCol="0">
            <a:spAutoFit/>
          </a:bodyPr>
          <a:lstStyle/>
          <a:p>
            <a:pPr algn="just">
              <a:spcAft>
                <a:spcPts val="600"/>
              </a:spcAft>
              <a:buClr>
                <a:srgbClr val="C00000"/>
              </a:buClr>
              <a:buSzPct val="100000"/>
            </a:pPr>
            <a:r>
              <a:rPr lang="mk-MK" sz="2000" b="1" dirty="0">
                <a:solidFill>
                  <a:srgbClr val="AE0917"/>
                </a:solidFill>
                <a:latin typeface="Roboto" panose="02000000000000000000" pitchFamily="2" charset="0"/>
                <a:ea typeface="Roboto" panose="02000000000000000000" pitchFamily="2" charset="0"/>
                <a:cs typeface="Arial" panose="020B0604020202020204" pitchFamily="34" charset="0"/>
              </a:rPr>
              <a:t>Силна одржливост</a:t>
            </a:r>
          </a:p>
          <a:p>
            <a:pPr algn="just">
              <a:spcAft>
                <a:spcPts val="600"/>
              </a:spcAft>
              <a:buClr>
                <a:srgbClr val="C00000"/>
              </a:buClr>
              <a:buSzPct val="100000"/>
            </a:pPr>
            <a:r>
              <a:rPr lang="mk-MK" dirty="0"/>
              <a:t>Силната одржливост бара сите форми на капитал да се одржуваат независно една од друга. независно едни од други. Постоечките природни резерви мора да се зачуваат, на пример, резерви на градежно дрво, бидејќи функциите што ги врши не можат да се  заменат. Ја ограничува замената на еколошкиот капитал со човечки создаден капитал и распределува  некои ресурси како критичен природен капитал (резерви) за опстанок. </a:t>
            </a:r>
            <a:r>
              <a:rPr lang="mk-MK" b="1" dirty="0"/>
              <a:t>Наметнува прагови.</a:t>
            </a:r>
          </a:p>
        </p:txBody>
      </p:sp>
      <p:sp>
        <p:nvSpPr>
          <p:cNvPr id="17" name="Textfeld 1">
            <a:extLst>
              <a:ext uri="{FF2B5EF4-FFF2-40B4-BE49-F238E27FC236}">
                <a16:creationId xmlns:a16="http://schemas.microsoft.com/office/drawing/2014/main" id="{916C075C-E486-8B40-A758-F39602688645}"/>
              </a:ext>
            </a:extLst>
          </p:cNvPr>
          <p:cNvSpPr txBox="1"/>
          <p:nvPr/>
        </p:nvSpPr>
        <p:spPr>
          <a:xfrm>
            <a:off x="5090552" y="-128944"/>
            <a:ext cx="6462667" cy="1138773"/>
          </a:xfrm>
          <a:prstGeom prst="rect">
            <a:avLst/>
          </a:prstGeom>
          <a:noFill/>
        </p:spPr>
        <p:txBody>
          <a:bodyPr wrap="square" rtlCol="0">
            <a:spAutoFit/>
          </a:bodyPr>
          <a:lstStyle/>
          <a:p>
            <a:pPr algn="r"/>
            <a:r>
              <a:rPr lang="mk-MK" sz="3400" b="1" spc="100" dirty="0">
                <a:solidFill>
                  <a:schemeClr val="bg1"/>
                </a:solidFill>
                <a:latin typeface="Roboto" panose="02000000000000000000" pitchFamily="2" charset="0"/>
                <a:ea typeface="Roboto" panose="02000000000000000000" pitchFamily="2" charset="0"/>
                <a:cs typeface="Arial" panose="020B0604020202020204" pitchFamily="34" charset="0"/>
              </a:rPr>
              <a:t>Слаба наспроти силна одржливост</a:t>
            </a:r>
            <a:r>
              <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rPr>
              <a:t> </a:t>
            </a:r>
          </a:p>
        </p:txBody>
      </p:sp>
    </p:spTree>
    <p:extLst>
      <p:ext uri="{BB962C8B-B14F-4D97-AF65-F5344CB8AC3E}">
        <p14:creationId xmlns:p14="http://schemas.microsoft.com/office/powerpoint/2010/main" val="625951606"/>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 calcmode="lin" valueType="num">
                                      <p:cBhvr additive="base">
                                        <p:cTn id="7" dur="500" fill="hold"/>
                                        <p:tgtEl>
                                          <p:spTgt spid="6"/>
                                        </p:tgtEl>
                                        <p:attrNameLst>
                                          <p:attrName>ppt_x</p:attrName>
                                        </p:attrNameLst>
                                      </p:cBhvr>
                                      <p:tavLst>
                                        <p:tav tm="0">
                                          <p:val>
                                            <p:strVal val="#ppt_x"/>
                                          </p:val>
                                        </p:tav>
                                        <p:tav tm="100000">
                                          <p:val>
                                            <p:strVal val="#ppt_x"/>
                                          </p:val>
                                        </p:tav>
                                      </p:tavLst>
                                    </p:anim>
                                    <p:anim calcmode="lin" valueType="num">
                                      <p:cBhvr additive="base">
                                        <p:cTn id="8"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01585" y="-190965"/>
            <a:ext cx="6036129" cy="1105365"/>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494635" y="-162011"/>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TextBox 2">
            <a:extLst>
              <a:ext uri="{FF2B5EF4-FFF2-40B4-BE49-F238E27FC236}">
                <a16:creationId xmlns:a16="http://schemas.microsoft.com/office/drawing/2014/main" id="{8FDC1091-7D2A-46EE-8E6E-646DD506FC99}"/>
              </a:ext>
            </a:extLst>
          </p:cNvPr>
          <p:cNvSpPr txBox="1"/>
          <p:nvPr/>
        </p:nvSpPr>
        <p:spPr>
          <a:xfrm>
            <a:off x="792773" y="2061278"/>
            <a:ext cx="10628226" cy="3170099"/>
          </a:xfrm>
          <a:prstGeom prst="rect">
            <a:avLst/>
          </a:prstGeom>
          <a:noFill/>
        </p:spPr>
        <p:txBody>
          <a:bodyPr wrap="square" rtlCol="0">
            <a:spAutoFit/>
          </a:bodyPr>
          <a:lstStyle/>
          <a:p>
            <a:pPr algn="ctr"/>
            <a:r>
              <a:rPr lang="mk-MK" sz="4000" b="1" dirty="0">
                <a:solidFill>
                  <a:schemeClr val="accent1"/>
                </a:solidFill>
              </a:rPr>
              <a:t>Пристапот на слаба одржливост смета дека човечки создадениот и природниот капитал се заменливи на долг рок, додека приврзаниците на силната одржливост веруваат дека не се.</a:t>
            </a:r>
          </a:p>
        </p:txBody>
      </p:sp>
      <p:sp>
        <p:nvSpPr>
          <p:cNvPr id="9" name="Textfeld 1">
            <a:extLst>
              <a:ext uri="{FF2B5EF4-FFF2-40B4-BE49-F238E27FC236}">
                <a16:creationId xmlns:a16="http://schemas.microsoft.com/office/drawing/2014/main" id="{916C075C-E486-8B40-A758-F39602688645}"/>
              </a:ext>
            </a:extLst>
          </p:cNvPr>
          <p:cNvSpPr txBox="1"/>
          <p:nvPr/>
        </p:nvSpPr>
        <p:spPr>
          <a:xfrm>
            <a:off x="5524795" y="-162011"/>
            <a:ext cx="6462667" cy="1138773"/>
          </a:xfrm>
          <a:prstGeom prst="rect">
            <a:avLst/>
          </a:prstGeom>
          <a:noFill/>
        </p:spPr>
        <p:txBody>
          <a:bodyPr wrap="square" rtlCol="0">
            <a:spAutoFit/>
          </a:bodyPr>
          <a:lstStyle/>
          <a:p>
            <a:pPr algn="r"/>
            <a:r>
              <a:rPr lang="mk-MK" sz="3400" b="1" spc="100" dirty="0">
                <a:solidFill>
                  <a:schemeClr val="bg1"/>
                </a:solidFill>
                <a:latin typeface="Roboto" panose="02000000000000000000" pitchFamily="2" charset="0"/>
                <a:ea typeface="Roboto" panose="02000000000000000000" pitchFamily="2" charset="0"/>
                <a:cs typeface="Arial" panose="020B0604020202020204" pitchFamily="34" charset="0"/>
              </a:rPr>
              <a:t>Слаба наспроти силна одржливост</a:t>
            </a:r>
            <a:r>
              <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rPr>
              <a:t> </a:t>
            </a:r>
          </a:p>
        </p:txBody>
      </p:sp>
    </p:spTree>
    <p:extLst>
      <p:ext uri="{BB962C8B-B14F-4D97-AF65-F5344CB8AC3E}">
        <p14:creationId xmlns:p14="http://schemas.microsoft.com/office/powerpoint/2010/main" val="3052697508"/>
      </p:ext>
    </p:extLst>
  </p:cSld>
  <p:clrMapOvr>
    <a:masterClrMapping/>
  </p:clrMapOvr>
  <p:transition spd="slow">
    <p:push dir="u"/>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96043"/>
            <a:ext cx="6036129" cy="1110443"/>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5860244" y="-127150"/>
            <a:ext cx="5958612" cy="1138773"/>
          </a:xfrm>
          <a:prstGeom prst="rect">
            <a:avLst/>
          </a:prstGeom>
          <a:noFill/>
        </p:spPr>
        <p:txBody>
          <a:bodyPr wrap="square" rtlCol="0">
            <a:spAutoFit/>
          </a:bodyPr>
          <a:lstStyle/>
          <a:p>
            <a:pPr algn="r"/>
            <a:r>
              <a:rPr lang="mk-MK" sz="3400" b="1" spc="100" dirty="0">
                <a:solidFill>
                  <a:schemeClr val="bg1"/>
                </a:solidFill>
                <a:latin typeface="Roboto" panose="02000000000000000000" pitchFamily="2" charset="0"/>
                <a:ea typeface="Roboto" panose="02000000000000000000" pitchFamily="2" charset="0"/>
                <a:cs typeface="Arial" panose="020B0604020202020204" pitchFamily="34" charset="0"/>
              </a:rPr>
              <a:t>Трагедија на заедничките ресурси</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grpSp>
        <p:nvGrpSpPr>
          <p:cNvPr id="72" name="Group 71">
            <a:extLst>
              <a:ext uri="{FF2B5EF4-FFF2-40B4-BE49-F238E27FC236}">
                <a16:creationId xmlns:a16="http://schemas.microsoft.com/office/drawing/2014/main" id="{ADDA429A-5440-469D-AD9D-B405F14371AE}"/>
              </a:ext>
            </a:extLst>
          </p:cNvPr>
          <p:cNvGrpSpPr/>
          <p:nvPr/>
        </p:nvGrpSpPr>
        <p:grpSpPr>
          <a:xfrm>
            <a:off x="0" y="1865525"/>
            <a:ext cx="4108527" cy="3826947"/>
            <a:chOff x="7238028" y="1419034"/>
            <a:chExt cx="4108527" cy="3826947"/>
          </a:xfrm>
        </p:grpSpPr>
        <p:grpSp>
          <p:nvGrpSpPr>
            <p:cNvPr id="51" name="Group 50">
              <a:extLst>
                <a:ext uri="{FF2B5EF4-FFF2-40B4-BE49-F238E27FC236}">
                  <a16:creationId xmlns:a16="http://schemas.microsoft.com/office/drawing/2014/main" id="{DFD07EFA-D32B-4F47-A41B-27D6708D7CC7}"/>
                </a:ext>
              </a:extLst>
            </p:cNvPr>
            <p:cNvGrpSpPr/>
            <p:nvPr/>
          </p:nvGrpSpPr>
          <p:grpSpPr>
            <a:xfrm>
              <a:off x="7238028" y="1419034"/>
              <a:ext cx="4108527" cy="3826947"/>
              <a:chOff x="-1805742" y="1794535"/>
              <a:chExt cx="4108527" cy="3826947"/>
            </a:xfrm>
          </p:grpSpPr>
          <p:sp>
            <p:nvSpPr>
              <p:cNvPr id="52" name="Rectangle 51">
                <a:extLst>
                  <a:ext uri="{FF2B5EF4-FFF2-40B4-BE49-F238E27FC236}">
                    <a16:creationId xmlns:a16="http://schemas.microsoft.com/office/drawing/2014/main" id="{88D27DED-2F5F-448A-87BE-BF16B12F23A0}"/>
                  </a:ext>
                </a:extLst>
              </p:cNvPr>
              <p:cNvSpPr/>
              <p:nvPr/>
            </p:nvSpPr>
            <p:spPr>
              <a:xfrm>
                <a:off x="-1805742" y="1794535"/>
                <a:ext cx="4108527" cy="38269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3" name="Rectangle 52">
                <a:extLst>
                  <a:ext uri="{FF2B5EF4-FFF2-40B4-BE49-F238E27FC236}">
                    <a16:creationId xmlns:a16="http://schemas.microsoft.com/office/drawing/2014/main" id="{6A6526E4-CA24-44BA-834F-4D46F3BCB21B}"/>
                  </a:ext>
                </a:extLst>
              </p:cNvPr>
              <p:cNvSpPr/>
              <p:nvPr/>
            </p:nvSpPr>
            <p:spPr>
              <a:xfrm>
                <a:off x="-1589809" y="2213103"/>
                <a:ext cx="3719945" cy="2764142"/>
              </a:xfrm>
              <a:prstGeom prst="rect">
                <a:avLst/>
              </a:prstGeom>
              <a:solidFill>
                <a:srgbClr val="0BE935"/>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sp>
          <p:nvSpPr>
            <p:cNvPr id="70" name="TextBox 69">
              <a:extLst>
                <a:ext uri="{FF2B5EF4-FFF2-40B4-BE49-F238E27FC236}">
                  <a16:creationId xmlns:a16="http://schemas.microsoft.com/office/drawing/2014/main" id="{369926CF-CBE2-46EC-BCE9-1902C86D0755}"/>
                </a:ext>
              </a:extLst>
            </p:cNvPr>
            <p:cNvSpPr txBox="1"/>
            <p:nvPr/>
          </p:nvSpPr>
          <p:spPr>
            <a:xfrm>
              <a:off x="8592638" y="1456596"/>
              <a:ext cx="2416566" cy="369332"/>
            </a:xfrm>
            <a:prstGeom prst="rect">
              <a:avLst/>
            </a:prstGeom>
            <a:noFill/>
          </p:spPr>
          <p:txBody>
            <a:bodyPr wrap="square" rtlCol="0">
              <a:spAutoFit/>
            </a:bodyPr>
            <a:lstStyle/>
            <a:p>
              <a:r>
                <a:rPr lang="mk-MK" b="1" dirty="0"/>
                <a:t>Заеднички ресурси</a:t>
              </a:r>
              <a:endParaRPr lang="en-GB" b="1" dirty="0"/>
            </a:p>
          </p:txBody>
        </p:sp>
        <p:sp>
          <p:nvSpPr>
            <p:cNvPr id="71" name="TextBox 70">
              <a:extLst>
                <a:ext uri="{FF2B5EF4-FFF2-40B4-BE49-F238E27FC236}">
                  <a16:creationId xmlns:a16="http://schemas.microsoft.com/office/drawing/2014/main" id="{79394A52-6552-4067-A2C8-C6E8741204CA}"/>
                </a:ext>
              </a:extLst>
            </p:cNvPr>
            <p:cNvSpPr txBox="1"/>
            <p:nvPr/>
          </p:nvSpPr>
          <p:spPr>
            <a:xfrm>
              <a:off x="7846569" y="4641812"/>
              <a:ext cx="3216022" cy="369332"/>
            </a:xfrm>
            <a:prstGeom prst="rect">
              <a:avLst/>
            </a:prstGeom>
            <a:noFill/>
          </p:spPr>
          <p:txBody>
            <a:bodyPr wrap="square" rtlCol="0">
              <a:spAutoFit/>
            </a:bodyPr>
            <a:lstStyle/>
            <a:p>
              <a:r>
                <a:rPr lang="en-GB" dirty="0"/>
                <a:t>20 </a:t>
              </a:r>
              <a:r>
                <a:rPr lang="mk-MK" dirty="0" err="1"/>
                <a:t>акри</a:t>
              </a:r>
              <a:r>
                <a:rPr lang="mk-MK" dirty="0"/>
                <a:t> комунално пасиште</a:t>
              </a:r>
              <a:endParaRPr lang="en-GB" dirty="0"/>
            </a:p>
          </p:txBody>
        </p:sp>
      </p:grpSp>
      <p:grpSp>
        <p:nvGrpSpPr>
          <p:cNvPr id="75" name="Group 74">
            <a:extLst>
              <a:ext uri="{FF2B5EF4-FFF2-40B4-BE49-F238E27FC236}">
                <a16:creationId xmlns:a16="http://schemas.microsoft.com/office/drawing/2014/main" id="{6FBF4254-92DC-4528-B5E5-2233E7920679}"/>
              </a:ext>
            </a:extLst>
          </p:cNvPr>
          <p:cNvGrpSpPr/>
          <p:nvPr/>
        </p:nvGrpSpPr>
        <p:grpSpPr>
          <a:xfrm>
            <a:off x="3957947" y="1869651"/>
            <a:ext cx="4108527" cy="3868504"/>
            <a:chOff x="2718873" y="1286293"/>
            <a:chExt cx="4108527" cy="3868504"/>
          </a:xfrm>
        </p:grpSpPr>
        <p:grpSp>
          <p:nvGrpSpPr>
            <p:cNvPr id="67" name="Group 66">
              <a:extLst>
                <a:ext uri="{FF2B5EF4-FFF2-40B4-BE49-F238E27FC236}">
                  <a16:creationId xmlns:a16="http://schemas.microsoft.com/office/drawing/2014/main" id="{1F5B5349-A7DF-485A-9899-84AEA961D194}"/>
                </a:ext>
              </a:extLst>
            </p:cNvPr>
            <p:cNvGrpSpPr/>
            <p:nvPr/>
          </p:nvGrpSpPr>
          <p:grpSpPr>
            <a:xfrm>
              <a:off x="2718873" y="1286293"/>
              <a:ext cx="4108527" cy="3826947"/>
              <a:chOff x="2755789" y="1424965"/>
              <a:chExt cx="4108527" cy="3826947"/>
            </a:xfrm>
          </p:grpSpPr>
          <p:grpSp>
            <p:nvGrpSpPr>
              <p:cNvPr id="48" name="Group 47">
                <a:extLst>
                  <a:ext uri="{FF2B5EF4-FFF2-40B4-BE49-F238E27FC236}">
                    <a16:creationId xmlns:a16="http://schemas.microsoft.com/office/drawing/2014/main" id="{AA1FC4B5-A20A-47DE-BACD-0C335BC80147}"/>
                  </a:ext>
                </a:extLst>
              </p:cNvPr>
              <p:cNvGrpSpPr/>
              <p:nvPr/>
            </p:nvGrpSpPr>
            <p:grpSpPr>
              <a:xfrm>
                <a:off x="2755789" y="1424965"/>
                <a:ext cx="4108527" cy="3826947"/>
                <a:chOff x="-1805742" y="1794535"/>
                <a:chExt cx="4108527" cy="3826947"/>
              </a:xfrm>
            </p:grpSpPr>
            <p:sp>
              <p:nvSpPr>
                <p:cNvPr id="49" name="Rectangle 48">
                  <a:extLst>
                    <a:ext uri="{FF2B5EF4-FFF2-40B4-BE49-F238E27FC236}">
                      <a16:creationId xmlns:a16="http://schemas.microsoft.com/office/drawing/2014/main" id="{E4DB0FC2-4F5D-4301-A2E7-622978C8D11B}"/>
                    </a:ext>
                  </a:extLst>
                </p:cNvPr>
                <p:cNvSpPr/>
                <p:nvPr/>
              </p:nvSpPr>
              <p:spPr>
                <a:xfrm>
                  <a:off x="-1805742" y="1794535"/>
                  <a:ext cx="4108527" cy="38269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50" name="Rectangle 49">
                  <a:extLst>
                    <a:ext uri="{FF2B5EF4-FFF2-40B4-BE49-F238E27FC236}">
                      <a16:creationId xmlns:a16="http://schemas.microsoft.com/office/drawing/2014/main" id="{65744E08-7DA9-40A3-9D40-7BD159D651DB}"/>
                    </a:ext>
                  </a:extLst>
                </p:cNvPr>
                <p:cNvSpPr/>
                <p:nvPr/>
              </p:nvSpPr>
              <p:spPr>
                <a:xfrm>
                  <a:off x="-1589809" y="2213103"/>
                  <a:ext cx="3719945" cy="2764142"/>
                </a:xfrm>
                <a:prstGeom prst="rect">
                  <a:avLst/>
                </a:prstGeom>
                <a:solidFill>
                  <a:srgbClr val="A2C300"/>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54" name="Picture 53">
                <a:extLst>
                  <a:ext uri="{FF2B5EF4-FFF2-40B4-BE49-F238E27FC236}">
                    <a16:creationId xmlns:a16="http://schemas.microsoft.com/office/drawing/2014/main" id="{83C4293E-38EC-4157-860E-D3E4AB8CC9B3}"/>
                  </a:ext>
                </a:extLst>
              </p:cNvPr>
              <p:cNvPicPr>
                <a:picLocks noChangeAspect="1"/>
              </p:cNvPicPr>
              <p:nvPr/>
            </p:nvPicPr>
            <p:blipFill rotWithShape="1">
              <a:blip r:embed="rId4" cstate="email">
                <a:extLst>
                  <a:ext uri="{BEBA8EAE-BF5A-486C-A8C5-ECC9F3942E4B}">
                    <a14:imgProps xmlns:a14="http://schemas.microsoft.com/office/drawing/2010/main">
                      <a14:imgLayer r:embed="rId5">
                        <a14:imgEffect>
                          <a14:backgroundRemoval t="9921" b="89683" l="10000" r="90000"/>
                        </a14:imgEffect>
                      </a14:imgLayer>
                    </a14:imgProps>
                  </a:ext>
                  <a:ext uri="{28A0092B-C50C-407E-A947-70E740481C1C}">
                    <a14:useLocalDpi xmlns:a14="http://schemas.microsoft.com/office/drawing/2010/main"/>
                  </a:ext>
                </a:extLst>
              </a:blip>
              <a:srcRect/>
              <a:stretch/>
            </p:blipFill>
            <p:spPr>
              <a:xfrm>
                <a:off x="3612758" y="2450050"/>
                <a:ext cx="741063" cy="717828"/>
              </a:xfrm>
              <a:prstGeom prst="rect">
                <a:avLst/>
              </a:prstGeom>
            </p:spPr>
          </p:pic>
          <p:pic>
            <p:nvPicPr>
              <p:cNvPr id="55" name="Picture 54">
                <a:extLst>
                  <a:ext uri="{FF2B5EF4-FFF2-40B4-BE49-F238E27FC236}">
                    <a16:creationId xmlns:a16="http://schemas.microsoft.com/office/drawing/2014/main" id="{DC04CA0A-5B8D-48E5-B904-7BC8C8205126}"/>
                  </a:ext>
                </a:extLst>
              </p:cNvPr>
              <p:cNvPicPr>
                <a:picLocks noChangeAspect="1"/>
              </p:cNvPicPr>
              <p:nvPr/>
            </p:nvPicPr>
            <p:blipFill rotWithShape="1">
              <a:blip r:embed="rId4" cstate="email">
                <a:extLst>
                  <a:ext uri="{BEBA8EAE-BF5A-486C-A8C5-ECC9F3942E4B}">
                    <a14:imgProps xmlns:a14="http://schemas.microsoft.com/office/drawing/2010/main">
                      <a14:imgLayer r:embed="rId6">
                        <a14:imgEffect>
                          <a14:backgroundRemoval t="9921" b="89683" l="10000" r="90000"/>
                        </a14:imgEffect>
                      </a14:imgLayer>
                    </a14:imgProps>
                  </a:ext>
                  <a:ext uri="{28A0092B-C50C-407E-A947-70E740481C1C}">
                    <a14:useLocalDpi xmlns:a14="http://schemas.microsoft.com/office/drawing/2010/main"/>
                  </a:ext>
                </a:extLst>
              </a:blip>
              <a:srcRect/>
              <a:stretch/>
            </p:blipFill>
            <p:spPr>
              <a:xfrm>
                <a:off x="4414828" y="2116250"/>
                <a:ext cx="741063" cy="717828"/>
              </a:xfrm>
              <a:prstGeom prst="rect">
                <a:avLst/>
              </a:prstGeom>
            </p:spPr>
          </p:pic>
          <p:pic>
            <p:nvPicPr>
              <p:cNvPr id="56" name="Picture 55">
                <a:extLst>
                  <a:ext uri="{FF2B5EF4-FFF2-40B4-BE49-F238E27FC236}">
                    <a16:creationId xmlns:a16="http://schemas.microsoft.com/office/drawing/2014/main" id="{3BF6FCA6-3671-458D-A2AF-464018B19B28}"/>
                  </a:ext>
                </a:extLst>
              </p:cNvPr>
              <p:cNvPicPr>
                <a:picLocks noChangeAspect="1"/>
              </p:cNvPicPr>
              <p:nvPr/>
            </p:nvPicPr>
            <p:blipFill rotWithShape="1">
              <a:blip r:embed="rId4" cstate="email">
                <a:extLst>
                  <a:ext uri="{BEBA8EAE-BF5A-486C-A8C5-ECC9F3942E4B}">
                    <a14:imgProps xmlns:a14="http://schemas.microsoft.com/office/drawing/2010/main">
                      <a14:imgLayer r:embed="rId6">
                        <a14:imgEffect>
                          <a14:backgroundRemoval t="9921" b="89683" l="10000" r="90000"/>
                        </a14:imgEffect>
                      </a14:imgLayer>
                    </a14:imgProps>
                  </a:ext>
                  <a:ext uri="{28A0092B-C50C-407E-A947-70E740481C1C}">
                    <a14:useLocalDpi xmlns:a14="http://schemas.microsoft.com/office/drawing/2010/main"/>
                  </a:ext>
                </a:extLst>
              </a:blip>
              <a:srcRect/>
              <a:stretch/>
            </p:blipFill>
            <p:spPr>
              <a:xfrm>
                <a:off x="4233940" y="3774449"/>
                <a:ext cx="741063" cy="717828"/>
              </a:xfrm>
              <a:prstGeom prst="rect">
                <a:avLst/>
              </a:prstGeom>
            </p:spPr>
          </p:pic>
          <p:pic>
            <p:nvPicPr>
              <p:cNvPr id="57" name="Picture 56">
                <a:extLst>
                  <a:ext uri="{FF2B5EF4-FFF2-40B4-BE49-F238E27FC236}">
                    <a16:creationId xmlns:a16="http://schemas.microsoft.com/office/drawing/2014/main" id="{F1AD23E6-3745-45FB-B8DE-74D09BE945EA}"/>
                  </a:ext>
                </a:extLst>
              </p:cNvPr>
              <p:cNvPicPr>
                <a:picLocks noChangeAspect="1"/>
              </p:cNvPicPr>
              <p:nvPr/>
            </p:nvPicPr>
            <p:blipFill rotWithShape="1">
              <a:blip r:embed="rId4" cstate="email">
                <a:extLst>
                  <a:ext uri="{BEBA8EAE-BF5A-486C-A8C5-ECC9F3942E4B}">
                    <a14:imgProps xmlns:a14="http://schemas.microsoft.com/office/drawing/2010/main">
                      <a14:imgLayer r:embed="rId6">
                        <a14:imgEffect>
                          <a14:backgroundRemoval t="9921" b="89683" l="10000" r="90000"/>
                        </a14:imgEffect>
                      </a14:imgLayer>
                    </a14:imgProps>
                  </a:ext>
                  <a:ext uri="{28A0092B-C50C-407E-A947-70E740481C1C}">
                    <a14:useLocalDpi xmlns:a14="http://schemas.microsoft.com/office/drawing/2010/main"/>
                  </a:ext>
                </a:extLst>
              </a:blip>
              <a:srcRect/>
              <a:stretch/>
            </p:blipFill>
            <p:spPr>
              <a:xfrm>
                <a:off x="3201507" y="2928316"/>
                <a:ext cx="741063" cy="717828"/>
              </a:xfrm>
              <a:prstGeom prst="rect">
                <a:avLst/>
              </a:prstGeom>
            </p:spPr>
          </p:pic>
          <p:pic>
            <p:nvPicPr>
              <p:cNvPr id="58" name="Picture 57">
                <a:extLst>
                  <a:ext uri="{FF2B5EF4-FFF2-40B4-BE49-F238E27FC236}">
                    <a16:creationId xmlns:a16="http://schemas.microsoft.com/office/drawing/2014/main" id="{FF6D0F37-DACA-495F-9CAD-8C297167AA82}"/>
                  </a:ext>
                </a:extLst>
              </p:cNvPr>
              <p:cNvPicPr>
                <a:picLocks noChangeAspect="1"/>
              </p:cNvPicPr>
              <p:nvPr/>
            </p:nvPicPr>
            <p:blipFill rotWithShape="1">
              <a:blip r:embed="rId4" cstate="email">
                <a:extLst>
                  <a:ext uri="{BEBA8EAE-BF5A-486C-A8C5-ECC9F3942E4B}">
                    <a14:imgProps xmlns:a14="http://schemas.microsoft.com/office/drawing/2010/main">
                      <a14:imgLayer r:embed="rId6">
                        <a14:imgEffect>
                          <a14:backgroundRemoval t="9921" b="89683" l="10000" r="90000"/>
                        </a14:imgEffect>
                      </a14:imgLayer>
                    </a14:imgProps>
                  </a:ext>
                  <a:ext uri="{28A0092B-C50C-407E-A947-70E740481C1C}">
                    <a14:useLocalDpi xmlns:a14="http://schemas.microsoft.com/office/drawing/2010/main"/>
                  </a:ext>
                </a:extLst>
              </a:blip>
              <a:srcRect/>
              <a:stretch/>
            </p:blipFill>
            <p:spPr>
              <a:xfrm>
                <a:off x="3041806" y="1771915"/>
                <a:ext cx="741063" cy="717828"/>
              </a:xfrm>
              <a:prstGeom prst="rect">
                <a:avLst/>
              </a:prstGeom>
            </p:spPr>
          </p:pic>
          <p:pic>
            <p:nvPicPr>
              <p:cNvPr id="59" name="Picture 58">
                <a:extLst>
                  <a:ext uri="{FF2B5EF4-FFF2-40B4-BE49-F238E27FC236}">
                    <a16:creationId xmlns:a16="http://schemas.microsoft.com/office/drawing/2014/main" id="{53AABCCE-5CCD-44AC-8C44-D2AF4B3CB4BD}"/>
                  </a:ext>
                </a:extLst>
              </p:cNvPr>
              <p:cNvPicPr>
                <a:picLocks noChangeAspect="1"/>
              </p:cNvPicPr>
              <p:nvPr/>
            </p:nvPicPr>
            <p:blipFill rotWithShape="1">
              <a:blip r:embed="rId4" cstate="email">
                <a:extLst>
                  <a:ext uri="{BEBA8EAE-BF5A-486C-A8C5-ECC9F3942E4B}">
                    <a14:imgProps xmlns:a14="http://schemas.microsoft.com/office/drawing/2010/main">
                      <a14:imgLayer r:embed="rId6">
                        <a14:imgEffect>
                          <a14:backgroundRemoval t="9921" b="89683" l="10000" r="90000"/>
                        </a14:imgEffect>
                      </a14:imgLayer>
                    </a14:imgProps>
                  </a:ext>
                  <a:ext uri="{28A0092B-C50C-407E-A947-70E740481C1C}">
                    <a14:useLocalDpi xmlns:a14="http://schemas.microsoft.com/office/drawing/2010/main"/>
                  </a:ext>
                </a:extLst>
              </a:blip>
              <a:srcRect/>
              <a:stretch/>
            </p:blipFill>
            <p:spPr>
              <a:xfrm>
                <a:off x="5384604" y="2713297"/>
                <a:ext cx="741063" cy="717828"/>
              </a:xfrm>
              <a:prstGeom prst="rect">
                <a:avLst/>
              </a:prstGeom>
            </p:spPr>
          </p:pic>
          <p:pic>
            <p:nvPicPr>
              <p:cNvPr id="60" name="Picture 59">
                <a:extLst>
                  <a:ext uri="{FF2B5EF4-FFF2-40B4-BE49-F238E27FC236}">
                    <a16:creationId xmlns:a16="http://schemas.microsoft.com/office/drawing/2014/main" id="{21022C1C-C149-4469-962D-831DDD8FDA8A}"/>
                  </a:ext>
                </a:extLst>
              </p:cNvPr>
              <p:cNvPicPr>
                <a:picLocks noChangeAspect="1"/>
              </p:cNvPicPr>
              <p:nvPr/>
            </p:nvPicPr>
            <p:blipFill rotWithShape="1">
              <a:blip r:embed="rId4" cstate="email">
                <a:extLst>
                  <a:ext uri="{BEBA8EAE-BF5A-486C-A8C5-ECC9F3942E4B}">
                    <a14:imgProps xmlns:a14="http://schemas.microsoft.com/office/drawing/2010/main">
                      <a14:imgLayer r:embed="rId6">
                        <a14:imgEffect>
                          <a14:backgroundRemoval t="9921" b="89683" l="10000" r="90000"/>
                        </a14:imgEffect>
                      </a14:imgLayer>
                    </a14:imgProps>
                  </a:ext>
                  <a:ext uri="{28A0092B-C50C-407E-A947-70E740481C1C}">
                    <a14:useLocalDpi xmlns:a14="http://schemas.microsoft.com/office/drawing/2010/main"/>
                  </a:ext>
                </a:extLst>
              </a:blip>
              <a:srcRect/>
              <a:stretch/>
            </p:blipFill>
            <p:spPr>
              <a:xfrm>
                <a:off x="4240058" y="3072783"/>
                <a:ext cx="741063" cy="717828"/>
              </a:xfrm>
              <a:prstGeom prst="rect">
                <a:avLst/>
              </a:prstGeom>
            </p:spPr>
          </p:pic>
          <p:pic>
            <p:nvPicPr>
              <p:cNvPr id="61" name="Picture 60">
                <a:extLst>
                  <a:ext uri="{FF2B5EF4-FFF2-40B4-BE49-F238E27FC236}">
                    <a16:creationId xmlns:a16="http://schemas.microsoft.com/office/drawing/2014/main" id="{8B2595DB-7819-4322-9D32-0A50BCF1E486}"/>
                  </a:ext>
                </a:extLst>
              </p:cNvPr>
              <p:cNvPicPr>
                <a:picLocks noChangeAspect="1"/>
              </p:cNvPicPr>
              <p:nvPr/>
            </p:nvPicPr>
            <p:blipFill rotWithShape="1">
              <a:blip r:embed="rId4" cstate="email">
                <a:extLst>
                  <a:ext uri="{BEBA8EAE-BF5A-486C-A8C5-ECC9F3942E4B}">
                    <a14:imgProps xmlns:a14="http://schemas.microsoft.com/office/drawing/2010/main">
                      <a14:imgLayer r:embed="rId6">
                        <a14:imgEffect>
                          <a14:backgroundRemoval t="9921" b="89683" l="10000" r="90000"/>
                        </a14:imgEffect>
                      </a14:imgLayer>
                    </a14:imgProps>
                  </a:ext>
                  <a:ext uri="{28A0092B-C50C-407E-A947-70E740481C1C}">
                    <a14:useLocalDpi xmlns:a14="http://schemas.microsoft.com/office/drawing/2010/main"/>
                  </a:ext>
                </a:extLst>
              </a:blip>
              <a:srcRect/>
              <a:stretch/>
            </p:blipFill>
            <p:spPr>
              <a:xfrm>
                <a:off x="3126575" y="3653161"/>
                <a:ext cx="741063" cy="717828"/>
              </a:xfrm>
              <a:prstGeom prst="rect">
                <a:avLst/>
              </a:prstGeom>
            </p:spPr>
          </p:pic>
          <p:pic>
            <p:nvPicPr>
              <p:cNvPr id="62" name="Picture 61">
                <a:extLst>
                  <a:ext uri="{FF2B5EF4-FFF2-40B4-BE49-F238E27FC236}">
                    <a16:creationId xmlns:a16="http://schemas.microsoft.com/office/drawing/2014/main" id="{FE9FEBFB-413D-4561-B462-D4196F763613}"/>
                  </a:ext>
                </a:extLst>
              </p:cNvPr>
              <p:cNvPicPr>
                <a:picLocks noChangeAspect="1"/>
              </p:cNvPicPr>
              <p:nvPr/>
            </p:nvPicPr>
            <p:blipFill rotWithShape="1">
              <a:blip r:embed="rId4" cstate="email">
                <a:extLst>
                  <a:ext uri="{BEBA8EAE-BF5A-486C-A8C5-ECC9F3942E4B}">
                    <a14:imgProps xmlns:a14="http://schemas.microsoft.com/office/drawing/2010/main">
                      <a14:imgLayer r:embed="rId7">
                        <a14:imgEffect>
                          <a14:backgroundRemoval t="9921" b="89683" l="10000" r="90000"/>
                        </a14:imgEffect>
                      </a14:imgLayer>
                    </a14:imgProps>
                  </a:ext>
                  <a:ext uri="{28A0092B-C50C-407E-A947-70E740481C1C}">
                    <a14:useLocalDpi xmlns:a14="http://schemas.microsoft.com/office/drawing/2010/main"/>
                  </a:ext>
                </a:extLst>
              </a:blip>
              <a:srcRect/>
              <a:stretch/>
            </p:blipFill>
            <p:spPr>
              <a:xfrm>
                <a:off x="5734771" y="3752702"/>
                <a:ext cx="741063" cy="717828"/>
              </a:xfrm>
              <a:prstGeom prst="rect">
                <a:avLst/>
              </a:prstGeom>
            </p:spPr>
          </p:pic>
          <p:pic>
            <p:nvPicPr>
              <p:cNvPr id="63" name="Picture 62">
                <a:extLst>
                  <a:ext uri="{FF2B5EF4-FFF2-40B4-BE49-F238E27FC236}">
                    <a16:creationId xmlns:a16="http://schemas.microsoft.com/office/drawing/2014/main" id="{DFF15F0F-ADAF-4FF8-88AA-C10FA4525AF4}"/>
                  </a:ext>
                </a:extLst>
              </p:cNvPr>
              <p:cNvPicPr>
                <a:picLocks noChangeAspect="1"/>
              </p:cNvPicPr>
              <p:nvPr/>
            </p:nvPicPr>
            <p:blipFill rotWithShape="1">
              <a:blip r:embed="rId4" cstate="email">
                <a:extLst>
                  <a:ext uri="{BEBA8EAE-BF5A-486C-A8C5-ECC9F3942E4B}">
                    <a14:imgProps xmlns:a14="http://schemas.microsoft.com/office/drawing/2010/main">
                      <a14:imgLayer r:embed="rId8">
                        <a14:imgEffect>
                          <a14:backgroundRemoval t="9921" b="89683" l="10000" r="90000"/>
                        </a14:imgEffect>
                      </a14:imgLayer>
                    </a14:imgProps>
                  </a:ext>
                  <a:ext uri="{28A0092B-C50C-407E-A947-70E740481C1C}">
                    <a14:useLocalDpi xmlns:a14="http://schemas.microsoft.com/office/drawing/2010/main"/>
                  </a:ext>
                </a:extLst>
              </a:blip>
              <a:srcRect/>
              <a:stretch/>
            </p:blipFill>
            <p:spPr>
              <a:xfrm>
                <a:off x="5154614" y="1885548"/>
                <a:ext cx="741063" cy="717828"/>
              </a:xfrm>
              <a:prstGeom prst="rect">
                <a:avLst/>
              </a:prstGeom>
            </p:spPr>
          </p:pic>
        </p:grpSp>
        <p:sp>
          <p:nvSpPr>
            <p:cNvPr id="73" name="TextBox 72">
              <a:extLst>
                <a:ext uri="{FF2B5EF4-FFF2-40B4-BE49-F238E27FC236}">
                  <a16:creationId xmlns:a16="http://schemas.microsoft.com/office/drawing/2014/main" id="{8670D00A-0D4B-4E71-BAA2-0AD819C47D11}"/>
                </a:ext>
              </a:extLst>
            </p:cNvPr>
            <p:cNvSpPr txBox="1"/>
            <p:nvPr/>
          </p:nvSpPr>
          <p:spPr>
            <a:xfrm>
              <a:off x="3675001" y="1308670"/>
              <a:ext cx="2572581" cy="369332"/>
            </a:xfrm>
            <a:prstGeom prst="rect">
              <a:avLst/>
            </a:prstGeom>
            <a:noFill/>
          </p:spPr>
          <p:txBody>
            <a:bodyPr wrap="square" rtlCol="0">
              <a:spAutoFit/>
            </a:bodyPr>
            <a:lstStyle/>
            <a:p>
              <a:r>
                <a:rPr lang="mk-MK" b="1" dirty="0"/>
                <a:t>Одржливо користење</a:t>
              </a:r>
              <a:endParaRPr lang="en-GB" b="1" dirty="0"/>
            </a:p>
          </p:txBody>
        </p:sp>
        <p:sp>
          <p:nvSpPr>
            <p:cNvPr id="74" name="TextBox 73">
              <a:extLst>
                <a:ext uri="{FF2B5EF4-FFF2-40B4-BE49-F238E27FC236}">
                  <a16:creationId xmlns:a16="http://schemas.microsoft.com/office/drawing/2014/main" id="{A0E41EDB-5F15-4454-86BD-FF4E24042B74}"/>
                </a:ext>
              </a:extLst>
            </p:cNvPr>
            <p:cNvSpPr txBox="1"/>
            <p:nvPr/>
          </p:nvSpPr>
          <p:spPr>
            <a:xfrm>
              <a:off x="3323566" y="4508466"/>
              <a:ext cx="2955394" cy="646331"/>
            </a:xfrm>
            <a:prstGeom prst="rect">
              <a:avLst/>
            </a:prstGeom>
            <a:noFill/>
          </p:spPr>
          <p:txBody>
            <a:bodyPr wrap="square" rtlCol="0">
              <a:spAutoFit/>
            </a:bodyPr>
            <a:lstStyle/>
            <a:p>
              <a:pPr algn="ctr"/>
              <a:r>
                <a:rPr lang="en-GB" dirty="0"/>
                <a:t>10 </a:t>
              </a:r>
              <a:r>
                <a:rPr lang="mk-MK" dirty="0"/>
                <a:t>крави</a:t>
              </a:r>
              <a:br>
                <a:rPr lang="en-GB" dirty="0"/>
              </a:br>
              <a:r>
                <a:rPr lang="en-GB" dirty="0"/>
                <a:t>(</a:t>
              </a:r>
              <a:r>
                <a:rPr lang="mk-MK" dirty="0"/>
                <a:t>Капацитет на носивост</a:t>
              </a:r>
              <a:r>
                <a:rPr lang="en-GB" dirty="0"/>
                <a:t>)</a:t>
              </a:r>
            </a:p>
          </p:txBody>
        </p:sp>
      </p:grpSp>
      <p:grpSp>
        <p:nvGrpSpPr>
          <p:cNvPr id="78" name="Group 77">
            <a:extLst>
              <a:ext uri="{FF2B5EF4-FFF2-40B4-BE49-F238E27FC236}">
                <a16:creationId xmlns:a16="http://schemas.microsoft.com/office/drawing/2014/main" id="{AA7B7EBA-E0C8-4ACF-907F-55DEB960C633}"/>
              </a:ext>
            </a:extLst>
          </p:cNvPr>
          <p:cNvGrpSpPr/>
          <p:nvPr/>
        </p:nvGrpSpPr>
        <p:grpSpPr>
          <a:xfrm>
            <a:off x="7894326" y="1826978"/>
            <a:ext cx="4895923" cy="3869620"/>
            <a:chOff x="-1949082" y="1336306"/>
            <a:chExt cx="4895923" cy="3869620"/>
          </a:xfrm>
        </p:grpSpPr>
        <p:grpSp>
          <p:nvGrpSpPr>
            <p:cNvPr id="69" name="Group 68">
              <a:extLst>
                <a:ext uri="{FF2B5EF4-FFF2-40B4-BE49-F238E27FC236}">
                  <a16:creationId xmlns:a16="http://schemas.microsoft.com/office/drawing/2014/main" id="{37246A13-26CA-481D-BF4A-F608C440953C}"/>
                </a:ext>
              </a:extLst>
            </p:cNvPr>
            <p:cNvGrpSpPr/>
            <p:nvPr/>
          </p:nvGrpSpPr>
          <p:grpSpPr>
            <a:xfrm>
              <a:off x="-1949082" y="1378979"/>
              <a:ext cx="4108527" cy="3826947"/>
              <a:chOff x="-1725158" y="1664074"/>
              <a:chExt cx="4108527" cy="3826947"/>
            </a:xfrm>
          </p:grpSpPr>
          <p:grpSp>
            <p:nvGrpSpPr>
              <p:cNvPr id="21" name="Group 20">
                <a:extLst>
                  <a:ext uri="{FF2B5EF4-FFF2-40B4-BE49-F238E27FC236}">
                    <a16:creationId xmlns:a16="http://schemas.microsoft.com/office/drawing/2014/main" id="{0658F5C3-DF3B-44E5-BB99-530081B0BB0A}"/>
                  </a:ext>
                </a:extLst>
              </p:cNvPr>
              <p:cNvGrpSpPr/>
              <p:nvPr/>
            </p:nvGrpSpPr>
            <p:grpSpPr>
              <a:xfrm>
                <a:off x="-1725158" y="1664074"/>
                <a:ext cx="4108527" cy="3826947"/>
                <a:chOff x="-1805742" y="1794535"/>
                <a:chExt cx="4108527" cy="3826947"/>
              </a:xfrm>
            </p:grpSpPr>
            <p:sp>
              <p:nvSpPr>
                <p:cNvPr id="11" name="Rectangle 10">
                  <a:extLst>
                    <a:ext uri="{FF2B5EF4-FFF2-40B4-BE49-F238E27FC236}">
                      <a16:creationId xmlns:a16="http://schemas.microsoft.com/office/drawing/2014/main" id="{73AFC605-D571-4034-B127-194A0CBA75D6}"/>
                    </a:ext>
                  </a:extLst>
                </p:cNvPr>
                <p:cNvSpPr/>
                <p:nvPr/>
              </p:nvSpPr>
              <p:spPr>
                <a:xfrm>
                  <a:off x="-1805742" y="1794535"/>
                  <a:ext cx="4108527" cy="3826947"/>
                </a:xfrm>
                <a:prstGeom prst="rect">
                  <a:avLst/>
                </a:prstGeom>
                <a:solidFill>
                  <a:schemeClr val="bg1"/>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sp>
              <p:nvSpPr>
                <p:cNvPr id="13" name="Rectangle 12">
                  <a:extLst>
                    <a:ext uri="{FF2B5EF4-FFF2-40B4-BE49-F238E27FC236}">
                      <a16:creationId xmlns:a16="http://schemas.microsoft.com/office/drawing/2014/main" id="{D28D722B-0D4E-4CD7-9583-1F8A01C588C3}"/>
                    </a:ext>
                  </a:extLst>
                </p:cNvPr>
                <p:cNvSpPr/>
                <p:nvPr/>
              </p:nvSpPr>
              <p:spPr>
                <a:xfrm>
                  <a:off x="-1589809" y="2213103"/>
                  <a:ext cx="3719945" cy="2764142"/>
                </a:xfrm>
                <a:prstGeom prst="rect">
                  <a:avLst/>
                </a:prstGeom>
                <a:solidFill>
                  <a:schemeClr val="accent4">
                    <a:lumMod val="60000"/>
                    <a:lumOff val="40000"/>
                  </a:schemeClr>
                </a:solid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dirty="0"/>
                </a:p>
              </p:txBody>
            </p:sp>
          </p:grpSp>
          <p:pic>
            <p:nvPicPr>
              <p:cNvPr id="23" name="Picture 22">
                <a:extLst>
                  <a:ext uri="{FF2B5EF4-FFF2-40B4-BE49-F238E27FC236}">
                    <a16:creationId xmlns:a16="http://schemas.microsoft.com/office/drawing/2014/main" id="{7102EE8B-2D0C-4686-9E78-20BFE1068C69}"/>
                  </a:ext>
                </a:extLst>
              </p:cNvPr>
              <p:cNvPicPr>
                <a:picLocks noChangeAspect="1"/>
              </p:cNvPicPr>
              <p:nvPr/>
            </p:nvPicPr>
            <p:blipFill rotWithShape="1">
              <a:blip r:embed="rId4" cstate="email">
                <a:extLst>
                  <a:ext uri="{BEBA8EAE-BF5A-486C-A8C5-ECC9F3942E4B}">
                    <a14:imgProps xmlns:a14="http://schemas.microsoft.com/office/drawing/2010/main">
                      <a14:imgLayer r:embed="rId9">
                        <a14:imgEffect>
                          <a14:backgroundRemoval t="9921" b="89683" l="10000" r="90000"/>
                        </a14:imgEffect>
                      </a14:imgLayer>
                    </a14:imgProps>
                  </a:ext>
                  <a:ext uri="{28A0092B-C50C-407E-A947-70E740481C1C}">
                    <a14:useLocalDpi xmlns:a14="http://schemas.microsoft.com/office/drawing/2010/main"/>
                  </a:ext>
                </a:extLst>
              </a:blip>
              <a:srcRect/>
              <a:stretch/>
            </p:blipFill>
            <p:spPr>
              <a:xfrm>
                <a:off x="1303697" y="2082642"/>
                <a:ext cx="741063" cy="717828"/>
              </a:xfrm>
              <a:prstGeom prst="rect">
                <a:avLst/>
              </a:prstGeom>
            </p:spPr>
          </p:pic>
          <p:pic>
            <p:nvPicPr>
              <p:cNvPr id="28" name="Picture 27">
                <a:extLst>
                  <a:ext uri="{FF2B5EF4-FFF2-40B4-BE49-F238E27FC236}">
                    <a16:creationId xmlns:a16="http://schemas.microsoft.com/office/drawing/2014/main" id="{A32AB4C1-C8BB-4759-A234-3518F3CFB15C}"/>
                  </a:ext>
                </a:extLst>
              </p:cNvPr>
              <p:cNvPicPr>
                <a:picLocks noChangeAspect="1"/>
              </p:cNvPicPr>
              <p:nvPr/>
            </p:nvPicPr>
            <p:blipFill rotWithShape="1">
              <a:blip r:embed="rId4" cstate="email">
                <a:extLst>
                  <a:ext uri="{BEBA8EAE-BF5A-486C-A8C5-ECC9F3942E4B}">
                    <a14:imgProps xmlns:a14="http://schemas.microsoft.com/office/drawing/2010/main">
                      <a14:imgLayer r:embed="rId10">
                        <a14:imgEffect>
                          <a14:backgroundRemoval t="9921" b="89683" l="10000" r="90000"/>
                        </a14:imgEffect>
                      </a14:imgLayer>
                    </a14:imgProps>
                  </a:ext>
                  <a:ext uri="{28A0092B-C50C-407E-A947-70E740481C1C}">
                    <a14:useLocalDpi xmlns:a14="http://schemas.microsoft.com/office/drawing/2010/main"/>
                  </a:ext>
                </a:extLst>
              </a:blip>
              <a:srcRect/>
              <a:stretch/>
            </p:blipFill>
            <p:spPr>
              <a:xfrm>
                <a:off x="1488478" y="3995195"/>
                <a:ext cx="741063" cy="717828"/>
              </a:xfrm>
              <a:prstGeom prst="rect">
                <a:avLst/>
              </a:prstGeom>
            </p:spPr>
          </p:pic>
          <p:pic>
            <p:nvPicPr>
              <p:cNvPr id="29" name="Picture 28">
                <a:extLst>
                  <a:ext uri="{FF2B5EF4-FFF2-40B4-BE49-F238E27FC236}">
                    <a16:creationId xmlns:a16="http://schemas.microsoft.com/office/drawing/2014/main" id="{99AE91E0-28BB-4297-A333-3ACCC9904366}"/>
                  </a:ext>
                </a:extLst>
              </p:cNvPr>
              <p:cNvPicPr>
                <a:picLocks noChangeAspect="1"/>
              </p:cNvPicPr>
              <p:nvPr/>
            </p:nvPicPr>
            <p:blipFill rotWithShape="1">
              <a:blip r:embed="rId4" cstate="email">
                <a:extLst>
                  <a:ext uri="{BEBA8EAE-BF5A-486C-A8C5-ECC9F3942E4B}">
                    <a14:imgProps xmlns:a14="http://schemas.microsoft.com/office/drawing/2010/main">
                      <a14:imgLayer r:embed="rId11">
                        <a14:imgEffect>
                          <a14:backgroundRemoval t="9921" b="89683" l="10000" r="90000"/>
                        </a14:imgEffect>
                      </a14:imgLayer>
                    </a14:imgProps>
                  </a:ext>
                  <a:ext uri="{28A0092B-C50C-407E-A947-70E740481C1C}">
                    <a14:useLocalDpi xmlns:a14="http://schemas.microsoft.com/office/drawing/2010/main"/>
                  </a:ext>
                </a:extLst>
              </a:blip>
              <a:srcRect/>
              <a:stretch/>
            </p:blipFill>
            <p:spPr>
              <a:xfrm>
                <a:off x="350031" y="3324406"/>
                <a:ext cx="741063" cy="717828"/>
              </a:xfrm>
              <a:prstGeom prst="rect">
                <a:avLst/>
              </a:prstGeom>
            </p:spPr>
          </p:pic>
          <p:pic>
            <p:nvPicPr>
              <p:cNvPr id="31" name="Picture 30">
                <a:extLst>
                  <a:ext uri="{FF2B5EF4-FFF2-40B4-BE49-F238E27FC236}">
                    <a16:creationId xmlns:a16="http://schemas.microsoft.com/office/drawing/2014/main" id="{139A0642-805C-4A33-A90B-6F2F8B9859CE}"/>
                  </a:ext>
                </a:extLst>
              </p:cNvPr>
              <p:cNvPicPr>
                <a:picLocks noChangeAspect="1"/>
              </p:cNvPicPr>
              <p:nvPr/>
            </p:nvPicPr>
            <p:blipFill rotWithShape="1">
              <a:blip r:embed="rId4" cstate="email">
                <a:extLst>
                  <a:ext uri="{BEBA8EAE-BF5A-486C-A8C5-ECC9F3942E4B}">
                    <a14:imgProps xmlns:a14="http://schemas.microsoft.com/office/drawing/2010/main">
                      <a14:imgLayer r:embed="rId6">
                        <a14:imgEffect>
                          <a14:backgroundRemoval t="9921" b="89683" l="10000" r="90000"/>
                        </a14:imgEffect>
                      </a14:imgLayer>
                    </a14:imgProps>
                  </a:ext>
                  <a:ext uri="{28A0092B-C50C-407E-A947-70E740481C1C}">
                    <a14:useLocalDpi xmlns:a14="http://schemas.microsoft.com/office/drawing/2010/main"/>
                  </a:ext>
                </a:extLst>
              </a:blip>
              <a:srcRect/>
              <a:stretch/>
            </p:blipFill>
            <p:spPr>
              <a:xfrm>
                <a:off x="672247" y="3716722"/>
                <a:ext cx="741063" cy="717828"/>
              </a:xfrm>
              <a:prstGeom prst="rect">
                <a:avLst/>
              </a:prstGeom>
            </p:spPr>
          </p:pic>
          <p:pic>
            <p:nvPicPr>
              <p:cNvPr id="32" name="Picture 31">
                <a:extLst>
                  <a:ext uri="{FF2B5EF4-FFF2-40B4-BE49-F238E27FC236}">
                    <a16:creationId xmlns:a16="http://schemas.microsoft.com/office/drawing/2014/main" id="{A6EB6F6F-CA89-41CF-AEA0-754700A2CA73}"/>
                  </a:ext>
                </a:extLst>
              </p:cNvPr>
              <p:cNvPicPr>
                <a:picLocks noChangeAspect="1"/>
              </p:cNvPicPr>
              <p:nvPr/>
            </p:nvPicPr>
            <p:blipFill rotWithShape="1">
              <a:blip r:embed="rId4" cstate="email">
                <a:extLst>
                  <a:ext uri="{BEBA8EAE-BF5A-486C-A8C5-ECC9F3942E4B}">
                    <a14:imgProps xmlns:a14="http://schemas.microsoft.com/office/drawing/2010/main">
                      <a14:imgLayer r:embed="rId6">
                        <a14:imgEffect>
                          <a14:backgroundRemoval t="9921" b="89683" l="10000" r="90000"/>
                        </a14:imgEffect>
                      </a14:imgLayer>
                    </a14:imgProps>
                  </a:ext>
                  <a:ext uri="{28A0092B-C50C-407E-A947-70E740481C1C}">
                    <a14:useLocalDpi xmlns:a14="http://schemas.microsoft.com/office/drawing/2010/main"/>
                  </a:ext>
                </a:extLst>
              </a:blip>
              <a:srcRect/>
              <a:stretch/>
            </p:blipFill>
            <p:spPr>
              <a:xfrm>
                <a:off x="723378" y="2244462"/>
                <a:ext cx="741063" cy="717828"/>
              </a:xfrm>
              <a:prstGeom prst="rect">
                <a:avLst/>
              </a:prstGeom>
            </p:spPr>
          </p:pic>
          <p:pic>
            <p:nvPicPr>
              <p:cNvPr id="33" name="Picture 32">
                <a:extLst>
                  <a:ext uri="{FF2B5EF4-FFF2-40B4-BE49-F238E27FC236}">
                    <a16:creationId xmlns:a16="http://schemas.microsoft.com/office/drawing/2014/main" id="{75AC0AAF-2679-4BC4-A608-9F2C4AE88D1C}"/>
                  </a:ext>
                </a:extLst>
              </p:cNvPr>
              <p:cNvPicPr>
                <a:picLocks noChangeAspect="1"/>
              </p:cNvPicPr>
              <p:nvPr/>
            </p:nvPicPr>
            <p:blipFill rotWithShape="1">
              <a:blip r:embed="rId4" cstate="email">
                <a:extLst>
                  <a:ext uri="{BEBA8EAE-BF5A-486C-A8C5-ECC9F3942E4B}">
                    <a14:imgProps xmlns:a14="http://schemas.microsoft.com/office/drawing/2010/main">
                      <a14:imgLayer r:embed="rId12">
                        <a14:imgEffect>
                          <a14:backgroundRemoval t="9921" b="89683" l="10000" r="90000"/>
                        </a14:imgEffect>
                      </a14:imgLayer>
                    </a14:imgProps>
                  </a:ext>
                  <a:ext uri="{28A0092B-C50C-407E-A947-70E740481C1C}">
                    <a14:useLocalDpi xmlns:a14="http://schemas.microsoft.com/office/drawing/2010/main"/>
                  </a:ext>
                </a:extLst>
              </a:blip>
              <a:srcRect/>
              <a:stretch/>
            </p:blipFill>
            <p:spPr>
              <a:xfrm>
                <a:off x="-645926" y="3056621"/>
                <a:ext cx="741063" cy="717828"/>
              </a:xfrm>
              <a:prstGeom prst="rect">
                <a:avLst/>
              </a:prstGeom>
            </p:spPr>
          </p:pic>
          <p:pic>
            <p:nvPicPr>
              <p:cNvPr id="34" name="Picture 33">
                <a:extLst>
                  <a:ext uri="{FF2B5EF4-FFF2-40B4-BE49-F238E27FC236}">
                    <a16:creationId xmlns:a16="http://schemas.microsoft.com/office/drawing/2014/main" id="{353988D4-011C-4F15-9BE0-9BD38DBBE013}"/>
                  </a:ext>
                </a:extLst>
              </p:cNvPr>
              <p:cNvPicPr>
                <a:picLocks noChangeAspect="1"/>
              </p:cNvPicPr>
              <p:nvPr/>
            </p:nvPicPr>
            <p:blipFill rotWithShape="1">
              <a:blip r:embed="rId4" cstate="email">
                <a:extLst>
                  <a:ext uri="{BEBA8EAE-BF5A-486C-A8C5-ECC9F3942E4B}">
                    <a14:imgProps xmlns:a14="http://schemas.microsoft.com/office/drawing/2010/main">
                      <a14:imgLayer r:embed="rId6">
                        <a14:imgEffect>
                          <a14:backgroundRemoval t="9921" b="89683" l="10000" r="90000"/>
                        </a14:imgEffect>
                      </a14:imgLayer>
                    </a14:imgProps>
                  </a:ext>
                  <a:ext uri="{28A0092B-C50C-407E-A947-70E740481C1C}">
                    <a14:useLocalDpi xmlns:a14="http://schemas.microsoft.com/office/drawing/2010/main"/>
                  </a:ext>
                </a:extLst>
              </a:blip>
              <a:srcRect/>
              <a:stretch/>
            </p:blipFill>
            <p:spPr>
              <a:xfrm>
                <a:off x="-597342" y="2222851"/>
                <a:ext cx="741063" cy="717828"/>
              </a:xfrm>
              <a:prstGeom prst="rect">
                <a:avLst/>
              </a:prstGeom>
            </p:spPr>
          </p:pic>
          <p:pic>
            <p:nvPicPr>
              <p:cNvPr id="35" name="Picture 34">
                <a:extLst>
                  <a:ext uri="{FF2B5EF4-FFF2-40B4-BE49-F238E27FC236}">
                    <a16:creationId xmlns:a16="http://schemas.microsoft.com/office/drawing/2014/main" id="{7B715B54-C29F-4D83-A4AE-7224009C406E}"/>
                  </a:ext>
                </a:extLst>
              </p:cNvPr>
              <p:cNvPicPr>
                <a:picLocks noChangeAspect="1"/>
              </p:cNvPicPr>
              <p:nvPr/>
            </p:nvPicPr>
            <p:blipFill rotWithShape="1">
              <a:blip r:embed="rId4" cstate="email">
                <a:extLst>
                  <a:ext uri="{BEBA8EAE-BF5A-486C-A8C5-ECC9F3942E4B}">
                    <a14:imgProps xmlns:a14="http://schemas.microsoft.com/office/drawing/2010/main">
                      <a14:imgLayer r:embed="rId13">
                        <a14:imgEffect>
                          <a14:backgroundRemoval t="9921" b="89683" l="10000" r="90000"/>
                        </a14:imgEffect>
                      </a14:imgLayer>
                    </a14:imgProps>
                  </a:ext>
                  <a:ext uri="{28A0092B-C50C-407E-A947-70E740481C1C}">
                    <a14:useLocalDpi xmlns:a14="http://schemas.microsoft.com/office/drawing/2010/main"/>
                  </a:ext>
                </a:extLst>
              </a:blip>
              <a:srcRect/>
              <a:stretch/>
            </p:blipFill>
            <p:spPr>
              <a:xfrm>
                <a:off x="-1292146" y="2028528"/>
                <a:ext cx="741063" cy="717828"/>
              </a:xfrm>
              <a:prstGeom prst="rect">
                <a:avLst/>
              </a:prstGeom>
            </p:spPr>
          </p:pic>
          <p:pic>
            <p:nvPicPr>
              <p:cNvPr id="36" name="Picture 35">
                <a:extLst>
                  <a:ext uri="{FF2B5EF4-FFF2-40B4-BE49-F238E27FC236}">
                    <a16:creationId xmlns:a16="http://schemas.microsoft.com/office/drawing/2014/main" id="{D6CB261F-CD48-40E4-A405-DE1D4D2C8FBB}"/>
                  </a:ext>
                </a:extLst>
              </p:cNvPr>
              <p:cNvPicPr>
                <a:picLocks noChangeAspect="1"/>
              </p:cNvPicPr>
              <p:nvPr/>
            </p:nvPicPr>
            <p:blipFill rotWithShape="1">
              <a:blip r:embed="rId4" cstate="email">
                <a:extLst>
                  <a:ext uri="{BEBA8EAE-BF5A-486C-A8C5-ECC9F3942E4B}">
                    <a14:imgProps xmlns:a14="http://schemas.microsoft.com/office/drawing/2010/main">
                      <a14:imgLayer r:embed="rId6">
                        <a14:imgEffect>
                          <a14:backgroundRemoval t="9921" b="89683" l="10000" r="90000"/>
                        </a14:imgEffect>
                      </a14:imgLayer>
                    </a14:imgProps>
                  </a:ext>
                  <a:ext uri="{28A0092B-C50C-407E-A947-70E740481C1C}">
                    <a14:useLocalDpi xmlns:a14="http://schemas.microsoft.com/office/drawing/2010/main"/>
                  </a:ext>
                </a:extLst>
              </a:blip>
              <a:srcRect/>
              <a:stretch/>
            </p:blipFill>
            <p:spPr>
              <a:xfrm>
                <a:off x="670519" y="2965492"/>
                <a:ext cx="741063" cy="717828"/>
              </a:xfrm>
              <a:prstGeom prst="rect">
                <a:avLst/>
              </a:prstGeom>
            </p:spPr>
          </p:pic>
          <p:pic>
            <p:nvPicPr>
              <p:cNvPr id="37" name="Picture 36">
                <a:extLst>
                  <a:ext uri="{FF2B5EF4-FFF2-40B4-BE49-F238E27FC236}">
                    <a16:creationId xmlns:a16="http://schemas.microsoft.com/office/drawing/2014/main" id="{A70E1BA4-9B34-4BD0-A335-2259C5C42C41}"/>
                  </a:ext>
                </a:extLst>
              </p:cNvPr>
              <p:cNvPicPr>
                <a:picLocks noChangeAspect="1"/>
              </p:cNvPicPr>
              <p:nvPr/>
            </p:nvPicPr>
            <p:blipFill rotWithShape="1">
              <a:blip r:embed="rId4" cstate="email">
                <a:extLst>
                  <a:ext uri="{BEBA8EAE-BF5A-486C-A8C5-ECC9F3942E4B}">
                    <a14:imgProps xmlns:a14="http://schemas.microsoft.com/office/drawing/2010/main">
                      <a14:imgLayer r:embed="rId12">
                        <a14:imgEffect>
                          <a14:backgroundRemoval t="9921" b="89683" l="10000" r="90000"/>
                        </a14:imgEffect>
                      </a14:imgLayer>
                    </a14:imgProps>
                  </a:ext>
                  <a:ext uri="{28A0092B-C50C-407E-A947-70E740481C1C}">
                    <a14:useLocalDpi xmlns:a14="http://schemas.microsoft.com/office/drawing/2010/main"/>
                  </a:ext>
                </a:extLst>
              </a:blip>
              <a:srcRect/>
              <a:stretch/>
            </p:blipFill>
            <p:spPr>
              <a:xfrm>
                <a:off x="-1201073" y="3855262"/>
                <a:ext cx="741063" cy="717828"/>
              </a:xfrm>
              <a:prstGeom prst="rect">
                <a:avLst/>
              </a:prstGeom>
            </p:spPr>
          </p:pic>
          <p:pic>
            <p:nvPicPr>
              <p:cNvPr id="38" name="Picture 37">
                <a:extLst>
                  <a:ext uri="{FF2B5EF4-FFF2-40B4-BE49-F238E27FC236}">
                    <a16:creationId xmlns:a16="http://schemas.microsoft.com/office/drawing/2014/main" id="{E0D7A99C-1398-482C-8A66-F6347CCD52FB}"/>
                  </a:ext>
                </a:extLst>
              </p:cNvPr>
              <p:cNvPicPr>
                <a:picLocks noChangeAspect="1"/>
              </p:cNvPicPr>
              <p:nvPr/>
            </p:nvPicPr>
            <p:blipFill rotWithShape="1">
              <a:blip r:embed="rId4" cstate="email">
                <a:extLst>
                  <a:ext uri="{BEBA8EAE-BF5A-486C-A8C5-ECC9F3942E4B}">
                    <a14:imgProps xmlns:a14="http://schemas.microsoft.com/office/drawing/2010/main">
                      <a14:imgLayer r:embed="rId12">
                        <a14:imgEffect>
                          <a14:backgroundRemoval t="9921" b="89683" l="10000" r="90000"/>
                        </a14:imgEffect>
                      </a14:imgLayer>
                    </a14:imgProps>
                  </a:ext>
                  <a:ext uri="{28A0092B-C50C-407E-A947-70E740481C1C}">
                    <a14:useLocalDpi xmlns:a14="http://schemas.microsoft.com/office/drawing/2010/main"/>
                  </a:ext>
                </a:extLst>
              </a:blip>
              <a:srcRect/>
              <a:stretch/>
            </p:blipFill>
            <p:spPr>
              <a:xfrm>
                <a:off x="-106073" y="3914088"/>
                <a:ext cx="741063" cy="717828"/>
              </a:xfrm>
              <a:prstGeom prst="rect">
                <a:avLst/>
              </a:prstGeom>
            </p:spPr>
          </p:pic>
          <p:pic>
            <p:nvPicPr>
              <p:cNvPr id="39" name="Picture 38">
                <a:extLst>
                  <a:ext uri="{FF2B5EF4-FFF2-40B4-BE49-F238E27FC236}">
                    <a16:creationId xmlns:a16="http://schemas.microsoft.com/office/drawing/2014/main" id="{BB9A4325-AC63-474E-AAC0-AE905B388F18}"/>
                  </a:ext>
                </a:extLst>
              </p:cNvPr>
              <p:cNvPicPr>
                <a:picLocks noChangeAspect="1"/>
              </p:cNvPicPr>
              <p:nvPr/>
            </p:nvPicPr>
            <p:blipFill rotWithShape="1">
              <a:blip r:embed="rId4" cstate="email">
                <a:extLst>
                  <a:ext uri="{BEBA8EAE-BF5A-486C-A8C5-ECC9F3942E4B}">
                    <a14:imgProps xmlns:a14="http://schemas.microsoft.com/office/drawing/2010/main">
                      <a14:imgLayer r:embed="rId14">
                        <a14:imgEffect>
                          <a14:backgroundRemoval t="9921" b="89683" l="10000" r="90000"/>
                        </a14:imgEffect>
                      </a14:imgLayer>
                    </a14:imgProps>
                  </a:ext>
                  <a:ext uri="{28A0092B-C50C-407E-A947-70E740481C1C}">
                    <a14:useLocalDpi xmlns:a14="http://schemas.microsoft.com/office/drawing/2010/main"/>
                  </a:ext>
                </a:extLst>
              </a:blip>
              <a:srcRect/>
              <a:stretch/>
            </p:blipFill>
            <p:spPr>
              <a:xfrm>
                <a:off x="-65833" y="2834078"/>
                <a:ext cx="741063" cy="717828"/>
              </a:xfrm>
              <a:prstGeom prst="rect">
                <a:avLst/>
              </a:prstGeom>
            </p:spPr>
          </p:pic>
          <p:pic>
            <p:nvPicPr>
              <p:cNvPr id="40" name="Picture 39">
                <a:extLst>
                  <a:ext uri="{FF2B5EF4-FFF2-40B4-BE49-F238E27FC236}">
                    <a16:creationId xmlns:a16="http://schemas.microsoft.com/office/drawing/2014/main" id="{48AA3247-0D15-4AD4-9A2C-999438F7613E}"/>
                  </a:ext>
                </a:extLst>
              </p:cNvPr>
              <p:cNvPicPr>
                <a:picLocks noChangeAspect="1"/>
              </p:cNvPicPr>
              <p:nvPr/>
            </p:nvPicPr>
            <p:blipFill rotWithShape="1">
              <a:blip r:embed="rId4" cstate="email">
                <a:extLst>
                  <a:ext uri="{BEBA8EAE-BF5A-486C-A8C5-ECC9F3942E4B}">
                    <a14:imgProps xmlns:a14="http://schemas.microsoft.com/office/drawing/2010/main">
                      <a14:imgLayer r:embed="rId15">
                        <a14:imgEffect>
                          <a14:backgroundRemoval t="9921" b="89683" l="10000" r="90000"/>
                        </a14:imgEffect>
                      </a14:imgLayer>
                    </a14:imgProps>
                  </a:ext>
                  <a:ext uri="{28A0092B-C50C-407E-A947-70E740481C1C}">
                    <a14:useLocalDpi xmlns:a14="http://schemas.microsoft.com/office/drawing/2010/main"/>
                  </a:ext>
                </a:extLst>
              </a:blip>
              <a:srcRect/>
              <a:stretch/>
            </p:blipFill>
            <p:spPr>
              <a:xfrm>
                <a:off x="-1483834" y="3317318"/>
                <a:ext cx="741063" cy="717828"/>
              </a:xfrm>
              <a:prstGeom prst="rect">
                <a:avLst/>
              </a:prstGeom>
            </p:spPr>
          </p:pic>
          <p:pic>
            <p:nvPicPr>
              <p:cNvPr id="41" name="Picture 40">
                <a:extLst>
                  <a:ext uri="{FF2B5EF4-FFF2-40B4-BE49-F238E27FC236}">
                    <a16:creationId xmlns:a16="http://schemas.microsoft.com/office/drawing/2014/main" id="{41B498F5-403B-4AD1-A3F5-0E0EBCB5863B}"/>
                  </a:ext>
                </a:extLst>
              </p:cNvPr>
              <p:cNvPicPr>
                <a:picLocks noChangeAspect="1"/>
              </p:cNvPicPr>
              <p:nvPr/>
            </p:nvPicPr>
            <p:blipFill rotWithShape="1">
              <a:blip r:embed="rId4" cstate="email">
                <a:extLst>
                  <a:ext uri="{BEBA8EAE-BF5A-486C-A8C5-ECC9F3942E4B}">
                    <a14:imgProps xmlns:a14="http://schemas.microsoft.com/office/drawing/2010/main">
                      <a14:imgLayer r:embed="rId6">
                        <a14:imgEffect>
                          <a14:backgroundRemoval t="9921" b="89683" l="10000" r="90000"/>
                        </a14:imgEffect>
                      </a14:imgLayer>
                    </a14:imgProps>
                  </a:ext>
                  <a:ext uri="{28A0092B-C50C-407E-A947-70E740481C1C}">
                    <a14:useLocalDpi xmlns:a14="http://schemas.microsoft.com/office/drawing/2010/main"/>
                  </a:ext>
                </a:extLst>
              </a:blip>
              <a:srcRect/>
              <a:stretch/>
            </p:blipFill>
            <p:spPr>
              <a:xfrm>
                <a:off x="1131048" y="2659766"/>
                <a:ext cx="741063" cy="717828"/>
              </a:xfrm>
              <a:prstGeom prst="rect">
                <a:avLst/>
              </a:prstGeom>
            </p:spPr>
          </p:pic>
          <p:pic>
            <p:nvPicPr>
              <p:cNvPr id="42" name="Picture 41">
                <a:extLst>
                  <a:ext uri="{FF2B5EF4-FFF2-40B4-BE49-F238E27FC236}">
                    <a16:creationId xmlns:a16="http://schemas.microsoft.com/office/drawing/2014/main" id="{3184DDD7-CDBE-4002-916C-5A16D3E207EA}"/>
                  </a:ext>
                </a:extLst>
              </p:cNvPr>
              <p:cNvPicPr>
                <a:picLocks noChangeAspect="1"/>
              </p:cNvPicPr>
              <p:nvPr/>
            </p:nvPicPr>
            <p:blipFill rotWithShape="1">
              <a:blip r:embed="rId4" cstate="email">
                <a:extLst>
                  <a:ext uri="{BEBA8EAE-BF5A-486C-A8C5-ECC9F3942E4B}">
                    <a14:imgProps xmlns:a14="http://schemas.microsoft.com/office/drawing/2010/main">
                      <a14:imgLayer r:embed="rId12">
                        <a14:imgEffect>
                          <a14:backgroundRemoval t="9921" b="89683" l="10000" r="90000"/>
                        </a14:imgEffect>
                      </a14:imgLayer>
                    </a14:imgProps>
                  </a:ext>
                  <a:ext uri="{28A0092B-C50C-407E-A947-70E740481C1C}">
                    <a14:useLocalDpi xmlns:a14="http://schemas.microsoft.com/office/drawing/2010/main"/>
                  </a:ext>
                </a:extLst>
              </a:blip>
              <a:srcRect/>
              <a:stretch/>
            </p:blipFill>
            <p:spPr>
              <a:xfrm>
                <a:off x="857508" y="4220322"/>
                <a:ext cx="741063" cy="717828"/>
              </a:xfrm>
              <a:prstGeom prst="rect">
                <a:avLst/>
              </a:prstGeom>
            </p:spPr>
          </p:pic>
          <p:pic>
            <p:nvPicPr>
              <p:cNvPr id="43" name="Picture 42">
                <a:extLst>
                  <a:ext uri="{FF2B5EF4-FFF2-40B4-BE49-F238E27FC236}">
                    <a16:creationId xmlns:a16="http://schemas.microsoft.com/office/drawing/2014/main" id="{3A1936B9-5A22-4C81-A9F2-3D743BBCEC10}"/>
                  </a:ext>
                </a:extLst>
              </p:cNvPr>
              <p:cNvPicPr>
                <a:picLocks noChangeAspect="1"/>
              </p:cNvPicPr>
              <p:nvPr/>
            </p:nvPicPr>
            <p:blipFill rotWithShape="1">
              <a:blip r:embed="rId4" cstate="email">
                <a:extLst>
                  <a:ext uri="{BEBA8EAE-BF5A-486C-A8C5-ECC9F3942E4B}">
                    <a14:imgProps xmlns:a14="http://schemas.microsoft.com/office/drawing/2010/main">
                      <a14:imgLayer r:embed="rId6">
                        <a14:imgEffect>
                          <a14:backgroundRemoval t="9921" b="89683" l="10000" r="90000"/>
                        </a14:imgEffect>
                      </a14:imgLayer>
                    </a14:imgProps>
                  </a:ext>
                  <a:ext uri="{28A0092B-C50C-407E-A947-70E740481C1C}">
                    <a14:useLocalDpi xmlns:a14="http://schemas.microsoft.com/office/drawing/2010/main"/>
                  </a:ext>
                </a:extLst>
              </a:blip>
              <a:srcRect/>
              <a:stretch/>
            </p:blipFill>
            <p:spPr>
              <a:xfrm>
                <a:off x="1496086" y="3491595"/>
                <a:ext cx="741063" cy="717828"/>
              </a:xfrm>
              <a:prstGeom prst="rect">
                <a:avLst/>
              </a:prstGeom>
            </p:spPr>
          </p:pic>
          <p:pic>
            <p:nvPicPr>
              <p:cNvPr id="44" name="Picture 43">
                <a:extLst>
                  <a:ext uri="{FF2B5EF4-FFF2-40B4-BE49-F238E27FC236}">
                    <a16:creationId xmlns:a16="http://schemas.microsoft.com/office/drawing/2014/main" id="{42420977-09B0-46E5-B782-FC20C7C617E6}"/>
                  </a:ext>
                </a:extLst>
              </p:cNvPr>
              <p:cNvPicPr>
                <a:picLocks noChangeAspect="1"/>
              </p:cNvPicPr>
              <p:nvPr/>
            </p:nvPicPr>
            <p:blipFill rotWithShape="1">
              <a:blip r:embed="rId4" cstate="email">
                <a:extLst>
                  <a:ext uri="{BEBA8EAE-BF5A-486C-A8C5-ECC9F3942E4B}">
                    <a14:imgProps xmlns:a14="http://schemas.microsoft.com/office/drawing/2010/main">
                      <a14:imgLayer r:embed="rId6">
                        <a14:imgEffect>
                          <a14:backgroundRemoval t="9921" b="89683" l="10000" r="90000"/>
                        </a14:imgEffect>
                      </a14:imgLayer>
                    </a14:imgProps>
                  </a:ext>
                  <a:ext uri="{28A0092B-C50C-407E-A947-70E740481C1C}">
                    <a14:useLocalDpi xmlns:a14="http://schemas.microsoft.com/office/drawing/2010/main"/>
                  </a:ext>
                </a:extLst>
              </a:blip>
              <a:srcRect/>
              <a:stretch/>
            </p:blipFill>
            <p:spPr>
              <a:xfrm>
                <a:off x="-332563" y="3507803"/>
                <a:ext cx="741063" cy="717828"/>
              </a:xfrm>
              <a:prstGeom prst="rect">
                <a:avLst/>
              </a:prstGeom>
            </p:spPr>
          </p:pic>
          <p:pic>
            <p:nvPicPr>
              <p:cNvPr id="45" name="Picture 44">
                <a:extLst>
                  <a:ext uri="{FF2B5EF4-FFF2-40B4-BE49-F238E27FC236}">
                    <a16:creationId xmlns:a16="http://schemas.microsoft.com/office/drawing/2014/main" id="{FAE9221D-A59D-4723-8D00-95E11B893AAD}"/>
                  </a:ext>
                </a:extLst>
              </p:cNvPr>
              <p:cNvPicPr>
                <a:picLocks noChangeAspect="1"/>
              </p:cNvPicPr>
              <p:nvPr/>
            </p:nvPicPr>
            <p:blipFill rotWithShape="1">
              <a:blip r:embed="rId4" cstate="email">
                <a:extLst>
                  <a:ext uri="{BEBA8EAE-BF5A-486C-A8C5-ECC9F3942E4B}">
                    <a14:imgProps xmlns:a14="http://schemas.microsoft.com/office/drawing/2010/main">
                      <a14:imgLayer r:embed="rId6">
                        <a14:imgEffect>
                          <a14:backgroundRemoval t="9921" b="89683" l="10000" r="90000"/>
                        </a14:imgEffect>
                      </a14:imgLayer>
                    </a14:imgProps>
                  </a:ext>
                  <a:ext uri="{28A0092B-C50C-407E-A947-70E740481C1C}">
                    <a14:useLocalDpi xmlns:a14="http://schemas.microsoft.com/office/drawing/2010/main"/>
                  </a:ext>
                </a:extLst>
              </a:blip>
              <a:srcRect/>
              <a:stretch/>
            </p:blipFill>
            <p:spPr>
              <a:xfrm>
                <a:off x="150958" y="2419141"/>
                <a:ext cx="741063" cy="717828"/>
              </a:xfrm>
              <a:prstGeom prst="rect">
                <a:avLst/>
              </a:prstGeom>
            </p:spPr>
          </p:pic>
          <p:pic>
            <p:nvPicPr>
              <p:cNvPr id="46" name="Picture 45">
                <a:extLst>
                  <a:ext uri="{FF2B5EF4-FFF2-40B4-BE49-F238E27FC236}">
                    <a16:creationId xmlns:a16="http://schemas.microsoft.com/office/drawing/2014/main" id="{0C8E6FA1-98FF-45C3-B29B-0ADCEF8800CB}"/>
                  </a:ext>
                </a:extLst>
              </p:cNvPr>
              <p:cNvPicPr>
                <a:picLocks noChangeAspect="1"/>
              </p:cNvPicPr>
              <p:nvPr/>
            </p:nvPicPr>
            <p:blipFill rotWithShape="1">
              <a:blip r:embed="rId4" cstate="email">
                <a:extLst>
                  <a:ext uri="{BEBA8EAE-BF5A-486C-A8C5-ECC9F3942E4B}">
                    <a14:imgProps xmlns:a14="http://schemas.microsoft.com/office/drawing/2010/main">
                      <a14:imgLayer r:embed="rId12">
                        <a14:imgEffect>
                          <a14:backgroundRemoval t="9921" b="89683" l="10000" r="90000"/>
                        </a14:imgEffect>
                      </a14:imgLayer>
                    </a14:imgProps>
                  </a:ext>
                  <a:ext uri="{28A0092B-C50C-407E-A947-70E740481C1C}">
                    <a14:useLocalDpi xmlns:a14="http://schemas.microsoft.com/office/drawing/2010/main"/>
                  </a:ext>
                </a:extLst>
              </a:blip>
              <a:srcRect/>
              <a:stretch/>
            </p:blipFill>
            <p:spPr>
              <a:xfrm>
                <a:off x="-621632" y="4229187"/>
                <a:ext cx="741063" cy="717828"/>
              </a:xfrm>
              <a:prstGeom prst="rect">
                <a:avLst/>
              </a:prstGeom>
            </p:spPr>
          </p:pic>
          <p:pic>
            <p:nvPicPr>
              <p:cNvPr id="47" name="Picture 46">
                <a:extLst>
                  <a:ext uri="{FF2B5EF4-FFF2-40B4-BE49-F238E27FC236}">
                    <a16:creationId xmlns:a16="http://schemas.microsoft.com/office/drawing/2014/main" id="{A5FF7F5D-22E2-4F64-9DA6-A18E4FDEA525}"/>
                  </a:ext>
                </a:extLst>
              </p:cNvPr>
              <p:cNvPicPr>
                <a:picLocks noChangeAspect="1"/>
              </p:cNvPicPr>
              <p:nvPr/>
            </p:nvPicPr>
            <p:blipFill rotWithShape="1">
              <a:blip r:embed="rId4" cstate="email">
                <a:extLst>
                  <a:ext uri="{BEBA8EAE-BF5A-486C-A8C5-ECC9F3942E4B}">
                    <a14:imgProps xmlns:a14="http://schemas.microsoft.com/office/drawing/2010/main">
                      <a14:imgLayer r:embed="rId16">
                        <a14:imgEffect>
                          <a14:backgroundRemoval t="9921" b="89683" l="10000" r="90000"/>
                        </a14:imgEffect>
                      </a14:imgLayer>
                    </a14:imgProps>
                  </a:ext>
                  <a:ext uri="{28A0092B-C50C-407E-A947-70E740481C1C}">
                    <a14:useLocalDpi xmlns:a14="http://schemas.microsoft.com/office/drawing/2010/main"/>
                  </a:ext>
                </a:extLst>
              </a:blip>
              <a:srcRect/>
              <a:stretch/>
            </p:blipFill>
            <p:spPr>
              <a:xfrm>
                <a:off x="-1458106" y="2468255"/>
                <a:ext cx="741063" cy="717828"/>
              </a:xfrm>
              <a:prstGeom prst="rect">
                <a:avLst/>
              </a:prstGeom>
            </p:spPr>
          </p:pic>
        </p:grpSp>
        <p:sp>
          <p:nvSpPr>
            <p:cNvPr id="76" name="TextBox 75">
              <a:extLst>
                <a:ext uri="{FF2B5EF4-FFF2-40B4-BE49-F238E27FC236}">
                  <a16:creationId xmlns:a16="http://schemas.microsoft.com/office/drawing/2014/main" id="{1B424C77-3159-490D-AD42-3679A6F4DF0B}"/>
                </a:ext>
              </a:extLst>
            </p:cNvPr>
            <p:cNvSpPr txBox="1"/>
            <p:nvPr/>
          </p:nvSpPr>
          <p:spPr>
            <a:xfrm>
              <a:off x="-1132593" y="1336306"/>
              <a:ext cx="4079434" cy="646331"/>
            </a:xfrm>
            <a:prstGeom prst="rect">
              <a:avLst/>
            </a:prstGeom>
            <a:noFill/>
          </p:spPr>
          <p:txBody>
            <a:bodyPr wrap="square" rtlCol="0">
              <a:spAutoFit/>
            </a:bodyPr>
            <a:lstStyle/>
            <a:p>
              <a:r>
                <a:rPr lang="mk-MK" b="1" dirty="0"/>
                <a:t>Неодржливо користење – </a:t>
              </a:r>
            </a:p>
            <a:p>
              <a:r>
                <a:rPr lang="mk-MK" b="1" dirty="0"/>
                <a:t>Исцрпени ресурси</a:t>
              </a:r>
              <a:endParaRPr lang="en-GB" b="1" dirty="0"/>
            </a:p>
          </p:txBody>
        </p:sp>
        <p:sp>
          <p:nvSpPr>
            <p:cNvPr id="77" name="TextBox 76">
              <a:extLst>
                <a:ext uri="{FF2B5EF4-FFF2-40B4-BE49-F238E27FC236}">
                  <a16:creationId xmlns:a16="http://schemas.microsoft.com/office/drawing/2014/main" id="{306BC49A-C3AD-46AE-BE49-81C8A4CBC66A}"/>
                </a:ext>
              </a:extLst>
            </p:cNvPr>
            <p:cNvSpPr txBox="1"/>
            <p:nvPr/>
          </p:nvSpPr>
          <p:spPr>
            <a:xfrm>
              <a:off x="-1572791" y="4540943"/>
              <a:ext cx="3355944" cy="646331"/>
            </a:xfrm>
            <a:prstGeom prst="rect">
              <a:avLst/>
            </a:prstGeom>
            <a:noFill/>
          </p:spPr>
          <p:txBody>
            <a:bodyPr wrap="square" rtlCol="0">
              <a:spAutoFit/>
            </a:bodyPr>
            <a:lstStyle/>
            <a:p>
              <a:pPr algn="ctr"/>
              <a:r>
                <a:rPr lang="en-GB" dirty="0"/>
                <a:t>20 + </a:t>
              </a:r>
              <a:r>
                <a:rPr lang="mk-MK" dirty="0"/>
                <a:t>крави</a:t>
              </a:r>
              <a:r>
                <a:rPr lang="en-GB" dirty="0"/>
                <a:t> </a:t>
              </a:r>
            </a:p>
            <a:p>
              <a:pPr algn="ctr"/>
              <a:r>
                <a:rPr lang="en-GB" dirty="0"/>
                <a:t>(</a:t>
              </a:r>
              <a:r>
                <a:rPr lang="mk-MK" dirty="0"/>
                <a:t>Над прагот на носивост</a:t>
              </a:r>
              <a:r>
                <a:rPr lang="en-GB" dirty="0"/>
                <a:t>)</a:t>
              </a:r>
            </a:p>
          </p:txBody>
        </p:sp>
      </p:grpSp>
    </p:spTree>
    <p:extLst>
      <p:ext uri="{BB962C8B-B14F-4D97-AF65-F5344CB8AC3E}">
        <p14:creationId xmlns:p14="http://schemas.microsoft.com/office/powerpoint/2010/main" val="814026553"/>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72"/>
                                        </p:tgtEl>
                                        <p:attrNameLst>
                                          <p:attrName>style.visibility</p:attrName>
                                        </p:attrNameLst>
                                      </p:cBhvr>
                                      <p:to>
                                        <p:strVal val="visible"/>
                                      </p:to>
                                    </p:set>
                                    <p:anim calcmode="lin" valueType="num">
                                      <p:cBhvr additive="base">
                                        <p:cTn id="7" dur="500" fill="hold"/>
                                        <p:tgtEl>
                                          <p:spTgt spid="72"/>
                                        </p:tgtEl>
                                        <p:attrNameLst>
                                          <p:attrName>ppt_x</p:attrName>
                                        </p:attrNameLst>
                                      </p:cBhvr>
                                      <p:tavLst>
                                        <p:tav tm="0">
                                          <p:val>
                                            <p:strVal val="#ppt_x"/>
                                          </p:val>
                                        </p:tav>
                                        <p:tav tm="100000">
                                          <p:val>
                                            <p:strVal val="#ppt_x"/>
                                          </p:val>
                                        </p:tav>
                                      </p:tavLst>
                                    </p:anim>
                                    <p:anim calcmode="lin" valueType="num">
                                      <p:cBhvr additive="base">
                                        <p:cTn id="8" dur="500" fill="hold"/>
                                        <p:tgtEl>
                                          <p:spTgt spid="7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75"/>
                                        </p:tgtEl>
                                        <p:attrNameLst>
                                          <p:attrName>style.visibility</p:attrName>
                                        </p:attrNameLst>
                                      </p:cBhvr>
                                      <p:to>
                                        <p:strVal val="visible"/>
                                      </p:to>
                                    </p:set>
                                    <p:anim calcmode="lin" valueType="num">
                                      <p:cBhvr additive="base">
                                        <p:cTn id="13" dur="500" fill="hold"/>
                                        <p:tgtEl>
                                          <p:spTgt spid="75"/>
                                        </p:tgtEl>
                                        <p:attrNameLst>
                                          <p:attrName>ppt_x</p:attrName>
                                        </p:attrNameLst>
                                      </p:cBhvr>
                                      <p:tavLst>
                                        <p:tav tm="0">
                                          <p:val>
                                            <p:strVal val="#ppt_x"/>
                                          </p:val>
                                        </p:tav>
                                        <p:tav tm="100000">
                                          <p:val>
                                            <p:strVal val="#ppt_x"/>
                                          </p:val>
                                        </p:tav>
                                      </p:tavLst>
                                    </p:anim>
                                    <p:anim calcmode="lin" valueType="num">
                                      <p:cBhvr additive="base">
                                        <p:cTn id="14" dur="500" fill="hold"/>
                                        <p:tgtEl>
                                          <p:spTgt spid="75"/>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78"/>
                                        </p:tgtEl>
                                        <p:attrNameLst>
                                          <p:attrName>style.visibility</p:attrName>
                                        </p:attrNameLst>
                                      </p:cBhvr>
                                      <p:to>
                                        <p:strVal val="visible"/>
                                      </p:to>
                                    </p:set>
                                    <p:anim calcmode="lin" valueType="num">
                                      <p:cBhvr additive="base">
                                        <p:cTn id="19" dur="500" fill="hold"/>
                                        <p:tgtEl>
                                          <p:spTgt spid="78"/>
                                        </p:tgtEl>
                                        <p:attrNameLst>
                                          <p:attrName>ppt_x</p:attrName>
                                        </p:attrNameLst>
                                      </p:cBhvr>
                                      <p:tavLst>
                                        <p:tav tm="0">
                                          <p:val>
                                            <p:strVal val="#ppt_x"/>
                                          </p:val>
                                        </p:tav>
                                        <p:tav tm="100000">
                                          <p:val>
                                            <p:strVal val="#ppt_x"/>
                                          </p:val>
                                        </p:tav>
                                      </p:tavLst>
                                    </p:anim>
                                    <p:anim calcmode="lin" valueType="num">
                                      <p:cBhvr additive="base">
                                        <p:cTn id="20" dur="500" fill="hold"/>
                                        <p:tgtEl>
                                          <p:spTgt spid="7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06886" y="-186074"/>
            <a:ext cx="6036129" cy="107641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597404" y="1428395"/>
            <a:ext cx="4931037" cy="4462760"/>
          </a:xfrm>
          <a:prstGeom prst="rect">
            <a:avLst/>
          </a:prstGeom>
          <a:noFill/>
        </p:spPr>
        <p:txBody>
          <a:bodyPr wrap="square" rtlCol="0" anchor="t">
            <a:spAutoFit/>
          </a:bodyPr>
          <a:lstStyle/>
          <a:p>
            <a:pPr algn="just">
              <a:spcAft>
                <a:spcPts val="2400"/>
              </a:spcAft>
            </a:pP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Историски примери:</a:t>
            </a:r>
          </a:p>
          <a:p>
            <a:pPr algn="just">
              <a:spcAft>
                <a:spcPts val="2400"/>
              </a:spcAft>
            </a:pP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Рибарство на Гранд </a:t>
            </a:r>
            <a:r>
              <a:rPr lang="mk-MK" sz="2800" b="1" dirty="0" err="1">
                <a:solidFill>
                  <a:srgbClr val="AE0917"/>
                </a:solidFill>
                <a:latin typeface="Roboto" panose="02000000000000000000" pitchFamily="2" charset="0"/>
                <a:ea typeface="Roboto" panose="02000000000000000000" pitchFamily="2" charset="0"/>
                <a:cs typeface="Arial" panose="020B0604020202020204" pitchFamily="34" charset="0"/>
              </a:rPr>
              <a:t>Банкс</a:t>
            </a: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 </a:t>
            </a:r>
          </a:p>
          <a:p>
            <a:pPr algn="just">
              <a:spcAft>
                <a:spcPts val="2400"/>
              </a:spcAft>
            </a:pPr>
            <a:r>
              <a:rPr lang="mk-MK" sz="2400" dirty="0"/>
              <a:t>Гранд </a:t>
            </a:r>
            <a:r>
              <a:rPr lang="mk-MK" sz="2400" dirty="0" err="1"/>
              <a:t>Банкс</a:t>
            </a:r>
            <a:r>
              <a:rPr lang="mk-MK" sz="2400" dirty="0"/>
              <a:t> се риболовни места покрај брегот на Њуфаундленд.</a:t>
            </a:r>
          </a:p>
          <a:p>
            <a:pPr algn="just">
              <a:spcAft>
                <a:spcPts val="2400"/>
              </a:spcAft>
            </a:pPr>
            <a:r>
              <a:rPr lang="mk-MK" sz="2400" dirty="0"/>
              <a:t>Во 60-тите и 70-тите години од минатиот век, напредокот во рибарската технологија значеше дека може да се фаќа с</a:t>
            </a:r>
            <a:r>
              <a:rPr lang="tr-TR" sz="2400" dirty="0"/>
              <a:t>è</a:t>
            </a:r>
            <a:r>
              <a:rPr lang="mk-MK" sz="2400" dirty="0"/>
              <a:t> повеќе бакалар. </a:t>
            </a:r>
            <a:endParaRPr lang="mk-MK" sz="1600" dirty="0">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057901" y="-217256"/>
            <a:ext cx="6036129" cy="1138773"/>
          </a:xfrm>
          <a:prstGeom prst="rect">
            <a:avLst/>
          </a:prstGeom>
          <a:noFill/>
        </p:spPr>
        <p:txBody>
          <a:bodyPr wrap="square" rtlCol="0">
            <a:spAutoFit/>
          </a:bodyPr>
          <a:lstStyle/>
          <a:p>
            <a:pPr algn="r"/>
            <a:r>
              <a:rPr lang="mk-MK" sz="3400" b="1" spc="100" dirty="0">
                <a:solidFill>
                  <a:schemeClr val="bg1"/>
                </a:solidFill>
                <a:latin typeface="Roboto" panose="02000000000000000000" pitchFamily="2" charset="0"/>
                <a:ea typeface="Roboto" panose="02000000000000000000" pitchFamily="2" charset="0"/>
                <a:cs typeface="Arial" panose="020B0604020202020204" pitchFamily="34" charset="0"/>
              </a:rPr>
              <a:t>Трагедија на заедничките ресурси</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9" name="Rechteck 8">
            <a:extLst>
              <a:ext uri="{FF2B5EF4-FFF2-40B4-BE49-F238E27FC236}">
                <a16:creationId xmlns:a16="http://schemas.microsoft.com/office/drawing/2014/main" id="{F696A0B2-9588-9440-9A8F-A1AE5DD09EAD}"/>
              </a:ext>
            </a:extLst>
          </p:cNvPr>
          <p:cNvSpPr/>
          <p:nvPr/>
        </p:nvSpPr>
        <p:spPr>
          <a:xfrm>
            <a:off x="5976928" y="1248076"/>
            <a:ext cx="5304293" cy="3752550"/>
          </a:xfrm>
          <a:prstGeom prst="rect">
            <a:avLst/>
          </a:prstGeom>
          <a:solidFill>
            <a:srgbClr val="008BDF">
              <a:alpha val="1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r>
              <a:rPr lang="mk-MK" sz="2400" dirty="0">
                <a:solidFill>
                  <a:schemeClr val="tx1"/>
                </a:solidFill>
              </a:rPr>
              <a:t>до 90-тите години на минатиот век, популацијата на бакалар беше толку мала што се распадна рибарската индустрија на Гранд </a:t>
            </a:r>
            <a:r>
              <a:rPr lang="mk-MK" sz="2400" dirty="0" err="1">
                <a:solidFill>
                  <a:schemeClr val="tx1"/>
                </a:solidFill>
              </a:rPr>
              <a:t>Банкс</a:t>
            </a:r>
            <a:r>
              <a:rPr lang="mk-MK" sz="2400" dirty="0">
                <a:solidFill>
                  <a:schemeClr val="tx1"/>
                </a:solidFill>
              </a:rPr>
              <a:t>. </a:t>
            </a:r>
          </a:p>
        </p:txBody>
      </p:sp>
      <p:sp>
        <p:nvSpPr>
          <p:cNvPr id="11" name="Textfeld 10">
            <a:extLst>
              <a:ext uri="{FF2B5EF4-FFF2-40B4-BE49-F238E27FC236}">
                <a16:creationId xmlns:a16="http://schemas.microsoft.com/office/drawing/2014/main" id="{2CEE3F43-1D49-AC41-9147-A5D867F350CA}"/>
              </a:ext>
            </a:extLst>
          </p:cNvPr>
          <p:cNvSpPr txBox="1"/>
          <p:nvPr/>
        </p:nvSpPr>
        <p:spPr>
          <a:xfrm>
            <a:off x="6096000" y="1272023"/>
            <a:ext cx="5043055" cy="661720"/>
          </a:xfrm>
          <a:prstGeom prst="rect">
            <a:avLst/>
          </a:prstGeom>
          <a:noFill/>
        </p:spPr>
        <p:txBody>
          <a:bodyPr wrap="square" rtlCol="0" anchor="t">
            <a:spAutoFit/>
          </a:bodyPr>
          <a:lstStyle/>
          <a:p>
            <a:pPr marL="285750" indent="-285750" algn="just">
              <a:spcAft>
                <a:spcPts val="600"/>
              </a:spcAft>
              <a:buClr>
                <a:srgbClr val="C00000"/>
              </a:buClr>
              <a:buSzPct val="100000"/>
              <a:buFont typeface="Arial" panose="020B0604020202020204" pitchFamily="34" charset="0"/>
              <a:buChar char="•"/>
            </a:pPr>
            <a:endParaRPr lang="en-GB" sz="1600" dirty="0">
              <a:latin typeface="Roboto" panose="02000000000000000000" pitchFamily="2" charset="0"/>
              <a:ea typeface="Roboto" panose="02000000000000000000" pitchFamily="2" charset="0"/>
              <a:cs typeface="Arial" panose="020B0604020202020204" pitchFamily="34" charset="0"/>
            </a:endParaRPr>
          </a:p>
          <a:p>
            <a:pPr marL="285750" indent="-285750" algn="just">
              <a:spcAft>
                <a:spcPts val="2400"/>
              </a:spcAft>
              <a:buClr>
                <a:srgbClr val="C00000"/>
              </a:buClr>
              <a:buSzPct val="100000"/>
              <a:buFont typeface="Arial" panose="020B0604020202020204" pitchFamily="34" charset="0"/>
              <a:buChar char="•"/>
            </a:pPr>
            <a:endParaRPr lang="en-GB" sz="1600" dirty="0">
              <a:latin typeface="Roboto" panose="02000000000000000000" pitchFamily="2" charset="0"/>
              <a:ea typeface="Roboto" panose="02000000000000000000" pitchFamily="2" charset="0"/>
              <a:cs typeface="Arial" panose="020B0604020202020204" pitchFamily="34" charset="0"/>
            </a:endParaRPr>
          </a:p>
        </p:txBody>
      </p:sp>
      <p:pic>
        <p:nvPicPr>
          <p:cNvPr id="7" name="Picture 6">
            <a:extLst>
              <a:ext uri="{FF2B5EF4-FFF2-40B4-BE49-F238E27FC236}">
                <a16:creationId xmlns:a16="http://schemas.microsoft.com/office/drawing/2014/main" id="{89EFB024-EF25-4CA1-BBD5-29B87C940959}"/>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106886" y="5024573"/>
            <a:ext cx="4087541" cy="1660564"/>
          </a:xfrm>
          <a:prstGeom prst="rect">
            <a:avLst/>
          </a:prstGeom>
        </p:spPr>
      </p:pic>
    </p:spTree>
    <p:extLst>
      <p:ext uri="{BB962C8B-B14F-4D97-AF65-F5344CB8AC3E}">
        <p14:creationId xmlns:p14="http://schemas.microsoft.com/office/powerpoint/2010/main" val="2923084017"/>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828656" y="1475509"/>
            <a:ext cx="10936469" cy="4770537"/>
          </a:xfrm>
          <a:prstGeom prst="rect">
            <a:avLst/>
          </a:prstGeom>
          <a:noFill/>
        </p:spPr>
        <p:txBody>
          <a:bodyPr wrap="square" rtlCol="0" anchor="t">
            <a:spAutoFit/>
          </a:bodyPr>
          <a:lstStyle/>
          <a:p>
            <a:pPr algn="ctr">
              <a:spcAft>
                <a:spcPts val="2400"/>
              </a:spcAft>
            </a:pPr>
            <a:r>
              <a:rPr lang="mk-MK" sz="3200" b="1" dirty="0">
                <a:solidFill>
                  <a:srgbClr val="AE0917"/>
                </a:solidFill>
                <a:latin typeface="Roboto" panose="02000000000000000000" pitchFamily="2" charset="0"/>
                <a:ea typeface="Roboto" panose="02000000000000000000" pitchFamily="2" charset="0"/>
                <a:cs typeface="Arial" panose="020B0604020202020204" pitchFamily="34" charset="0"/>
              </a:rPr>
              <a:t>Брз квиз</a:t>
            </a:r>
            <a:r>
              <a:rPr lang="en-GB" sz="3200" b="1" dirty="0">
                <a:solidFill>
                  <a:srgbClr val="AE0917"/>
                </a:solidFill>
                <a:latin typeface="Roboto" panose="02000000000000000000" pitchFamily="2" charset="0"/>
                <a:ea typeface="Roboto" panose="02000000000000000000" pitchFamily="2" charset="0"/>
                <a:cs typeface="Arial" panose="020B0604020202020204" pitchFamily="34" charset="0"/>
              </a:rPr>
              <a:t>!</a:t>
            </a:r>
            <a:r>
              <a:rPr lang="pl-PL" sz="3200" b="1" dirty="0">
                <a:solidFill>
                  <a:srgbClr val="AE0917"/>
                </a:solidFill>
                <a:latin typeface="Roboto" panose="02000000000000000000" pitchFamily="2" charset="0"/>
                <a:ea typeface="Roboto" panose="02000000000000000000" pitchFamily="2" charset="0"/>
                <a:cs typeface="Arial" panose="020B0604020202020204" pitchFamily="34" charset="0"/>
              </a:rPr>
              <a:t> </a:t>
            </a:r>
            <a:br>
              <a:rPr lang="en-GB" sz="3200" b="1" dirty="0">
                <a:solidFill>
                  <a:srgbClr val="AE0917"/>
                </a:solidFill>
                <a:latin typeface="Roboto" panose="02000000000000000000" pitchFamily="2" charset="0"/>
                <a:ea typeface="Roboto" panose="02000000000000000000" pitchFamily="2" charset="0"/>
                <a:cs typeface="Arial" panose="020B0604020202020204" pitchFamily="34" charset="0"/>
              </a:rPr>
            </a:br>
            <a:r>
              <a:rPr lang="mk-MK" sz="3200" b="1" dirty="0">
                <a:solidFill>
                  <a:srgbClr val="AE0917"/>
                </a:solidFill>
                <a:latin typeface="Roboto" panose="02000000000000000000" pitchFamily="2" charset="0"/>
                <a:ea typeface="Roboto" panose="02000000000000000000" pitchFamily="2" charset="0"/>
                <a:cs typeface="Arial" panose="020B0604020202020204" pitchFamily="34" charset="0"/>
              </a:rPr>
              <a:t>Посетете ја</a:t>
            </a:r>
            <a:r>
              <a:rPr lang="en-GB" sz="3200" b="1" dirty="0">
                <a:solidFill>
                  <a:srgbClr val="AE0917"/>
                </a:solidFill>
                <a:latin typeface="Roboto" panose="02000000000000000000" pitchFamily="2" charset="0"/>
                <a:ea typeface="Roboto" panose="02000000000000000000" pitchFamily="2" charset="0"/>
                <a:cs typeface="Arial" panose="020B0604020202020204" pitchFamily="34" charset="0"/>
              </a:rPr>
              <a:t> </a:t>
            </a:r>
            <a:r>
              <a:rPr lang="pl-PL" sz="3200" b="1" dirty="0">
                <a:solidFill>
                  <a:srgbClr val="AE0917"/>
                </a:solidFill>
                <a:latin typeface="Roboto" panose="02000000000000000000" pitchFamily="2" charset="0"/>
                <a:ea typeface="Roboto" panose="02000000000000000000" pitchFamily="2" charset="0"/>
                <a:cs typeface="Arial" panose="020B0604020202020204" pitchFamily="34" charset="0"/>
              </a:rPr>
              <a:t>-  </a:t>
            </a:r>
            <a:r>
              <a:rPr lang="pl-PL" sz="3200" b="1" dirty="0">
                <a:solidFill>
                  <a:srgbClr val="AE0917"/>
                </a:solidFill>
                <a:latin typeface="Roboto" panose="02000000000000000000" pitchFamily="2" charset="0"/>
                <a:ea typeface="Roboto" panose="02000000000000000000" pitchFamily="2" charset="0"/>
                <a:cs typeface="Arial" panose="020B0604020202020204" pitchFamily="34" charset="0"/>
                <a:hlinkClick r:id="rId3"/>
              </a:rPr>
              <a:t>https://www.menti.com/</a:t>
            </a:r>
            <a:r>
              <a:rPr lang="en-GB" sz="3200" b="1" dirty="0">
                <a:solidFill>
                  <a:srgbClr val="AE0917"/>
                </a:solidFill>
                <a:latin typeface="Roboto" panose="02000000000000000000" pitchFamily="2" charset="0"/>
                <a:ea typeface="Roboto" panose="02000000000000000000" pitchFamily="2" charset="0"/>
                <a:cs typeface="Arial" panose="020B0604020202020204" pitchFamily="34" charset="0"/>
              </a:rPr>
              <a:t> </a:t>
            </a:r>
            <a:r>
              <a:rPr lang="pl-PL" sz="3200" b="1" dirty="0">
                <a:solidFill>
                  <a:srgbClr val="AE0917"/>
                </a:solidFill>
                <a:latin typeface="Roboto" panose="02000000000000000000" pitchFamily="2" charset="0"/>
                <a:ea typeface="Roboto" panose="02000000000000000000" pitchFamily="2" charset="0"/>
                <a:cs typeface="Arial" panose="020B0604020202020204" pitchFamily="34" charset="0"/>
              </a:rPr>
              <a:t> </a:t>
            </a:r>
            <a:endParaRPr lang="en-GB" sz="3200" b="1" dirty="0">
              <a:solidFill>
                <a:srgbClr val="AE0917"/>
              </a:solidFill>
              <a:latin typeface="Roboto" panose="02000000000000000000" pitchFamily="2" charset="0"/>
              <a:ea typeface="Roboto" panose="02000000000000000000" pitchFamily="2" charset="0"/>
              <a:cs typeface="Arial" panose="020B0604020202020204" pitchFamily="34" charset="0"/>
            </a:endParaRPr>
          </a:p>
          <a:p>
            <a:pPr algn="ctr">
              <a:spcAft>
                <a:spcPts val="2400"/>
              </a:spcAft>
            </a:pPr>
            <a:r>
              <a:rPr lang="ru-RU" sz="2800" b="1" dirty="0">
                <a:solidFill>
                  <a:srgbClr val="AE0917"/>
                </a:solidFill>
                <a:latin typeface="Roboto" panose="02000000000000000000" pitchFamily="2" charset="0"/>
                <a:ea typeface="Roboto" panose="02000000000000000000" pitchFamily="2" charset="0"/>
                <a:cs typeface="Arial" panose="020B0604020202020204" pitchFamily="34" charset="0"/>
              </a:rPr>
              <a:t>На </a:t>
            </a:r>
            <a:r>
              <a:rPr lang="en-GB" sz="2800" b="1" dirty="0" err="1">
                <a:solidFill>
                  <a:srgbClr val="AE0917"/>
                </a:solidFill>
                <a:latin typeface="Roboto" panose="02000000000000000000" pitchFamily="2" charset="0"/>
                <a:ea typeface="Roboto" panose="02000000000000000000" pitchFamily="2" charset="0"/>
                <a:cs typeface="Arial" panose="020B0604020202020204" pitchFamily="34" charset="0"/>
              </a:rPr>
              <a:t>Mentimeter</a:t>
            </a: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 поврзете ги</a:t>
            </a:r>
            <a:r>
              <a:rPr lang="ru-RU" sz="2800" b="1" dirty="0">
                <a:solidFill>
                  <a:srgbClr val="AE0917"/>
                </a:solidFill>
                <a:latin typeface="Roboto" panose="02000000000000000000" pitchFamily="2" charset="0"/>
                <a:ea typeface="Roboto" panose="02000000000000000000" pitchFamily="2" charset="0"/>
                <a:cs typeface="Arial" panose="020B0604020202020204" pitchFamily="34" charset="0"/>
              </a:rPr>
              <a:t> ситуациите со примерите што ги илустрираат:</a:t>
            </a:r>
          </a:p>
          <a:p>
            <a:pPr marL="457200" indent="-457200" algn="ctr">
              <a:spcAft>
                <a:spcPts val="2400"/>
              </a:spcAft>
              <a:buFontTx/>
              <a:buChar char="-"/>
            </a:pPr>
            <a:r>
              <a:rPr lang="ru-RU" sz="2800" b="1" dirty="0">
                <a:solidFill>
                  <a:srgbClr val="AE0917"/>
                </a:solidFill>
                <a:latin typeface="Roboto" panose="02000000000000000000" pitchFamily="2" charset="0"/>
                <a:ea typeface="Roboto" panose="02000000000000000000" pitchFamily="2" charset="0"/>
                <a:cs typeface="Arial" panose="020B0604020202020204" pitchFamily="34" charset="0"/>
              </a:rPr>
              <a:t>Проблемот на одржливост</a:t>
            </a:r>
          </a:p>
          <a:p>
            <a:pPr marL="457200" indent="-457200" algn="ctr">
              <a:spcAft>
                <a:spcPts val="2400"/>
              </a:spcAft>
              <a:buFontTx/>
              <a:buChar char="-"/>
            </a:pP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Слаба одржливост</a:t>
            </a:r>
            <a:r>
              <a:rPr lang="en-GB" sz="2800" b="1" dirty="0">
                <a:solidFill>
                  <a:srgbClr val="AE0917"/>
                </a:solidFill>
                <a:latin typeface="Roboto" panose="02000000000000000000" pitchFamily="2" charset="0"/>
                <a:ea typeface="Roboto" panose="02000000000000000000" pitchFamily="2" charset="0"/>
                <a:cs typeface="Arial" panose="020B0604020202020204" pitchFamily="34" charset="0"/>
              </a:rPr>
              <a:t> </a:t>
            </a:r>
            <a:endPar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endParaRPr>
          </a:p>
          <a:p>
            <a:pPr marL="457200" indent="-457200" algn="ctr">
              <a:spcAft>
                <a:spcPts val="2400"/>
              </a:spcAft>
              <a:buFontTx/>
              <a:buChar char="-"/>
            </a:pP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Силна одржливост</a:t>
            </a:r>
            <a:r>
              <a:rPr lang="en-GB" sz="2800" b="1" dirty="0">
                <a:solidFill>
                  <a:srgbClr val="AE0917"/>
                </a:solidFill>
                <a:latin typeface="Roboto" panose="02000000000000000000" pitchFamily="2" charset="0"/>
                <a:ea typeface="Roboto" panose="02000000000000000000" pitchFamily="2" charset="0"/>
                <a:cs typeface="Arial" panose="020B0604020202020204" pitchFamily="34" charset="0"/>
              </a:rPr>
              <a:t> </a:t>
            </a:r>
            <a:endPar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endParaRPr>
          </a:p>
          <a:p>
            <a:pPr marL="457200" indent="-457200" algn="ctr">
              <a:spcAft>
                <a:spcPts val="2400"/>
              </a:spcAft>
              <a:buFontTx/>
              <a:buChar char="-"/>
            </a:pPr>
            <a:r>
              <a:rPr lang="ru-RU" sz="2800" b="1" dirty="0">
                <a:solidFill>
                  <a:srgbClr val="AE0917"/>
                </a:solidFill>
                <a:latin typeface="Roboto" panose="02000000000000000000" pitchFamily="2" charset="0"/>
                <a:ea typeface="Roboto" panose="02000000000000000000" pitchFamily="2" charset="0"/>
                <a:cs typeface="Arial" panose="020B0604020202020204" pitchFamily="34" charset="0"/>
              </a:rPr>
              <a:t>Трагедија на заедничките</a:t>
            </a:r>
            <a:r>
              <a:rPr lang="en-GB" sz="2800" b="1" dirty="0">
                <a:solidFill>
                  <a:srgbClr val="AE0917"/>
                </a:solidFill>
                <a:latin typeface="Roboto" panose="02000000000000000000" pitchFamily="2" charset="0"/>
                <a:ea typeface="Roboto" panose="02000000000000000000" pitchFamily="2" charset="0"/>
                <a:cs typeface="Arial" panose="020B0604020202020204" pitchFamily="34" charset="0"/>
              </a:rPr>
              <a:t> </a:t>
            </a: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ресурси</a:t>
            </a:r>
            <a:endParaRPr lang="en-GB" sz="4000" b="1" dirty="0">
              <a:solidFill>
                <a:srgbClr val="AE0917"/>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TextBox 2">
            <a:extLst>
              <a:ext uri="{FF2B5EF4-FFF2-40B4-BE49-F238E27FC236}">
                <a16:creationId xmlns:a16="http://schemas.microsoft.com/office/drawing/2014/main" id="{D9821D9E-F436-4F36-B63C-6373E864F0CA}"/>
              </a:ext>
            </a:extLst>
          </p:cNvPr>
          <p:cNvSpPr txBox="1"/>
          <p:nvPr/>
        </p:nvSpPr>
        <p:spPr>
          <a:xfrm>
            <a:off x="6296891" y="124691"/>
            <a:ext cx="5611091" cy="584775"/>
          </a:xfrm>
          <a:prstGeom prst="rect">
            <a:avLst/>
          </a:prstGeom>
          <a:noFill/>
        </p:spPr>
        <p:txBody>
          <a:bodyPr wrap="square" rtlCol="0">
            <a:spAutoFit/>
          </a:bodyPr>
          <a:lstStyle/>
          <a:p>
            <a:r>
              <a:rPr lang="en-GB" sz="3200" dirty="0" err="1">
                <a:solidFill>
                  <a:schemeClr val="bg1"/>
                </a:solidFill>
              </a:rPr>
              <a:t>Mentimeter</a:t>
            </a:r>
            <a:r>
              <a:rPr lang="en-GB" sz="3200" dirty="0">
                <a:solidFill>
                  <a:schemeClr val="bg1"/>
                </a:solidFill>
              </a:rPr>
              <a:t> </a:t>
            </a:r>
            <a:r>
              <a:rPr lang="mk-MK" sz="3200" dirty="0">
                <a:solidFill>
                  <a:schemeClr val="bg1"/>
                </a:solidFill>
              </a:rPr>
              <a:t>шифра</a:t>
            </a:r>
            <a:r>
              <a:rPr lang="en-GB" sz="3200" dirty="0">
                <a:solidFill>
                  <a:schemeClr val="bg1"/>
                </a:solidFill>
              </a:rPr>
              <a:t> – -- -- -- </a:t>
            </a:r>
          </a:p>
        </p:txBody>
      </p:sp>
    </p:spTree>
    <p:extLst>
      <p:ext uri="{BB962C8B-B14F-4D97-AF65-F5344CB8AC3E}">
        <p14:creationId xmlns:p14="http://schemas.microsoft.com/office/powerpoint/2010/main" val="1977818573"/>
      </p:ext>
    </p:extLst>
  </p:cSld>
  <p:clrMapOvr>
    <a:masterClrMapping/>
  </p:clrMapOvr>
  <p:transition spd="slow">
    <p:push dir="u"/>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3144033" y="0"/>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65089E2-1373-C34D-B297-36013F08ED63}"/>
              </a:ext>
            </a:extLst>
          </p:cNvPr>
          <p:cNvSpPr txBox="1"/>
          <p:nvPr/>
        </p:nvSpPr>
        <p:spPr>
          <a:xfrm>
            <a:off x="3709851" y="574766"/>
            <a:ext cx="7509085" cy="4093428"/>
          </a:xfrm>
          <a:prstGeom prst="rect">
            <a:avLst/>
          </a:prstGeom>
          <a:noFill/>
        </p:spPr>
        <p:txBody>
          <a:bodyPr wrap="square" rtlCol="0" anchor="t">
            <a:spAutoFit/>
          </a:bodyPr>
          <a:lstStyle/>
          <a:p>
            <a:r>
              <a:rPr lang="mk-MK" sz="3400" dirty="0">
                <a:solidFill>
                  <a:schemeClr val="bg1"/>
                </a:solidFill>
                <a:latin typeface="Roboto Medium" panose="02000000000000000000" pitchFamily="2" charset="0"/>
                <a:ea typeface="Roboto Light" panose="02000000000000000000" pitchFamily="2" charset="0"/>
                <a:cs typeface="Arial" panose="020B0604020202020204" pitchFamily="34" charset="0"/>
              </a:rPr>
              <a:t>Содржина</a:t>
            </a:r>
            <a:endParaRPr lang="en-GB" sz="3400" dirty="0">
              <a:solidFill>
                <a:schemeClr val="bg1"/>
              </a:solidFill>
              <a:latin typeface="Roboto Medium" panose="02000000000000000000" pitchFamily="2" charset="0"/>
              <a:ea typeface="Roboto Light" panose="02000000000000000000" pitchFamily="2" charset="0"/>
              <a:cs typeface="Arial" panose="020B0604020202020204" pitchFamily="34" charset="0"/>
            </a:endParaRPr>
          </a:p>
          <a:p>
            <a:endParaRPr lang="en-GB" sz="3400" dirty="0">
              <a:solidFill>
                <a:schemeClr val="bg1"/>
              </a:solidFill>
              <a:latin typeface="Roboto Medium" panose="02000000000000000000" pitchFamily="2" charset="0"/>
              <a:ea typeface="Roboto Light" panose="02000000000000000000" pitchFamily="2" charset="0"/>
              <a:cs typeface="Arial" panose="020B0604020202020204" pitchFamily="34" charset="0"/>
            </a:endParaRPr>
          </a:p>
          <a:p>
            <a:pPr marL="457200" indent="-457200">
              <a:buBlip>
                <a:blip r:embed="rId3">
                  <a:extLst>
                    <a:ext uri="{96DAC541-7B7A-43D3-8B79-37D633B846F1}">
                      <asvg:svgBlip xmlns:asvg="http://schemas.microsoft.com/office/drawing/2016/SVG/main" r:embed="rId4"/>
                    </a:ext>
                  </a:extLst>
                </a:blip>
              </a:buBlip>
            </a:pPr>
            <a:r>
              <a:rPr lang="mk-MK" sz="2400" dirty="0">
                <a:latin typeface="Roboto Medium" panose="02000000000000000000" pitchFamily="2" charset="0"/>
                <a:ea typeface="Roboto Light" panose="02000000000000000000" pitchFamily="2" charset="0"/>
                <a:cs typeface="Arial" panose="020B0604020202020204" pitchFamily="34" charset="0"/>
              </a:rPr>
              <a:t>Што е одржливост?</a:t>
            </a:r>
            <a:r>
              <a:rPr lang="en-GB" sz="2400" dirty="0">
                <a:latin typeface="Roboto Medium" panose="02000000000000000000" pitchFamily="2" charset="0"/>
                <a:ea typeface="Roboto Light" panose="02000000000000000000" pitchFamily="2" charset="0"/>
                <a:cs typeface="Arial" panose="020B0604020202020204" pitchFamily="34" charset="0"/>
              </a:rPr>
              <a:t> </a:t>
            </a:r>
          </a:p>
          <a:p>
            <a:pPr marL="457200" indent="-457200">
              <a:buBlip>
                <a:blip r:embed="rId3">
                  <a:extLst>
                    <a:ext uri="{96DAC541-7B7A-43D3-8B79-37D633B846F1}">
                      <asvg:svgBlip xmlns:asvg="http://schemas.microsoft.com/office/drawing/2016/SVG/main" r:embed="rId4"/>
                    </a:ext>
                  </a:extLst>
                </a:blip>
              </a:buBlip>
            </a:pPr>
            <a:r>
              <a:rPr lang="mk-MK" sz="2400" dirty="0">
                <a:latin typeface="Roboto Medium" panose="02000000000000000000" pitchFamily="2" charset="0"/>
                <a:ea typeface="Roboto Light" panose="02000000000000000000" pitchFamily="2" charset="0"/>
                <a:cs typeface="Arial" panose="020B0604020202020204" pitchFamily="34" charset="0"/>
              </a:rPr>
              <a:t>Проблемот на одржливоста</a:t>
            </a:r>
            <a:r>
              <a:rPr lang="en-GB" sz="2400" dirty="0">
                <a:latin typeface="Roboto Medium" panose="02000000000000000000" pitchFamily="2" charset="0"/>
                <a:ea typeface="Roboto Light" panose="02000000000000000000" pitchFamily="2" charset="0"/>
                <a:cs typeface="Arial" panose="020B0604020202020204" pitchFamily="34" charset="0"/>
              </a:rPr>
              <a:t> </a:t>
            </a:r>
          </a:p>
          <a:p>
            <a:pPr marL="457200" indent="-457200">
              <a:buBlip>
                <a:blip r:embed="rId3">
                  <a:extLst>
                    <a:ext uri="{96DAC541-7B7A-43D3-8B79-37D633B846F1}">
                      <asvg:svgBlip xmlns:asvg="http://schemas.microsoft.com/office/drawing/2016/SVG/main" r:embed="rId4"/>
                    </a:ext>
                  </a:extLst>
                </a:blip>
              </a:buBlip>
            </a:pPr>
            <a:r>
              <a:rPr lang="mk-MK" sz="2400" dirty="0">
                <a:latin typeface="Roboto Medium" panose="02000000000000000000" pitchFamily="2" charset="0"/>
                <a:ea typeface="Roboto Light" panose="02000000000000000000" pitchFamily="2" charset="0"/>
                <a:cs typeface="Arial" panose="020B0604020202020204" pitchFamily="34" charset="0"/>
              </a:rPr>
              <a:t>Слаба наспроти силна одржливост</a:t>
            </a:r>
            <a:r>
              <a:rPr lang="en-GB" sz="2400" dirty="0">
                <a:latin typeface="Roboto Medium" panose="02000000000000000000" pitchFamily="2" charset="0"/>
                <a:ea typeface="Roboto Light" panose="02000000000000000000" pitchFamily="2" charset="0"/>
                <a:cs typeface="Arial" panose="020B0604020202020204" pitchFamily="34" charset="0"/>
              </a:rPr>
              <a:t> </a:t>
            </a:r>
          </a:p>
          <a:p>
            <a:pPr marL="457200" indent="-457200">
              <a:buBlip>
                <a:blip r:embed="rId3">
                  <a:extLst>
                    <a:ext uri="{96DAC541-7B7A-43D3-8B79-37D633B846F1}">
                      <asvg:svgBlip xmlns:asvg="http://schemas.microsoft.com/office/drawing/2016/SVG/main" r:embed="rId4"/>
                    </a:ext>
                  </a:extLst>
                </a:blip>
              </a:buBlip>
            </a:pPr>
            <a:r>
              <a:rPr lang="ru-RU" sz="2400" dirty="0">
                <a:latin typeface="Roboto Medium" panose="02000000000000000000" pitchFamily="2" charset="0"/>
                <a:ea typeface="Roboto Light" panose="02000000000000000000" pitchFamily="2" charset="0"/>
                <a:cs typeface="Arial" panose="020B0604020202020204" pitchFamily="34" charset="0"/>
              </a:rPr>
              <a:t>Трагедијата на заедничките ресурси</a:t>
            </a:r>
            <a:r>
              <a:rPr lang="en-GB" sz="2400" dirty="0">
                <a:latin typeface="Roboto Medium" panose="02000000000000000000" pitchFamily="2" charset="0"/>
                <a:ea typeface="Roboto Light" panose="02000000000000000000" pitchFamily="2" charset="0"/>
                <a:cs typeface="Arial" panose="020B0604020202020204" pitchFamily="34" charset="0"/>
              </a:rPr>
              <a:t> </a:t>
            </a:r>
          </a:p>
          <a:p>
            <a:pPr marL="457200" indent="-457200">
              <a:buBlip>
                <a:blip r:embed="rId3">
                  <a:extLst>
                    <a:ext uri="{96DAC541-7B7A-43D3-8B79-37D633B846F1}">
                      <asvg:svgBlip xmlns:asvg="http://schemas.microsoft.com/office/drawing/2016/SVG/main" r:embed="rId4"/>
                    </a:ext>
                  </a:extLst>
                </a:blip>
              </a:buBlip>
            </a:pPr>
            <a:r>
              <a:rPr lang="ru-RU" sz="2400" dirty="0">
                <a:latin typeface="Roboto Medium" panose="02000000000000000000" pitchFamily="2" charset="0"/>
                <a:ea typeface="Roboto Light" panose="02000000000000000000" pitchFamily="2" charset="0"/>
                <a:cs typeface="Arial" panose="020B0604020202020204" pitchFamily="34" charset="0"/>
              </a:rPr>
              <a:t>Брз квиз</a:t>
            </a:r>
            <a:r>
              <a:rPr lang="en-GB" sz="2400" dirty="0">
                <a:latin typeface="Roboto Medium" panose="02000000000000000000" pitchFamily="2" charset="0"/>
                <a:ea typeface="Roboto Light" panose="02000000000000000000" pitchFamily="2" charset="0"/>
                <a:cs typeface="Arial" panose="020B0604020202020204" pitchFamily="34" charset="0"/>
              </a:rPr>
              <a:t> </a:t>
            </a:r>
          </a:p>
          <a:p>
            <a:pPr marL="342900" indent="-342900">
              <a:buFontTx/>
              <a:buChar char="-"/>
            </a:pPr>
            <a:r>
              <a:rPr lang="ru-RU"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Како биоекономијата придонесува кон одржливоста</a:t>
            </a:r>
          </a:p>
          <a:p>
            <a:pPr marL="342900" indent="-342900">
              <a:buFontTx/>
              <a:buChar char="-"/>
            </a:pPr>
            <a:r>
              <a:rPr lang="ru-RU"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Еколошките граници и биоекономијата</a:t>
            </a:r>
          </a:p>
          <a:p>
            <a:pPr marL="342900" indent="-342900">
              <a:buFontTx/>
              <a:buChar char="-"/>
            </a:pPr>
            <a:r>
              <a:rPr lang="ru-RU"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Важноста на иновациите</a:t>
            </a:r>
            <a:endParaRPr lang="en-GB" sz="16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594" y="178329"/>
            <a:ext cx="2069841" cy="1544253"/>
          </a:xfrm>
          <a:prstGeom prst="rect">
            <a:avLst/>
          </a:prstGeom>
        </p:spPr>
      </p:pic>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 name="Graphic 2" descr="Checkmark">
            <a:extLst>
              <a:ext uri="{FF2B5EF4-FFF2-40B4-BE49-F238E27FC236}">
                <a16:creationId xmlns:a16="http://schemas.microsoft.com/office/drawing/2014/main" id="{43CD6E2F-2052-460F-9518-97DAC461AFC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40185" y="3162191"/>
            <a:ext cx="280851" cy="280851"/>
          </a:xfrm>
          <a:prstGeom prst="rect">
            <a:avLst/>
          </a:prstGeom>
        </p:spPr>
      </p:pic>
      <p:pic>
        <p:nvPicPr>
          <p:cNvPr id="11" name="Graphic 10" descr="Checkmark">
            <a:extLst>
              <a:ext uri="{FF2B5EF4-FFF2-40B4-BE49-F238E27FC236}">
                <a16:creationId xmlns:a16="http://schemas.microsoft.com/office/drawing/2014/main" id="{F5EA742A-C547-4EEB-A05D-997BC85EAE5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64393" y="1722582"/>
            <a:ext cx="280851" cy="280851"/>
          </a:xfrm>
          <a:prstGeom prst="rect">
            <a:avLst/>
          </a:prstGeom>
        </p:spPr>
      </p:pic>
      <p:pic>
        <p:nvPicPr>
          <p:cNvPr id="12" name="Graphic 11" descr="Checkmark">
            <a:extLst>
              <a:ext uri="{FF2B5EF4-FFF2-40B4-BE49-F238E27FC236}">
                <a16:creationId xmlns:a16="http://schemas.microsoft.com/office/drawing/2014/main" id="{AB707D80-FC58-4A79-9930-6FD68B21B69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62432" y="2667623"/>
            <a:ext cx="280851" cy="280851"/>
          </a:xfrm>
          <a:prstGeom prst="rect">
            <a:avLst/>
          </a:prstGeom>
        </p:spPr>
      </p:pic>
      <p:pic>
        <p:nvPicPr>
          <p:cNvPr id="13" name="Graphic 12" descr="Checkmark">
            <a:extLst>
              <a:ext uri="{FF2B5EF4-FFF2-40B4-BE49-F238E27FC236}">
                <a16:creationId xmlns:a16="http://schemas.microsoft.com/office/drawing/2014/main" id="{8028EEDB-CD33-48A4-9204-C4114002A9E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64314" y="2057862"/>
            <a:ext cx="280851" cy="280851"/>
          </a:xfrm>
          <a:prstGeom prst="rect">
            <a:avLst/>
          </a:prstGeom>
        </p:spPr>
      </p:pic>
    </p:spTree>
    <p:extLst>
      <p:ext uri="{BB962C8B-B14F-4D97-AF65-F5344CB8AC3E}">
        <p14:creationId xmlns:p14="http://schemas.microsoft.com/office/powerpoint/2010/main" val="4268110779"/>
      </p:ext>
    </p:extLst>
  </p:cSld>
  <p:clrMapOvr>
    <a:masterClrMapping/>
  </p:clrMapOvr>
  <p:transition spd="slow">
    <p:push dir="u"/>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0"/>
          </a:xfrm>
          <a:prstGeom prst="rect">
            <a:avLst/>
          </a:prstGeom>
          <a:solidFill>
            <a:srgbClr val="FABA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462516" y="1745153"/>
            <a:ext cx="4931037" cy="4401205"/>
          </a:xfrm>
          <a:prstGeom prst="rect">
            <a:avLst/>
          </a:prstGeom>
          <a:noFill/>
        </p:spPr>
        <p:txBody>
          <a:bodyPr wrap="square" rtlCol="0" anchor="t">
            <a:spAutoFit/>
          </a:bodyPr>
          <a:lstStyle/>
          <a:p>
            <a:pPr algn="just">
              <a:spcAft>
                <a:spcPts val="2400"/>
              </a:spcAft>
            </a:pPr>
            <a:r>
              <a:rPr lang="ru-RU" sz="2800" b="1" dirty="0">
                <a:solidFill>
                  <a:srgbClr val="FFC000"/>
                </a:solidFill>
                <a:latin typeface="Roboto" panose="02000000000000000000" pitchFamily="2" charset="0"/>
                <a:ea typeface="Roboto" panose="02000000000000000000" pitchFamily="2" charset="0"/>
                <a:cs typeface="Arial" panose="020B0604020202020204" pitchFamily="34" charset="0"/>
              </a:rPr>
              <a:t>Биоекономијата...</a:t>
            </a:r>
            <a:endParaRPr lang="en-GB" sz="2800" b="1" dirty="0">
              <a:solidFill>
                <a:srgbClr val="FFC000"/>
              </a:solidFill>
              <a:latin typeface="Roboto" panose="02000000000000000000" pitchFamily="2" charset="0"/>
              <a:ea typeface="Roboto" panose="02000000000000000000" pitchFamily="2" charset="0"/>
              <a:cs typeface="Arial" panose="020B0604020202020204" pitchFamily="34" charset="0"/>
            </a:endParaRPr>
          </a:p>
          <a:p>
            <a:pPr marL="285750" indent="-285750">
              <a:spcAft>
                <a:spcPts val="2400"/>
              </a:spcAft>
              <a:buFont typeface="Arial" panose="020B0604020202020204" pitchFamily="34" charset="0"/>
              <a:buChar char="•"/>
            </a:pPr>
            <a:r>
              <a:rPr lang="ru-RU" dirty="0"/>
              <a:t>Е производство на стоки, услуги или енергија од биолошки материјал како главен ресурс.</a:t>
            </a:r>
          </a:p>
          <a:p>
            <a:pPr marL="285750" indent="-285750">
              <a:spcAft>
                <a:spcPts val="2400"/>
              </a:spcAft>
              <a:buFont typeface="Arial" panose="020B0604020202020204" pitchFamily="34" charset="0"/>
              <a:buChar char="•"/>
            </a:pPr>
            <a:r>
              <a:rPr lang="ru-RU" dirty="0"/>
              <a:t>Тесно е поврзана со одржливоста бидејќи често се користат биоразградливи ресурси, а отпадот често се планира воопшто да не влегува во системот.</a:t>
            </a:r>
          </a:p>
          <a:p>
            <a:pPr marL="285750" indent="-285750">
              <a:spcAft>
                <a:spcPts val="2400"/>
              </a:spcAft>
              <a:buFont typeface="Arial" panose="020B0604020202020204" pitchFamily="34" charset="0"/>
              <a:buChar char="•"/>
            </a:pPr>
            <a:r>
              <a:rPr lang="ru-RU" dirty="0"/>
              <a:t>Може да го избегне исцрпувањето на ресурсите за идните генерации и да ја заштити стабилноста на планетата.</a:t>
            </a:r>
            <a:br>
              <a:rPr lang="en-GB" dirty="0">
                <a:latin typeface="Roboto" panose="02000000000000000000" pitchFamily="2" charset="0"/>
                <a:ea typeface="Roboto" panose="02000000000000000000" pitchFamily="2" charset="0"/>
                <a:cs typeface="Arial" panose="020B0604020202020204" pitchFamily="34" charset="0"/>
              </a:rPr>
            </a:br>
            <a:endParaRPr lang="en-GB" sz="3000" dirty="0">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7145348" y="176122"/>
            <a:ext cx="5046652" cy="584775"/>
          </a:xfrm>
          <a:prstGeom prst="rect">
            <a:avLst/>
          </a:prstGeom>
          <a:noFill/>
        </p:spPr>
        <p:txBody>
          <a:bodyPr wrap="square" rtlCol="0">
            <a:spAutoFit/>
          </a:bodyPr>
          <a:lstStyle/>
          <a:p>
            <a:pPr algn="r"/>
            <a:r>
              <a:rPr lang="ru-RU" sz="3200" b="1" spc="100" dirty="0">
                <a:solidFill>
                  <a:schemeClr val="bg1"/>
                </a:solidFill>
                <a:latin typeface="Roboto" panose="02000000000000000000" pitchFamily="2" charset="0"/>
                <a:ea typeface="Roboto" panose="02000000000000000000" pitchFamily="2" charset="0"/>
                <a:cs typeface="Arial" panose="020B0604020202020204" pitchFamily="34" charset="0"/>
              </a:rPr>
              <a:t>Што е биоекономија</a:t>
            </a:r>
            <a:r>
              <a:rPr lang="en-GB" sz="3200" b="1" spc="100" dirty="0">
                <a:solidFill>
                  <a:schemeClr val="bg1"/>
                </a:solidFill>
                <a:latin typeface="Roboto" panose="02000000000000000000" pitchFamily="2" charset="0"/>
                <a:ea typeface="Roboto" panose="02000000000000000000" pitchFamily="2" charset="0"/>
                <a:cs typeface="Arial" panose="020B0604020202020204" pitchFamily="34" charset="0"/>
              </a:rPr>
              <a:t>?</a:t>
            </a: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TextBox 2">
            <a:extLst>
              <a:ext uri="{FF2B5EF4-FFF2-40B4-BE49-F238E27FC236}">
                <a16:creationId xmlns:a16="http://schemas.microsoft.com/office/drawing/2014/main" id="{A5EEF2D5-375F-4CD7-AE86-7045555C3BBD}"/>
              </a:ext>
            </a:extLst>
          </p:cNvPr>
          <p:cNvSpPr txBox="1"/>
          <p:nvPr/>
        </p:nvSpPr>
        <p:spPr>
          <a:xfrm>
            <a:off x="6846477" y="1217555"/>
            <a:ext cx="4931037" cy="2616101"/>
          </a:xfrm>
          <a:prstGeom prst="rect">
            <a:avLst/>
          </a:prstGeom>
          <a:noFill/>
        </p:spPr>
        <p:txBody>
          <a:bodyPr wrap="square" rtlCol="0">
            <a:spAutoFit/>
          </a:bodyPr>
          <a:lstStyle/>
          <a:p>
            <a:pPr algn="ctr"/>
            <a:r>
              <a:rPr lang="ru-RU" sz="2800" b="1" dirty="0">
                <a:solidFill>
                  <a:srgbClr val="FFC000"/>
                </a:solidFill>
              </a:rPr>
              <a:t>Европска стратегија за биоекономија</a:t>
            </a:r>
            <a:endParaRPr lang="en-GB" sz="2800" b="1" dirty="0">
              <a:solidFill>
                <a:srgbClr val="FFC000"/>
              </a:solidFill>
            </a:endParaRPr>
          </a:p>
          <a:p>
            <a:endParaRPr lang="en-GB" dirty="0"/>
          </a:p>
          <a:p>
            <a:r>
              <a:rPr lang="ru-RU" dirty="0"/>
              <a:t>Европската Комисија презема чекори кон одржлива биоекономија и има стратегија за биоекономија за промовирање на биоекономијата и за избегнување да се стаса до еколошките граници.</a:t>
            </a:r>
            <a:endParaRPr lang="en-GB" dirty="0"/>
          </a:p>
        </p:txBody>
      </p:sp>
      <p:pic>
        <p:nvPicPr>
          <p:cNvPr id="6" name="Picture 5">
            <a:extLst>
              <a:ext uri="{FF2B5EF4-FFF2-40B4-BE49-F238E27FC236}">
                <a16:creationId xmlns:a16="http://schemas.microsoft.com/office/drawing/2014/main" id="{CFAB7680-B3FD-486D-866E-05BD638442FE}"/>
              </a:ext>
            </a:extLst>
          </p:cNvPr>
          <p:cNvPicPr>
            <a:picLocks noChangeAspect="1"/>
          </p:cNvPicPr>
          <p:nvPr/>
        </p:nvPicPr>
        <p:blipFill>
          <a:blip r:embed="rId4" cstate="email">
            <a:clrChange>
              <a:clrFrom>
                <a:srgbClr val="000000"/>
              </a:clrFrom>
              <a:clrTo>
                <a:srgbClr val="000000">
                  <a:alpha val="0"/>
                </a:srgbClr>
              </a:clrTo>
            </a:clrChange>
            <a:extLst>
              <a:ext uri="{28A0092B-C50C-407E-A947-70E740481C1C}">
                <a14:useLocalDpi xmlns:a14="http://schemas.microsoft.com/office/drawing/2010/main"/>
              </a:ext>
            </a:extLst>
          </a:blip>
          <a:stretch>
            <a:fillRect/>
          </a:stretch>
        </p:blipFill>
        <p:spPr>
          <a:xfrm>
            <a:off x="7942474" y="3508759"/>
            <a:ext cx="3526357" cy="2443655"/>
          </a:xfrm>
          <a:prstGeom prst="rect">
            <a:avLst/>
          </a:prstGeom>
        </p:spPr>
      </p:pic>
    </p:spTree>
    <p:extLst>
      <p:ext uri="{BB962C8B-B14F-4D97-AF65-F5344CB8AC3E}">
        <p14:creationId xmlns:p14="http://schemas.microsoft.com/office/powerpoint/2010/main" val="192571508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3144033" y="0"/>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65089E2-1373-C34D-B297-36013F08ED63}"/>
              </a:ext>
            </a:extLst>
          </p:cNvPr>
          <p:cNvSpPr txBox="1"/>
          <p:nvPr/>
        </p:nvSpPr>
        <p:spPr>
          <a:xfrm>
            <a:off x="3589535" y="950455"/>
            <a:ext cx="7509085" cy="4093428"/>
          </a:xfrm>
          <a:prstGeom prst="rect">
            <a:avLst/>
          </a:prstGeom>
          <a:noFill/>
        </p:spPr>
        <p:txBody>
          <a:bodyPr wrap="square" rtlCol="0" anchor="t">
            <a:spAutoFit/>
          </a:bodyPr>
          <a:lstStyle/>
          <a:p>
            <a:r>
              <a:rPr lang="mk-MK" sz="3400" dirty="0">
                <a:solidFill>
                  <a:schemeClr val="bg1"/>
                </a:solidFill>
                <a:latin typeface="Roboto Medium" panose="02000000000000000000" pitchFamily="2" charset="0"/>
                <a:ea typeface="Roboto Light" panose="02000000000000000000" pitchFamily="2" charset="0"/>
                <a:cs typeface="Arial" panose="020B0604020202020204" pitchFamily="34" charset="0"/>
              </a:rPr>
              <a:t>Содржина</a:t>
            </a:r>
          </a:p>
          <a:p>
            <a:endParaRPr lang="mk-MK" sz="3400" dirty="0">
              <a:solidFill>
                <a:schemeClr val="bg1"/>
              </a:solidFill>
              <a:latin typeface="Roboto Medium" panose="02000000000000000000" pitchFamily="2" charset="0"/>
              <a:ea typeface="Roboto Light" panose="02000000000000000000" pitchFamily="2" charset="0"/>
              <a:cs typeface="Arial" panose="020B0604020202020204" pitchFamily="34" charset="0"/>
            </a:endParaRPr>
          </a:p>
          <a:p>
            <a:pPr marL="342900" indent="-342900">
              <a:buFontTx/>
              <a:buChar char="-"/>
            </a:pPr>
            <a:r>
              <a:rPr lang="mk-MK"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Што е одржливост?</a:t>
            </a:r>
          </a:p>
          <a:p>
            <a:pPr marL="342900" indent="-342900">
              <a:buFontTx/>
              <a:buChar char="-"/>
            </a:pPr>
            <a:r>
              <a:rPr lang="mk-MK"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Проблемот на одржливоста</a:t>
            </a:r>
          </a:p>
          <a:p>
            <a:pPr marL="342900" indent="-342900">
              <a:buFontTx/>
              <a:buChar char="-"/>
            </a:pPr>
            <a:r>
              <a:rPr lang="mk-MK"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Слаба наспроти силна одржливост</a:t>
            </a:r>
          </a:p>
          <a:p>
            <a:pPr marL="342900" indent="-342900">
              <a:buFontTx/>
              <a:buChar char="-"/>
            </a:pPr>
            <a:r>
              <a:rPr lang="mk-MK"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Трагедија на заедничките ресурси </a:t>
            </a:r>
          </a:p>
          <a:p>
            <a:pPr marL="342900" indent="-342900">
              <a:buFontTx/>
              <a:buChar char="-"/>
            </a:pPr>
            <a:r>
              <a:rPr lang="mk-MK"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Брз квиз</a:t>
            </a:r>
          </a:p>
          <a:p>
            <a:pPr marL="342900" indent="-342900">
              <a:buFontTx/>
              <a:buChar char="-"/>
            </a:pPr>
            <a:r>
              <a:rPr lang="mk-MK"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Како биоекономијата придонесува за одржливоста</a:t>
            </a:r>
          </a:p>
          <a:p>
            <a:pPr marL="342900" indent="-342900">
              <a:buFontTx/>
              <a:buChar char="-"/>
            </a:pPr>
            <a:r>
              <a:rPr lang="mk-MK"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Еколошките граници и биоекономијата </a:t>
            </a:r>
          </a:p>
          <a:p>
            <a:pPr marL="342900" indent="-342900">
              <a:buFontTx/>
              <a:buChar char="-"/>
            </a:pPr>
            <a:r>
              <a:rPr lang="mk-MK" sz="2400" dirty="0">
                <a:solidFill>
                  <a:schemeClr val="bg1"/>
                </a:solidFill>
                <a:latin typeface="Roboto Medium" panose="02000000000000000000" pitchFamily="2" charset="0"/>
                <a:ea typeface="Roboto Light" panose="02000000000000000000" pitchFamily="2" charset="0"/>
                <a:cs typeface="Arial" panose="020B0604020202020204" pitchFamily="34" charset="0"/>
              </a:rPr>
              <a:t>Важноста на иновациите</a:t>
            </a: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594" y="178329"/>
            <a:ext cx="2069841" cy="1544253"/>
          </a:xfrm>
          <a:prstGeom prst="rect">
            <a:avLst/>
          </a:prstGeom>
        </p:spPr>
      </p:pic>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Tree>
    <p:extLst>
      <p:ext uri="{BB962C8B-B14F-4D97-AF65-F5344CB8AC3E}">
        <p14:creationId xmlns:p14="http://schemas.microsoft.com/office/powerpoint/2010/main" val="2266462942"/>
      </p:ext>
    </p:extLst>
  </p:cSld>
  <p:clrMapOvr>
    <a:masterClrMapping/>
  </p:clrMapOvr>
  <p:transition spd="slow">
    <p:push dir="u"/>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Rectangle 2"/>
          <p:cNvSpPr/>
          <p:nvPr/>
        </p:nvSpPr>
        <p:spPr>
          <a:xfrm>
            <a:off x="155301" y="2929982"/>
            <a:ext cx="6180253" cy="3785652"/>
          </a:xfrm>
          <a:prstGeom prst="rect">
            <a:avLst/>
          </a:prstGeom>
        </p:spPr>
        <p:txBody>
          <a:bodyPr wrap="square">
            <a:spAutoFit/>
          </a:bodyPr>
          <a:lstStyle/>
          <a:p>
            <a:pPr lvl="0"/>
            <a:r>
              <a:rPr lang="ru-RU" sz="2000" dirty="0">
                <a:latin typeface="Arial" charset="0"/>
                <a:ea typeface="Arial" charset="0"/>
                <a:cs typeface="Arial" charset="0"/>
              </a:rPr>
              <a:t>Со новата стратегија за биоекономија, </a:t>
            </a:r>
            <a:r>
              <a:rPr lang="ru-RU" sz="2000" dirty="0" err="1">
                <a:latin typeface="Arial" charset="0"/>
                <a:ea typeface="Arial" charset="0"/>
                <a:cs typeface="Arial" charset="0"/>
              </a:rPr>
              <a:t>Европската</a:t>
            </a:r>
            <a:r>
              <a:rPr lang="ru-RU" sz="2000" dirty="0">
                <a:latin typeface="Arial" charset="0"/>
                <a:ea typeface="Arial" charset="0"/>
                <a:cs typeface="Arial" charset="0"/>
              </a:rPr>
              <a:t> </a:t>
            </a:r>
            <a:r>
              <a:rPr lang="ru-RU" sz="2000" dirty="0" err="1">
                <a:latin typeface="Arial" charset="0"/>
                <a:ea typeface="Arial" charset="0"/>
                <a:cs typeface="Arial" charset="0"/>
              </a:rPr>
              <a:t>Комисија</a:t>
            </a:r>
            <a:r>
              <a:rPr lang="ru-RU" sz="2000" dirty="0">
                <a:latin typeface="Arial" charset="0"/>
                <a:ea typeface="Arial" charset="0"/>
                <a:cs typeface="Arial" charset="0"/>
              </a:rPr>
              <a:t> поддржува иницијативи на национално и регионално ниво за развој на ефикасна и одржлива биоекономија и ова опфаќа:</a:t>
            </a:r>
          </a:p>
          <a:p>
            <a:pPr lvl="0"/>
            <a:endParaRPr lang="ru-RU" sz="2000" dirty="0">
              <a:latin typeface="Arial" charset="0"/>
              <a:ea typeface="Arial" charset="0"/>
              <a:cs typeface="Arial" charset="0"/>
            </a:endParaRPr>
          </a:p>
          <a:p>
            <a:pPr marL="742950" lvl="1" indent="-285750">
              <a:buFont typeface="Arial" charset="0"/>
              <a:buChar char="•"/>
            </a:pPr>
            <a:r>
              <a:rPr lang="mk-MK" sz="2000" dirty="0">
                <a:latin typeface="Arial" charset="0"/>
                <a:ea typeface="Arial" charset="0"/>
                <a:cs typeface="Arial" charset="0"/>
              </a:rPr>
              <a:t>воспоставување </a:t>
            </a:r>
            <a:r>
              <a:rPr lang="ru-RU" sz="2000" dirty="0">
                <a:latin typeface="Arial" charset="0"/>
                <a:ea typeface="Arial" charset="0"/>
                <a:cs typeface="Arial" charset="0"/>
              </a:rPr>
              <a:t>на мониторинг систем  ширум ЕУ за следење на напредокот кон </a:t>
            </a:r>
            <a:r>
              <a:rPr lang="ru-RU" sz="2000" b="1" dirty="0">
                <a:latin typeface="Arial" charset="0"/>
                <a:ea typeface="Arial" charset="0"/>
                <a:cs typeface="Arial" charset="0"/>
              </a:rPr>
              <a:t>одржлива и циркуларна биоекономија</a:t>
            </a:r>
            <a:r>
              <a:rPr lang="ru-RU" sz="2000" dirty="0">
                <a:latin typeface="Arial" charset="0"/>
                <a:ea typeface="Arial" charset="0"/>
                <a:cs typeface="Arial" charset="0"/>
              </a:rPr>
              <a:t>.</a:t>
            </a:r>
          </a:p>
          <a:p>
            <a:pPr marL="742950" lvl="1" indent="-285750">
              <a:buFont typeface="Arial" charset="0"/>
              <a:buChar char="•"/>
            </a:pPr>
            <a:endParaRPr lang="ru-RU" sz="2000" dirty="0">
              <a:latin typeface="Arial" charset="0"/>
              <a:ea typeface="Arial" charset="0"/>
              <a:cs typeface="Arial" charset="0"/>
            </a:endParaRPr>
          </a:p>
          <a:p>
            <a:pPr marL="742950" lvl="1" indent="-285750">
              <a:buFont typeface="Arial" charset="0"/>
              <a:buChar char="•"/>
            </a:pPr>
            <a:r>
              <a:rPr lang="ru-RU" sz="2000" dirty="0">
                <a:latin typeface="Arial" charset="0"/>
                <a:ea typeface="Arial" charset="0"/>
                <a:cs typeface="Arial" charset="0"/>
              </a:rPr>
              <a:t>давање упатства за тоа како најдобро да функционира биоекономијата во рамките на </a:t>
            </a:r>
            <a:r>
              <a:rPr lang="ru-RU" sz="2000" b="1" dirty="0">
                <a:latin typeface="Arial" charset="0"/>
                <a:ea typeface="Arial" charset="0"/>
                <a:cs typeface="Arial" charset="0"/>
              </a:rPr>
              <a:t>безбедни еколошки граници</a:t>
            </a:r>
            <a:r>
              <a:rPr lang="ru-RU" sz="2000" dirty="0">
                <a:latin typeface="Arial" charset="0"/>
                <a:ea typeface="Arial" charset="0"/>
                <a:cs typeface="Arial" charset="0"/>
              </a:rPr>
              <a:t>.</a:t>
            </a:r>
            <a:endParaRPr lang="en-GB" sz="2000" dirty="0">
              <a:latin typeface="Arial" charset="0"/>
              <a:ea typeface="Arial" charset="0"/>
              <a:cs typeface="Arial" charset="0"/>
            </a:endParaRPr>
          </a:p>
        </p:txBody>
      </p:sp>
      <p:sp>
        <p:nvSpPr>
          <p:cNvPr id="9" name="Rectangle 8"/>
          <p:cNvSpPr/>
          <p:nvPr/>
        </p:nvSpPr>
        <p:spPr>
          <a:xfrm>
            <a:off x="155302" y="1137361"/>
            <a:ext cx="11693935" cy="1384995"/>
          </a:xfrm>
          <a:prstGeom prst="rect">
            <a:avLst/>
          </a:prstGeom>
        </p:spPr>
        <p:txBody>
          <a:bodyPr wrap="square">
            <a:spAutoFit/>
          </a:bodyPr>
          <a:lstStyle/>
          <a:p>
            <a:pPr algn="ctr"/>
            <a:r>
              <a:rPr lang="ru-RU" sz="2800" b="1" spc="100" dirty="0">
                <a:solidFill>
                  <a:srgbClr val="C00000"/>
                </a:solidFill>
                <a:latin typeface="StobiSansCn Black" panose="02000906050000020003" pitchFamily="50" charset="0"/>
                <a:ea typeface="Roboto" panose="02000000000000000000" pitchFamily="2" charset="0"/>
                <a:cs typeface="Arial" panose="020B0604020202020204" pitchFamily="34" charset="0"/>
              </a:rPr>
              <a:t>Покрај врските со одржливоста и ублажувањето на климатските промени, од огромна важност е биоекономијата да функционира во рамките на безбедни еколошки граници.</a:t>
            </a:r>
            <a:endParaRPr lang="en-GB" sz="2800" b="1" spc="100" dirty="0">
              <a:solidFill>
                <a:srgbClr val="C00000"/>
              </a:solidFill>
              <a:latin typeface="StobiSansCn Black" panose="02000906050000020003" pitchFamily="50" charset="0"/>
              <a:ea typeface="Roboto" panose="02000000000000000000" pitchFamily="2" charset="0"/>
              <a:cs typeface="Arial" panose="020B0604020202020204" pitchFamily="34" charset="0"/>
            </a:endParaRPr>
          </a:p>
        </p:txBody>
      </p:sp>
      <p:sp>
        <p:nvSpPr>
          <p:cNvPr id="23" name="Textfeld 1">
            <a:extLst>
              <a:ext uri="{FF2B5EF4-FFF2-40B4-BE49-F238E27FC236}">
                <a16:creationId xmlns:a16="http://schemas.microsoft.com/office/drawing/2014/main" id="{916C075C-E486-8B40-A758-F39602688645}"/>
              </a:ext>
            </a:extLst>
          </p:cNvPr>
          <p:cNvSpPr txBox="1"/>
          <p:nvPr/>
        </p:nvSpPr>
        <p:spPr>
          <a:xfrm>
            <a:off x="6335555" y="111488"/>
            <a:ext cx="5735452" cy="615553"/>
          </a:xfrm>
          <a:prstGeom prst="rect">
            <a:avLst/>
          </a:prstGeom>
          <a:noFill/>
        </p:spPr>
        <p:txBody>
          <a:bodyPr wrap="square" rtlCol="0">
            <a:spAutoFit/>
          </a:bodyPr>
          <a:lstStyle/>
          <a:p>
            <a:pPr algn="r"/>
            <a:r>
              <a:rPr lang="ru-RU"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Еколошки граници</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21824" y="3103983"/>
            <a:ext cx="5504219" cy="2933328"/>
          </a:xfrm>
          <a:prstGeom prst="rect">
            <a:avLst/>
          </a:prstGeom>
        </p:spPr>
      </p:pic>
    </p:spTree>
    <p:extLst>
      <p:ext uri="{BB962C8B-B14F-4D97-AF65-F5344CB8AC3E}">
        <p14:creationId xmlns:p14="http://schemas.microsoft.com/office/powerpoint/2010/main" val="228459853"/>
      </p:ext>
    </p:extLst>
  </p:cSld>
  <p:clrMapOvr>
    <a:masterClrMapping/>
  </p:clrMapOvr>
  <p:transition spd="slow">
    <p:push dir="u"/>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62011"/>
            <a:ext cx="6036129" cy="1076410"/>
          </a:xfrm>
          <a:prstGeom prst="rect">
            <a:avLst/>
          </a:prstGeom>
          <a:solidFill>
            <a:srgbClr val="FABA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0" name="Textfeld 9">
            <a:extLst>
              <a:ext uri="{FF2B5EF4-FFF2-40B4-BE49-F238E27FC236}">
                <a16:creationId xmlns:a16="http://schemas.microsoft.com/office/drawing/2014/main" id="{8DA0CED4-49C8-2449-95D6-706ECBA6F632}"/>
              </a:ext>
            </a:extLst>
          </p:cNvPr>
          <p:cNvSpPr txBox="1"/>
          <p:nvPr/>
        </p:nvSpPr>
        <p:spPr>
          <a:xfrm>
            <a:off x="407984" y="1187207"/>
            <a:ext cx="4931037" cy="3600986"/>
          </a:xfrm>
          <a:prstGeom prst="rect">
            <a:avLst/>
          </a:prstGeom>
          <a:noFill/>
        </p:spPr>
        <p:txBody>
          <a:bodyPr wrap="square" rtlCol="0" anchor="t">
            <a:spAutoFit/>
          </a:bodyPr>
          <a:lstStyle/>
          <a:p>
            <a:pPr algn="just">
              <a:spcAft>
                <a:spcPts val="2400"/>
              </a:spcAft>
            </a:pPr>
            <a:r>
              <a:rPr lang="mk-MK" sz="2800" b="1" dirty="0">
                <a:solidFill>
                  <a:srgbClr val="FFC000"/>
                </a:solidFill>
                <a:latin typeface="Roboto" panose="02000000000000000000" pitchFamily="2" charset="0"/>
                <a:ea typeface="Roboto" panose="02000000000000000000" pitchFamily="2" charset="0"/>
                <a:cs typeface="Arial" panose="020B0604020202020204" pitchFamily="34" charset="0"/>
              </a:rPr>
              <a:t>Еколошки граници</a:t>
            </a:r>
          </a:p>
          <a:p>
            <a:pPr>
              <a:spcAft>
                <a:spcPts val="2400"/>
              </a:spcAft>
            </a:pPr>
            <a:r>
              <a:rPr lang="mk-MK" sz="2400" dirty="0"/>
              <a:t>Еколошките граници се фокусираат околу три главни области:</a:t>
            </a:r>
          </a:p>
          <a:p>
            <a:pPr indent="-285750">
              <a:spcAft>
                <a:spcPts val="2400"/>
              </a:spcAft>
              <a:buFontTx/>
              <a:buChar char="-"/>
            </a:pPr>
            <a:r>
              <a:rPr lang="mk-MK" sz="2400" dirty="0"/>
              <a:t>Ресурси на храна</a:t>
            </a:r>
          </a:p>
          <a:p>
            <a:pPr indent="-285750">
              <a:spcAft>
                <a:spcPts val="2400"/>
              </a:spcAft>
              <a:buFontTx/>
              <a:buChar char="-"/>
            </a:pPr>
            <a:r>
              <a:rPr lang="mk-MK" sz="2400" dirty="0"/>
              <a:t>Капацитетот на екосистемите</a:t>
            </a:r>
          </a:p>
          <a:p>
            <a:pPr indent="-285750">
              <a:spcAft>
                <a:spcPts val="2400"/>
              </a:spcAft>
              <a:buFontTx/>
              <a:buChar char="-"/>
            </a:pPr>
            <a:r>
              <a:rPr lang="mk-MK" sz="2400" dirty="0"/>
              <a:t>Популации во екосистемите</a:t>
            </a:r>
          </a:p>
        </p:txBody>
      </p:sp>
      <p:sp>
        <p:nvSpPr>
          <p:cNvPr id="2" name="Textfeld 1">
            <a:extLst>
              <a:ext uri="{FF2B5EF4-FFF2-40B4-BE49-F238E27FC236}">
                <a16:creationId xmlns:a16="http://schemas.microsoft.com/office/drawing/2014/main" id="{916C075C-E486-8B40-A758-F39602688645}"/>
              </a:ext>
            </a:extLst>
          </p:cNvPr>
          <p:cNvSpPr txBox="1"/>
          <p:nvPr/>
        </p:nvSpPr>
        <p:spPr>
          <a:xfrm>
            <a:off x="5999183" y="0"/>
            <a:ext cx="6036129" cy="954107"/>
          </a:xfrm>
          <a:prstGeom prst="rect">
            <a:avLst/>
          </a:prstGeom>
          <a:noFill/>
        </p:spPr>
        <p:txBody>
          <a:bodyPr wrap="square" rtlCol="0">
            <a:spAutoFit/>
          </a:bodyPr>
          <a:lstStyle/>
          <a:p>
            <a:pPr algn="r"/>
            <a:r>
              <a:rPr lang="ru-RU" sz="2800" b="1" dirty="0">
                <a:solidFill>
                  <a:schemeClr val="bg1"/>
                </a:solidFill>
              </a:rPr>
              <a:t>Еколошките граници и биоекономијата</a:t>
            </a:r>
            <a:endParaRPr lang="en-GB" sz="4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11" name="Textfeld 10">
            <a:extLst>
              <a:ext uri="{FF2B5EF4-FFF2-40B4-BE49-F238E27FC236}">
                <a16:creationId xmlns:a16="http://schemas.microsoft.com/office/drawing/2014/main" id="{2CEE3F43-1D49-AC41-9147-A5D867F350CA}"/>
              </a:ext>
            </a:extLst>
          </p:cNvPr>
          <p:cNvSpPr txBox="1"/>
          <p:nvPr/>
        </p:nvSpPr>
        <p:spPr>
          <a:xfrm>
            <a:off x="6613482" y="1073122"/>
            <a:ext cx="4325503" cy="892552"/>
          </a:xfrm>
          <a:prstGeom prst="rect">
            <a:avLst/>
          </a:prstGeom>
          <a:noFill/>
        </p:spPr>
        <p:txBody>
          <a:bodyPr wrap="square" rtlCol="0" anchor="t">
            <a:spAutoFit/>
          </a:bodyPr>
          <a:lstStyle/>
          <a:p>
            <a:pPr algn="just">
              <a:spcAft>
                <a:spcPts val="2400"/>
              </a:spcAft>
              <a:buClr>
                <a:srgbClr val="C00000"/>
              </a:buClr>
              <a:buSzPct val="100000"/>
            </a:pPr>
            <a:endParaRPr lang="en-GB" sz="1600" dirty="0">
              <a:latin typeface="Roboto" panose="02000000000000000000" pitchFamily="2" charset="0"/>
              <a:ea typeface="Roboto" panose="02000000000000000000" pitchFamily="2" charset="0"/>
              <a:cs typeface="Arial" panose="020B0604020202020204" pitchFamily="34" charset="0"/>
            </a:endParaRPr>
          </a:p>
          <a:p>
            <a:pPr marL="285750" indent="-285750" algn="just">
              <a:spcAft>
                <a:spcPts val="2400"/>
              </a:spcAft>
              <a:buClr>
                <a:srgbClr val="C00000"/>
              </a:buClr>
              <a:buSzPct val="100000"/>
              <a:buFont typeface="Arial" panose="020B0604020202020204" pitchFamily="34" charset="0"/>
              <a:buChar char="•"/>
            </a:pPr>
            <a:endParaRPr lang="en-GB" sz="1600" dirty="0">
              <a:latin typeface="Roboto" panose="02000000000000000000" pitchFamily="2" charset="0"/>
              <a:ea typeface="Roboto" panose="02000000000000000000" pitchFamily="2" charset="0"/>
              <a:cs typeface="Arial" panose="020B0604020202020204" pitchFamily="34" charset="0"/>
            </a:endParaRPr>
          </a:p>
        </p:txBody>
      </p:sp>
      <p:sp>
        <p:nvSpPr>
          <p:cNvPr id="3" name="TextBox 2">
            <a:extLst>
              <a:ext uri="{FF2B5EF4-FFF2-40B4-BE49-F238E27FC236}">
                <a16:creationId xmlns:a16="http://schemas.microsoft.com/office/drawing/2014/main" id="{A5EEF2D5-375F-4CD7-AE86-7045555C3BBD}"/>
              </a:ext>
            </a:extLst>
          </p:cNvPr>
          <p:cNvSpPr txBox="1"/>
          <p:nvPr/>
        </p:nvSpPr>
        <p:spPr>
          <a:xfrm>
            <a:off x="6155870" y="1355712"/>
            <a:ext cx="5722756" cy="1384995"/>
          </a:xfrm>
          <a:prstGeom prst="rect">
            <a:avLst/>
          </a:prstGeom>
          <a:noFill/>
        </p:spPr>
        <p:txBody>
          <a:bodyPr wrap="square" rtlCol="0">
            <a:spAutoFit/>
          </a:bodyPr>
          <a:lstStyle/>
          <a:p>
            <a:pPr algn="ctr"/>
            <a:r>
              <a:rPr lang="mk-MK" sz="2800" b="1" dirty="0">
                <a:solidFill>
                  <a:srgbClr val="FFC000"/>
                </a:solidFill>
              </a:rPr>
              <a:t>Се предвидува дека бројот на жители во светот ќе достигне околу 10 милијарди до 2050 година</a:t>
            </a:r>
          </a:p>
        </p:txBody>
      </p:sp>
      <p:pic>
        <p:nvPicPr>
          <p:cNvPr id="5" name="Picture 4">
            <a:extLst>
              <a:ext uri="{FF2B5EF4-FFF2-40B4-BE49-F238E27FC236}">
                <a16:creationId xmlns:a16="http://schemas.microsoft.com/office/drawing/2014/main" id="{EDBD1452-601C-4102-9A51-C05529E1329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6479723" y="3122969"/>
            <a:ext cx="5304293" cy="3036516"/>
          </a:xfrm>
          <a:prstGeom prst="rect">
            <a:avLst/>
          </a:prstGeom>
        </p:spPr>
      </p:pic>
      <p:sp>
        <p:nvSpPr>
          <p:cNvPr id="6" name="TextBox 5"/>
          <p:cNvSpPr txBox="1"/>
          <p:nvPr/>
        </p:nvSpPr>
        <p:spPr>
          <a:xfrm>
            <a:off x="407984" y="5312634"/>
            <a:ext cx="5473271" cy="1015663"/>
          </a:xfrm>
          <a:prstGeom prst="rect">
            <a:avLst/>
          </a:prstGeom>
          <a:noFill/>
        </p:spPr>
        <p:txBody>
          <a:bodyPr wrap="square" rtlCol="0">
            <a:spAutoFit/>
          </a:bodyPr>
          <a:lstStyle/>
          <a:p>
            <a:r>
              <a:rPr lang="mk-MK" sz="2000" b="1" dirty="0">
                <a:solidFill>
                  <a:srgbClr val="C00000"/>
                </a:solidFill>
              </a:rPr>
              <a:t>Со линеарна економија и толку бројно население, ќе ги надминеме еколошките граници!</a:t>
            </a:r>
          </a:p>
        </p:txBody>
      </p:sp>
    </p:spTree>
    <p:extLst>
      <p:ext uri="{BB962C8B-B14F-4D97-AF65-F5344CB8AC3E}">
        <p14:creationId xmlns:p14="http://schemas.microsoft.com/office/powerpoint/2010/main" val="306405966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gtEl>
                                        <p:attrNameLst>
                                          <p:attrName>style.visibility</p:attrName>
                                        </p:attrNameLst>
                                      </p:cBhvr>
                                      <p:to>
                                        <p:strVal val="visible"/>
                                      </p:to>
                                    </p:set>
                                    <p:anim calcmode="lin" valueType="num">
                                      <p:cBhvr additive="base">
                                        <p:cTn id="13" dur="500" fill="hold"/>
                                        <p:tgtEl>
                                          <p:spTgt spid="3"/>
                                        </p:tgtEl>
                                        <p:attrNameLst>
                                          <p:attrName>ppt_x</p:attrName>
                                        </p:attrNameLst>
                                      </p:cBhvr>
                                      <p:tavLst>
                                        <p:tav tm="0">
                                          <p:val>
                                            <p:strVal val="#ppt_x"/>
                                          </p:val>
                                        </p:tav>
                                        <p:tav tm="100000">
                                          <p:val>
                                            <p:strVal val="#ppt_x"/>
                                          </p:val>
                                        </p:tav>
                                      </p:tavLst>
                                    </p:anim>
                                    <p:anim calcmode="lin" valueType="num">
                                      <p:cBhvr additive="base">
                                        <p:cTn id="14"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nodePh="1">
                                  <p:stCondLst>
                                    <p:cond delay="0"/>
                                  </p:stCondLst>
                                  <p:endCondLst>
                                    <p:cond evt="begin" delay="0">
                                      <p:tn val="17"/>
                                    </p:cond>
                                  </p:endCondLst>
                                  <p:childTnLst>
                                    <p:set>
                                      <p:cBhvr>
                                        <p:cTn id="18" dur="1" fill="hold">
                                          <p:stCondLst>
                                            <p:cond delay="0"/>
                                          </p:stCondLst>
                                        </p:cTn>
                                        <p:tgtEl>
                                          <p:spTgt spid="11"/>
                                        </p:tgtEl>
                                        <p:attrNameLst>
                                          <p:attrName>style.visibility</p:attrName>
                                        </p:attrNameLst>
                                      </p:cBhvr>
                                      <p:to>
                                        <p:strVal val="visible"/>
                                      </p:to>
                                    </p:set>
                                    <p:anim calcmode="lin" valueType="num">
                                      <p:cBhvr additive="base">
                                        <p:cTn id="19" dur="500" fill="hold"/>
                                        <p:tgtEl>
                                          <p:spTgt spid="11"/>
                                        </p:tgtEl>
                                        <p:attrNameLst>
                                          <p:attrName>ppt_x</p:attrName>
                                        </p:attrNameLst>
                                      </p:cBhvr>
                                      <p:tavLst>
                                        <p:tav tm="0">
                                          <p:val>
                                            <p:strVal val="#ppt_x"/>
                                          </p:val>
                                        </p:tav>
                                        <p:tav tm="100000">
                                          <p:val>
                                            <p:strVal val="#ppt_x"/>
                                          </p:val>
                                        </p:tav>
                                      </p:tavLst>
                                    </p:anim>
                                    <p:anim calcmode="lin" valueType="num">
                                      <p:cBhvr additive="base">
                                        <p:cTn id="20"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3"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62011"/>
            <a:ext cx="6036129" cy="1076410"/>
          </a:xfrm>
          <a:prstGeom prst="rect">
            <a:avLst/>
          </a:prstGeom>
          <a:solidFill>
            <a:srgbClr val="FABA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314325" y="1114459"/>
            <a:ext cx="11624827" cy="5570756"/>
          </a:xfrm>
          <a:prstGeom prst="rect">
            <a:avLst/>
          </a:prstGeom>
          <a:noFill/>
        </p:spPr>
        <p:txBody>
          <a:bodyPr wrap="square" rtlCol="0" anchor="t">
            <a:spAutoFit/>
          </a:bodyPr>
          <a:lstStyle/>
          <a:p>
            <a:pPr algn="just">
              <a:spcAft>
                <a:spcPts val="2400"/>
              </a:spcAft>
            </a:pPr>
            <a:r>
              <a:rPr lang="mk-MK" sz="2800" b="1" dirty="0">
                <a:solidFill>
                  <a:srgbClr val="AE0917"/>
                </a:solidFill>
                <a:latin typeface="Roboto" panose="02000000000000000000" pitchFamily="2" charset="0"/>
                <a:ea typeface="Roboto" panose="02000000000000000000" pitchFamily="2" charset="0"/>
                <a:cs typeface="Arial" panose="020B0604020202020204" pitchFamily="34" charset="0"/>
              </a:rPr>
              <a:t>Мерките што ги презема Европската Комисија</a:t>
            </a:r>
          </a:p>
          <a:p>
            <a:pPr marL="285750" indent="-285750">
              <a:buFont typeface="Arial" panose="020B0604020202020204" pitchFamily="34" charset="0"/>
              <a:buChar char="•"/>
            </a:pPr>
            <a:r>
              <a:rPr lang="mk-MK" sz="2800" dirty="0"/>
              <a:t>Имплементира мониторинг систем ширум ЕУ за следење на напредокот кон одржлива и циркуларна биоекономија;</a:t>
            </a:r>
          </a:p>
          <a:p>
            <a:pPr marL="285750" indent="-285750">
              <a:buFont typeface="Arial" panose="020B0604020202020204" pitchFamily="34" charset="0"/>
              <a:buChar char="•"/>
            </a:pPr>
            <a:endParaRPr lang="mk-MK" sz="2800" dirty="0"/>
          </a:p>
          <a:p>
            <a:pPr marL="285750" indent="-285750">
              <a:buFont typeface="Arial" panose="020B0604020202020204" pitchFamily="34" charset="0"/>
              <a:buChar char="•"/>
            </a:pPr>
            <a:r>
              <a:rPr lang="mk-MK" sz="2800" dirty="0"/>
              <a:t>Ја подобрува нашата база на знаење и разбирање на специфичните области на биоекономијата со собирање податоци и обезбедување подобар пристап до нив преку Центарот за знаење за биоекономија;</a:t>
            </a:r>
          </a:p>
          <a:p>
            <a:pPr marL="285750" indent="-285750">
              <a:buFont typeface="Arial" panose="020B0604020202020204" pitchFamily="34" charset="0"/>
              <a:buChar char="•"/>
            </a:pPr>
            <a:endParaRPr lang="mk-MK" sz="2800" dirty="0"/>
          </a:p>
          <a:p>
            <a:pPr marL="285750" indent="-285750">
              <a:buFont typeface="Arial" panose="020B0604020202020204" pitchFamily="34" charset="0"/>
              <a:buChar char="•"/>
            </a:pPr>
            <a:r>
              <a:rPr lang="mk-MK" sz="2800" dirty="0"/>
              <a:t>Дава насоки и промовира добри практики за тоа како да се работи во биоекономијата во рамките на безбедни еколошки граници.</a:t>
            </a:r>
          </a:p>
          <a:p>
            <a:pPr marL="285750" indent="-285750">
              <a:buFont typeface="Arial" panose="020B0604020202020204" pitchFamily="34" charset="0"/>
              <a:buChar char="•"/>
            </a:pPr>
            <a:endParaRPr lang="mk-MK" sz="2800" dirty="0"/>
          </a:p>
          <a:p>
            <a:r>
              <a:rPr lang="mk-MK" sz="2800" dirty="0"/>
              <a:t>													Европска Комисија (2018)</a:t>
            </a:r>
          </a:p>
        </p:txBody>
      </p:sp>
      <p:sp>
        <p:nvSpPr>
          <p:cNvPr id="2" name="Textfeld 1">
            <a:extLst>
              <a:ext uri="{FF2B5EF4-FFF2-40B4-BE49-F238E27FC236}">
                <a16:creationId xmlns:a16="http://schemas.microsoft.com/office/drawing/2014/main" id="{916C075C-E486-8B40-A758-F39602688645}"/>
              </a:ext>
            </a:extLst>
          </p:cNvPr>
          <p:cNvSpPr txBox="1"/>
          <p:nvPr/>
        </p:nvSpPr>
        <p:spPr>
          <a:xfrm>
            <a:off x="6106886" y="-100860"/>
            <a:ext cx="5832266" cy="954107"/>
          </a:xfrm>
          <a:prstGeom prst="rect">
            <a:avLst/>
          </a:prstGeom>
          <a:noFill/>
        </p:spPr>
        <p:txBody>
          <a:bodyPr wrap="square" rtlCol="0">
            <a:spAutoFit/>
          </a:bodyPr>
          <a:lstStyle/>
          <a:p>
            <a:pPr algn="r"/>
            <a:r>
              <a:rPr lang="ru-RU" sz="2800" b="1" dirty="0">
                <a:solidFill>
                  <a:schemeClr val="bg1"/>
                </a:solidFill>
              </a:rPr>
              <a:t>Еколошките граници и биоекономијата</a:t>
            </a:r>
            <a:endParaRPr lang="en-GB" sz="4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Tree>
    <p:extLst>
      <p:ext uri="{BB962C8B-B14F-4D97-AF65-F5344CB8AC3E}">
        <p14:creationId xmlns:p14="http://schemas.microsoft.com/office/powerpoint/2010/main" val="2129007159"/>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0"/>
          </a:xfrm>
          <a:prstGeom prst="rect">
            <a:avLst/>
          </a:prstGeom>
          <a:solidFill>
            <a:srgbClr val="FABA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4850296" y="174791"/>
            <a:ext cx="7341703" cy="523220"/>
          </a:xfrm>
          <a:prstGeom prst="rect">
            <a:avLst/>
          </a:prstGeom>
          <a:noFill/>
        </p:spPr>
        <p:txBody>
          <a:bodyPr wrap="square" rtlCol="0">
            <a:spAutoFit/>
          </a:bodyPr>
          <a:lstStyle/>
          <a:p>
            <a:pPr algn="r"/>
            <a:r>
              <a:rPr lang="ru-RU" sz="2800" b="1" dirty="0">
                <a:solidFill>
                  <a:schemeClr val="bg1"/>
                </a:solidFill>
              </a:rPr>
              <a:t>Важноста на иновациите</a:t>
            </a:r>
            <a:endParaRPr lang="en-GB" sz="4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11" name="Textfeld 10">
            <a:extLst>
              <a:ext uri="{FF2B5EF4-FFF2-40B4-BE49-F238E27FC236}">
                <a16:creationId xmlns:a16="http://schemas.microsoft.com/office/drawing/2014/main" id="{2CEE3F43-1D49-AC41-9147-A5D867F350CA}"/>
              </a:ext>
            </a:extLst>
          </p:cNvPr>
          <p:cNvSpPr txBox="1"/>
          <p:nvPr/>
        </p:nvSpPr>
        <p:spPr>
          <a:xfrm>
            <a:off x="6613482" y="2155121"/>
            <a:ext cx="4846681" cy="892552"/>
          </a:xfrm>
          <a:prstGeom prst="rect">
            <a:avLst/>
          </a:prstGeom>
          <a:noFill/>
        </p:spPr>
        <p:txBody>
          <a:bodyPr wrap="square" rtlCol="0" anchor="t">
            <a:spAutoFit/>
          </a:bodyPr>
          <a:lstStyle/>
          <a:p>
            <a:pPr marL="285750" indent="-285750" algn="just">
              <a:spcAft>
                <a:spcPts val="2400"/>
              </a:spcAft>
              <a:buClr>
                <a:srgbClr val="C00000"/>
              </a:buClr>
              <a:buSzPct val="100000"/>
              <a:buFont typeface="Arial" panose="020B0604020202020204" pitchFamily="34" charset="0"/>
              <a:buChar char="•"/>
            </a:pPr>
            <a:endParaRPr lang="en-GB" sz="1600" dirty="0">
              <a:latin typeface="Roboto" panose="02000000000000000000" pitchFamily="2" charset="0"/>
              <a:ea typeface="Roboto" panose="02000000000000000000" pitchFamily="2" charset="0"/>
              <a:cs typeface="Arial" panose="020B0604020202020204" pitchFamily="34" charset="0"/>
            </a:endParaRPr>
          </a:p>
          <a:p>
            <a:pPr marL="285750" indent="-285750" algn="just">
              <a:spcAft>
                <a:spcPts val="2400"/>
              </a:spcAft>
              <a:buClr>
                <a:srgbClr val="C00000"/>
              </a:buClr>
              <a:buSzPct val="100000"/>
              <a:buFont typeface="Arial" panose="020B0604020202020204" pitchFamily="34" charset="0"/>
              <a:buChar char="•"/>
            </a:pPr>
            <a:endParaRPr lang="en-GB" sz="1600" dirty="0">
              <a:latin typeface="Roboto" panose="02000000000000000000" pitchFamily="2" charset="0"/>
              <a:ea typeface="Roboto" panose="02000000000000000000" pitchFamily="2" charset="0"/>
              <a:cs typeface="Arial" panose="020B0604020202020204" pitchFamily="34" charset="0"/>
            </a:endParaRPr>
          </a:p>
        </p:txBody>
      </p:sp>
      <p:pic>
        <p:nvPicPr>
          <p:cNvPr id="5" name="Picture 4">
            <a:extLst>
              <a:ext uri="{FF2B5EF4-FFF2-40B4-BE49-F238E27FC236}">
                <a16:creationId xmlns:a16="http://schemas.microsoft.com/office/drawing/2014/main" id="{02B4A0F3-46CF-42CE-AE74-5B2C91ED52E4}"/>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3001693" y="1145360"/>
            <a:ext cx="6068875" cy="5537849"/>
          </a:xfrm>
          <a:prstGeom prst="rect">
            <a:avLst/>
          </a:prstGeom>
        </p:spPr>
      </p:pic>
      <p:sp>
        <p:nvSpPr>
          <p:cNvPr id="6" name="TextBox 5">
            <a:extLst>
              <a:ext uri="{FF2B5EF4-FFF2-40B4-BE49-F238E27FC236}">
                <a16:creationId xmlns:a16="http://schemas.microsoft.com/office/drawing/2014/main" id="{95631E01-AB04-4484-A41C-A25DCB9612F2}"/>
              </a:ext>
            </a:extLst>
          </p:cNvPr>
          <p:cNvSpPr txBox="1"/>
          <p:nvPr/>
        </p:nvSpPr>
        <p:spPr>
          <a:xfrm>
            <a:off x="7484608" y="6567793"/>
            <a:ext cx="5141766" cy="230832"/>
          </a:xfrm>
          <a:prstGeom prst="rect">
            <a:avLst/>
          </a:prstGeom>
          <a:noFill/>
        </p:spPr>
        <p:txBody>
          <a:bodyPr wrap="square" rtlCol="0">
            <a:spAutoFit/>
          </a:bodyPr>
          <a:lstStyle/>
          <a:p>
            <a:r>
              <a:rPr lang="mk-MK" sz="900" dirty="0">
                <a:hlinkClick r:id="rId5" tooltip="https://uminntilt.wordpress.com/2015/09/14/celebrating-and-going-public-with-pedagogical-innovations/"/>
              </a:rPr>
              <a:t>Оваа фотографија</a:t>
            </a:r>
            <a:r>
              <a:rPr lang="en-GB" sz="900" dirty="0"/>
              <a:t> </a:t>
            </a:r>
            <a:r>
              <a:rPr lang="ru-RU" sz="900" dirty="0"/>
              <a:t>од непознат автор е со лиценца на</a:t>
            </a:r>
            <a:r>
              <a:rPr lang="en-GB" sz="900" dirty="0"/>
              <a:t> </a:t>
            </a:r>
            <a:r>
              <a:rPr lang="en-GB" sz="900" dirty="0">
                <a:hlinkClick r:id="rId6" tooltip="https://creativecommons.org/licenses/by/3.0/"/>
              </a:rPr>
              <a:t>CC BY</a:t>
            </a:r>
            <a:endParaRPr lang="en-GB" sz="900" dirty="0"/>
          </a:p>
        </p:txBody>
      </p:sp>
    </p:spTree>
    <p:extLst>
      <p:ext uri="{BB962C8B-B14F-4D97-AF65-F5344CB8AC3E}">
        <p14:creationId xmlns:p14="http://schemas.microsoft.com/office/powerpoint/2010/main" val="319427987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nodePh="1">
                                  <p:stCondLst>
                                    <p:cond delay="0"/>
                                  </p:stCondLst>
                                  <p:endCondLst>
                                    <p:cond evt="begin" delay="0">
                                      <p:tn val="5"/>
                                    </p:cond>
                                  </p:endCondLst>
                                  <p:childTnLst>
                                    <p:set>
                                      <p:cBhvr>
                                        <p:cTn id="6" dur="1" fill="hold">
                                          <p:stCondLst>
                                            <p:cond delay="0"/>
                                          </p:stCondLst>
                                        </p:cTn>
                                        <p:tgtEl>
                                          <p:spTgt spid="11"/>
                                        </p:tgtEl>
                                        <p:attrNameLst>
                                          <p:attrName>style.visibility</p:attrName>
                                        </p:attrNameLst>
                                      </p:cBhvr>
                                      <p:to>
                                        <p:strVal val="visible"/>
                                      </p:to>
                                    </p:set>
                                    <p:anim calcmode="lin" valueType="num">
                                      <p:cBhvr additive="base">
                                        <p:cTn id="7" dur="500" fill="hold"/>
                                        <p:tgtEl>
                                          <p:spTgt spid="11"/>
                                        </p:tgtEl>
                                        <p:attrNameLst>
                                          <p:attrName>ppt_x</p:attrName>
                                        </p:attrNameLst>
                                      </p:cBhvr>
                                      <p:tavLst>
                                        <p:tav tm="0">
                                          <p:val>
                                            <p:strVal val="#ppt_x"/>
                                          </p:val>
                                        </p:tav>
                                        <p:tav tm="100000">
                                          <p:val>
                                            <p:strVal val="#ppt_x"/>
                                          </p:val>
                                        </p:tav>
                                      </p:tavLst>
                                    </p:anim>
                                    <p:anim calcmode="lin" valueType="num">
                                      <p:cBhvr additive="base">
                                        <p:cTn id="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69" y="-46182"/>
            <a:ext cx="6036129" cy="914400"/>
          </a:xfrm>
          <a:prstGeom prst="rect">
            <a:avLst/>
          </a:prstGeom>
          <a:solidFill>
            <a:srgbClr val="FABA00"/>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4" name="Rechteck 3">
            <a:extLst>
              <a:ext uri="{FF2B5EF4-FFF2-40B4-BE49-F238E27FC236}">
                <a16:creationId xmlns:a16="http://schemas.microsoft.com/office/drawing/2014/main" id="{47C1A62D-8EEF-4E40-8F09-32CC839EAE5E}"/>
              </a:ext>
            </a:extLst>
          </p:cNvPr>
          <p:cNvSpPr/>
          <p:nvPr/>
        </p:nvSpPr>
        <p:spPr>
          <a:xfrm>
            <a:off x="2548920" y="-46181"/>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4850295" y="128610"/>
            <a:ext cx="7341703" cy="523220"/>
          </a:xfrm>
          <a:prstGeom prst="rect">
            <a:avLst/>
          </a:prstGeom>
          <a:noFill/>
        </p:spPr>
        <p:txBody>
          <a:bodyPr wrap="square" rtlCol="0">
            <a:spAutoFit/>
          </a:bodyPr>
          <a:lstStyle/>
          <a:p>
            <a:pPr algn="r"/>
            <a:r>
              <a:rPr lang="ru-RU" sz="2800" b="1" dirty="0">
                <a:solidFill>
                  <a:schemeClr val="bg1"/>
                </a:solidFill>
              </a:rPr>
              <a:t>Важноста на иновациите</a:t>
            </a:r>
            <a:endParaRPr lang="en-GB" sz="4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1" y="-208192"/>
            <a:ext cx="6106886" cy="1076411"/>
          </a:xfrm>
          <a:prstGeom prst="rect">
            <a:avLst/>
          </a:prstGeom>
        </p:spPr>
      </p:pic>
      <p:sp>
        <p:nvSpPr>
          <p:cNvPr id="9" name="Rechteck 8">
            <a:extLst>
              <a:ext uri="{FF2B5EF4-FFF2-40B4-BE49-F238E27FC236}">
                <a16:creationId xmlns:a16="http://schemas.microsoft.com/office/drawing/2014/main" id="{F696A0B2-9588-9440-9A8F-A1AE5DD09EAD}"/>
              </a:ext>
            </a:extLst>
          </p:cNvPr>
          <p:cNvSpPr/>
          <p:nvPr/>
        </p:nvSpPr>
        <p:spPr>
          <a:xfrm>
            <a:off x="6155869" y="1511156"/>
            <a:ext cx="5304293" cy="4510717"/>
          </a:xfrm>
          <a:prstGeom prst="rect">
            <a:avLst/>
          </a:prstGeom>
          <a:solidFill>
            <a:srgbClr val="FABA00">
              <a:alpha val="10000"/>
            </a:srgbClr>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dirty="0"/>
          </a:p>
        </p:txBody>
      </p:sp>
      <p:sp>
        <p:nvSpPr>
          <p:cNvPr id="11" name="Textfeld 10">
            <a:extLst>
              <a:ext uri="{FF2B5EF4-FFF2-40B4-BE49-F238E27FC236}">
                <a16:creationId xmlns:a16="http://schemas.microsoft.com/office/drawing/2014/main" id="{2CEE3F43-1D49-AC41-9147-A5D867F350CA}"/>
              </a:ext>
            </a:extLst>
          </p:cNvPr>
          <p:cNvSpPr txBox="1"/>
          <p:nvPr/>
        </p:nvSpPr>
        <p:spPr>
          <a:xfrm>
            <a:off x="6613481" y="2108941"/>
            <a:ext cx="4325503" cy="892552"/>
          </a:xfrm>
          <a:prstGeom prst="rect">
            <a:avLst/>
          </a:prstGeom>
          <a:noFill/>
        </p:spPr>
        <p:txBody>
          <a:bodyPr wrap="square" rtlCol="0" anchor="t">
            <a:spAutoFit/>
          </a:bodyPr>
          <a:lstStyle/>
          <a:p>
            <a:pPr marL="285750" indent="-285750" algn="just">
              <a:spcAft>
                <a:spcPts val="2400"/>
              </a:spcAft>
              <a:buClr>
                <a:srgbClr val="C00000"/>
              </a:buClr>
              <a:buSzPct val="100000"/>
              <a:buFont typeface="Arial" panose="020B0604020202020204" pitchFamily="34" charset="0"/>
              <a:buChar char="•"/>
            </a:pPr>
            <a:endParaRPr lang="en-GB" sz="1600" dirty="0">
              <a:latin typeface="Roboto" panose="02000000000000000000" pitchFamily="2" charset="0"/>
              <a:ea typeface="Roboto" panose="02000000000000000000" pitchFamily="2" charset="0"/>
              <a:cs typeface="Arial" panose="020B0604020202020204" pitchFamily="34" charset="0"/>
            </a:endParaRPr>
          </a:p>
          <a:p>
            <a:pPr marL="285750" indent="-285750" algn="just">
              <a:spcAft>
                <a:spcPts val="2400"/>
              </a:spcAft>
              <a:buClr>
                <a:srgbClr val="C00000"/>
              </a:buClr>
              <a:buSzPct val="100000"/>
              <a:buFont typeface="Arial" panose="020B0604020202020204" pitchFamily="34" charset="0"/>
              <a:buChar char="•"/>
            </a:pPr>
            <a:endParaRPr lang="en-GB" sz="1600" dirty="0">
              <a:latin typeface="Roboto" panose="02000000000000000000" pitchFamily="2" charset="0"/>
              <a:ea typeface="Roboto" panose="02000000000000000000" pitchFamily="2" charset="0"/>
              <a:cs typeface="Arial" panose="020B0604020202020204" pitchFamily="34" charset="0"/>
            </a:endParaRPr>
          </a:p>
        </p:txBody>
      </p:sp>
      <p:pic>
        <p:nvPicPr>
          <p:cNvPr id="13" name="Picture 12">
            <a:extLst>
              <a:ext uri="{FF2B5EF4-FFF2-40B4-BE49-F238E27FC236}">
                <a16:creationId xmlns:a16="http://schemas.microsoft.com/office/drawing/2014/main" id="{A20DC529-101F-4C8D-9CBA-C3B80DC3CC8A}"/>
              </a:ext>
            </a:extLst>
          </p:cNvPr>
          <p:cNvPicPr/>
          <p:nvPr/>
        </p:nvPicPr>
        <p:blipFill>
          <a:blip r:embed="rId4" cstate="email">
            <a:extLst>
              <a:ext uri="{28A0092B-C50C-407E-A947-70E740481C1C}">
                <a14:useLocalDpi xmlns:a14="http://schemas.microsoft.com/office/drawing/2010/main"/>
              </a:ext>
            </a:extLst>
          </a:blip>
          <a:stretch>
            <a:fillRect/>
          </a:stretch>
        </p:blipFill>
        <p:spPr>
          <a:xfrm>
            <a:off x="866250" y="1212776"/>
            <a:ext cx="4116566" cy="5051212"/>
          </a:xfrm>
          <a:prstGeom prst="rect">
            <a:avLst/>
          </a:prstGeom>
        </p:spPr>
      </p:pic>
      <p:pic>
        <p:nvPicPr>
          <p:cNvPr id="3" name="Picture 2">
            <a:extLst>
              <a:ext uri="{FF2B5EF4-FFF2-40B4-BE49-F238E27FC236}">
                <a16:creationId xmlns:a16="http://schemas.microsoft.com/office/drawing/2014/main" id="{1687492E-4F6B-4DD9-A4B5-AF1674AFE7B4}"/>
              </a:ext>
            </a:extLst>
          </p:cNvPr>
          <p:cNvPicPr>
            <a:picLocks noChangeAspect="1"/>
          </p:cNvPicPr>
          <p:nvPr/>
        </p:nvPicPr>
        <p:blipFill>
          <a:blip r:embed="rId5"/>
          <a:stretch>
            <a:fillRect/>
          </a:stretch>
        </p:blipFill>
        <p:spPr>
          <a:xfrm>
            <a:off x="5932491" y="1634219"/>
            <a:ext cx="5629275" cy="3800475"/>
          </a:xfrm>
          <a:prstGeom prst="rect">
            <a:avLst/>
          </a:prstGeom>
        </p:spPr>
      </p:pic>
      <p:sp>
        <p:nvSpPr>
          <p:cNvPr id="6" name="TextBox 5">
            <a:extLst>
              <a:ext uri="{FF2B5EF4-FFF2-40B4-BE49-F238E27FC236}">
                <a16:creationId xmlns:a16="http://schemas.microsoft.com/office/drawing/2014/main" id="{2D34E0E0-6613-460C-B7CC-C95DB5B75837}"/>
              </a:ext>
            </a:extLst>
          </p:cNvPr>
          <p:cNvSpPr txBox="1"/>
          <p:nvPr/>
        </p:nvSpPr>
        <p:spPr>
          <a:xfrm>
            <a:off x="4217865" y="3287083"/>
            <a:ext cx="2615539" cy="830997"/>
          </a:xfrm>
          <a:prstGeom prst="rect">
            <a:avLst/>
          </a:prstGeom>
          <a:solidFill>
            <a:schemeClr val="accent2"/>
          </a:solidFill>
        </p:spPr>
        <p:txBody>
          <a:bodyPr wrap="square" rtlCol="0">
            <a:spAutoFit/>
          </a:bodyPr>
          <a:lstStyle/>
          <a:p>
            <a:r>
              <a:rPr lang="mk-MK" sz="2400" b="1" dirty="0"/>
              <a:t>Отпаден талог од кафе</a:t>
            </a:r>
            <a:endParaRPr lang="en-GB" sz="2400" b="1" dirty="0"/>
          </a:p>
        </p:txBody>
      </p:sp>
      <p:pic>
        <p:nvPicPr>
          <p:cNvPr id="5" name="Picture 4"/>
          <p:cNvPicPr>
            <a:picLocks noChangeAspect="1"/>
          </p:cNvPicPr>
          <p:nvPr/>
        </p:nvPicPr>
        <p:blipFill rotWithShape="1">
          <a:blip r:embed="rId6">
            <a:extLst>
              <a:ext uri="{28A0092B-C50C-407E-A947-70E740481C1C}">
                <a14:useLocalDpi xmlns:a14="http://schemas.microsoft.com/office/drawing/2010/main"/>
              </a:ext>
            </a:extLst>
          </a:blip>
          <a:srcRect/>
          <a:stretch/>
        </p:blipFill>
        <p:spPr>
          <a:xfrm>
            <a:off x="4217866" y="4031618"/>
            <a:ext cx="2615539" cy="2232370"/>
          </a:xfrm>
          <a:prstGeom prst="rect">
            <a:avLst/>
          </a:prstGeom>
        </p:spPr>
      </p:pic>
      <p:sp>
        <p:nvSpPr>
          <p:cNvPr id="7" name="Rectangle 6">
            <a:extLst>
              <a:ext uri="{FF2B5EF4-FFF2-40B4-BE49-F238E27FC236}">
                <a16:creationId xmlns:a16="http://schemas.microsoft.com/office/drawing/2014/main" id="{E0791B36-FF50-4061-9575-7EEEDA8B90E6}"/>
              </a:ext>
            </a:extLst>
          </p:cNvPr>
          <p:cNvSpPr/>
          <p:nvPr/>
        </p:nvSpPr>
        <p:spPr>
          <a:xfrm>
            <a:off x="4098351" y="3280649"/>
            <a:ext cx="2941983" cy="29901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TextBox 7"/>
          <p:cNvSpPr txBox="1"/>
          <p:nvPr/>
        </p:nvSpPr>
        <p:spPr>
          <a:xfrm>
            <a:off x="4369552" y="3944697"/>
            <a:ext cx="2399582" cy="2062103"/>
          </a:xfrm>
          <a:prstGeom prst="rect">
            <a:avLst/>
          </a:prstGeom>
          <a:noFill/>
        </p:spPr>
        <p:txBody>
          <a:bodyPr wrap="square" rtlCol="0">
            <a:spAutoFit/>
          </a:bodyPr>
          <a:lstStyle/>
          <a:p>
            <a:pPr algn="ctr"/>
            <a:r>
              <a:rPr lang="ru-RU" sz="3200" dirty="0">
                <a:solidFill>
                  <a:schemeClr val="bg1"/>
                </a:solidFill>
              </a:rPr>
              <a:t>Од што се направени овие два производи?</a:t>
            </a:r>
            <a:endParaRPr lang="en-US" sz="3200" dirty="0">
              <a:solidFill>
                <a:schemeClr val="bg1"/>
              </a:solidFill>
            </a:endParaRPr>
          </a:p>
        </p:txBody>
      </p:sp>
    </p:spTree>
    <p:extLst>
      <p:ext uri="{BB962C8B-B14F-4D97-AF65-F5344CB8AC3E}">
        <p14:creationId xmlns:p14="http://schemas.microsoft.com/office/powerpoint/2010/main" val="392540527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xit" presetSubtype="0" fill="hold" grpId="0" nodeType="clickEffect">
                                  <p:stCondLst>
                                    <p:cond delay="0"/>
                                  </p:stCondLst>
                                  <p:childTnLst>
                                    <p:animEffect transition="out" filter="wipe(down)">
                                      <p:cBhvr>
                                        <p:cTn id="6" dur="180" accel="50000">
                                          <p:stCondLst>
                                            <p:cond delay="1820"/>
                                          </p:stCondLst>
                                        </p:cTn>
                                        <p:tgtEl>
                                          <p:spTgt spid="7"/>
                                        </p:tgtEl>
                                      </p:cBhvr>
                                    </p:animEffect>
                                    <p:anim calcmode="lin" valueType="num">
                                      <p:cBhvr>
                                        <p:cTn id="7" dur="1822" tmFilter="0,0; 0.14,0.31; 0.43,0.73; 0.71,0.91; 1.0,1.0">
                                          <p:stCondLst>
                                            <p:cond delay="0"/>
                                          </p:stCondLst>
                                        </p:cTn>
                                        <p:tgtEl>
                                          <p:spTgt spid="7"/>
                                        </p:tgtEl>
                                        <p:attrNameLst>
                                          <p:attrName>ppt_x</p:attrName>
                                        </p:attrNameLst>
                                      </p:cBhvr>
                                      <p:tavLst>
                                        <p:tav tm="0">
                                          <p:val>
                                            <p:strVal val="ppt_x"/>
                                          </p:val>
                                        </p:tav>
                                        <p:tav tm="100000">
                                          <p:val>
                                            <p:strVal val="#ppt_x+0.25"/>
                                          </p:val>
                                        </p:tav>
                                      </p:tavLst>
                                    </p:anim>
                                    <p:anim calcmode="lin" valueType="num">
                                      <p:cBhvr>
                                        <p:cTn id="8" dur="178">
                                          <p:stCondLst>
                                            <p:cond delay="1822"/>
                                          </p:stCondLst>
                                        </p:cTn>
                                        <p:tgtEl>
                                          <p:spTgt spid="7"/>
                                        </p:tgtEl>
                                        <p:attrNameLst>
                                          <p:attrName>ppt_x</p:attrName>
                                        </p:attrNameLst>
                                      </p:cBhvr>
                                      <p:tavLst>
                                        <p:tav tm="0">
                                          <p:val>
                                            <p:strVal val="ppt_x"/>
                                          </p:val>
                                        </p:tav>
                                        <p:tav tm="100000">
                                          <p:val>
                                            <p:strVal val="ppt_x"/>
                                          </p:val>
                                        </p:tav>
                                      </p:tavLst>
                                    </p:anim>
                                    <p:anim calcmode="lin" valueType="num">
                                      <p:cBhvr>
                                        <p:cTn id="9" dur="664" tmFilter="0.0,0.0;0.25,0.07;0.50,0.2;0.75,0.467;1.0,1.0">
                                          <p:stCondLst>
                                            <p:cond delay="0"/>
                                          </p:stCondLst>
                                        </p:cTn>
                                        <p:tgtEl>
                                          <p:spTgt spid="7"/>
                                        </p:tgtEl>
                                        <p:attrNameLst>
                                          <p:attrName>ppt_y</p:attrName>
                                        </p:attrNameLst>
                                      </p:cBhvr>
                                      <p:tavLst>
                                        <p:tav tm="0">
                                          <p:val>
                                            <p:strVal val="ppt_y"/>
                                          </p:val>
                                        </p:tav>
                                        <p:tav tm="5000">
                                          <p:val>
                                            <p:strVal val="ppt_y+0.026"/>
                                          </p:val>
                                        </p:tav>
                                        <p:tav tm="10000">
                                          <p:val>
                                            <p:strVal val="ppt_y+0.052"/>
                                          </p:val>
                                        </p:tav>
                                        <p:tav tm="15000">
                                          <p:val>
                                            <p:strVal val="ppt_y+0.078"/>
                                          </p:val>
                                        </p:tav>
                                        <p:tav tm="20000">
                                          <p:val>
                                            <p:strVal val="ppt_y+0.103"/>
                                          </p:val>
                                        </p:tav>
                                        <p:tav tm="30000">
                                          <p:val>
                                            <p:strVal val="ppt_y+0.151"/>
                                          </p:val>
                                        </p:tav>
                                        <p:tav tm="40000">
                                          <p:val>
                                            <p:strVal val="ppt_y+0.196"/>
                                          </p:val>
                                        </p:tav>
                                        <p:tav tm="50000">
                                          <p:val>
                                            <p:strVal val="ppt_y+0.236"/>
                                          </p:val>
                                        </p:tav>
                                        <p:tav tm="60000">
                                          <p:val>
                                            <p:strVal val="ppt_y+0.270"/>
                                          </p:val>
                                        </p:tav>
                                        <p:tav tm="70000">
                                          <p:val>
                                            <p:strVal val="ppt_y+0.297"/>
                                          </p:val>
                                        </p:tav>
                                        <p:tav tm="80000">
                                          <p:val>
                                            <p:strVal val="ppt_y+0.317"/>
                                          </p:val>
                                        </p:tav>
                                        <p:tav tm="90000">
                                          <p:val>
                                            <p:strVal val="ppt_y+0.329"/>
                                          </p:val>
                                        </p:tav>
                                        <p:tav tm="100000">
                                          <p:val>
                                            <p:strVal val="ppt_y+0.333"/>
                                          </p:val>
                                        </p:tav>
                                      </p:tavLst>
                                    </p:anim>
                                    <p:anim calcmode="lin" valueType="num">
                                      <p:cBhvr>
                                        <p:cTn id="10" dur="664" tmFilter="0, 0; 0.125,0.2665; 0.25,0.4; 0.375,0.465; 0.5,0.5;  0.625,0.535; 0.75,0.6; 0.875,0.7335; 1,1">
                                          <p:stCondLst>
                                            <p:cond delay="664"/>
                                          </p:stCondLst>
                                        </p:cTn>
                                        <p:tgtEl>
                                          <p:spTgt spid="7"/>
                                        </p:tgtEl>
                                        <p:attrNameLst>
                                          <p:attrName>ppt_y</p:attrName>
                                        </p:attrNameLst>
                                      </p:cBhvr>
                                      <p:tavLst>
                                        <p:tav tm="0">
                                          <p:val>
                                            <p:strVal val="ppt_y"/>
                                          </p:val>
                                        </p:tav>
                                        <p:tav tm="10000">
                                          <p:val>
                                            <p:strVal val="ppt_y-0.034"/>
                                          </p:val>
                                        </p:tav>
                                        <p:tav tm="20000">
                                          <p:val>
                                            <p:strVal val="ppt_y-0.065"/>
                                          </p:val>
                                        </p:tav>
                                        <p:tav tm="30000">
                                          <p:val>
                                            <p:strVal val="ppt_y-0.090"/>
                                          </p:val>
                                        </p:tav>
                                        <p:tav tm="40000">
                                          <p:val>
                                            <p:strVal val="ppt_y-0.106"/>
                                          </p:val>
                                        </p:tav>
                                        <p:tav tm="50000">
                                          <p:val>
                                            <p:strVal val="ppt_y-0.111"/>
                                          </p:val>
                                        </p:tav>
                                        <p:tav tm="60000">
                                          <p:val>
                                            <p:strVal val="ppt_y-0.106"/>
                                          </p:val>
                                        </p:tav>
                                        <p:tav tm="70000">
                                          <p:val>
                                            <p:strVal val="ppt_y-0.090"/>
                                          </p:val>
                                        </p:tav>
                                        <p:tav tm="80000">
                                          <p:val>
                                            <p:strVal val="ppt_y-0.065"/>
                                          </p:val>
                                        </p:tav>
                                        <p:tav tm="90000">
                                          <p:val>
                                            <p:strVal val="ppt_y-0.034"/>
                                          </p:val>
                                        </p:tav>
                                        <p:tav tm="100000">
                                          <p:val>
                                            <p:strVal val="ppt_y"/>
                                          </p:val>
                                        </p:tav>
                                      </p:tavLst>
                                    </p:anim>
                                    <p:anim calcmode="lin" valueType="num">
                                      <p:cBhvr>
                                        <p:cTn id="11" dur="332" tmFilter="0, 0; 0.125,0.2665; 0.25,0.4; 0.375,0.465; 0.5,0.5;  0.625,0.535; 0.75,0.6; 0.875,0.7335; 1,1">
                                          <p:stCondLst>
                                            <p:cond delay="1324"/>
                                          </p:stCondLst>
                                        </p:cTn>
                                        <p:tgtEl>
                                          <p:spTgt spid="7"/>
                                        </p:tgtEl>
                                        <p:attrNameLst>
                                          <p:attrName>ppt_y</p:attrName>
                                        </p:attrNameLst>
                                      </p:cBhvr>
                                      <p:tavLst>
                                        <p:tav tm="0">
                                          <p:val>
                                            <p:strVal val="ppt_y"/>
                                          </p:val>
                                        </p:tav>
                                        <p:tav tm="10000">
                                          <p:val>
                                            <p:strVal val="ppt_y-0.011"/>
                                          </p:val>
                                        </p:tav>
                                        <p:tav tm="20000">
                                          <p:val>
                                            <p:strVal val="ppt_y-0.022"/>
                                          </p:val>
                                        </p:tav>
                                        <p:tav tm="30000">
                                          <p:val>
                                            <p:strVal val="ppt_y-0.030"/>
                                          </p:val>
                                        </p:tav>
                                        <p:tav tm="40000">
                                          <p:val>
                                            <p:strVal val="ppt_y-0.035"/>
                                          </p:val>
                                        </p:tav>
                                        <p:tav tm="50000">
                                          <p:val>
                                            <p:strVal val="ppt_y-0.037"/>
                                          </p:val>
                                        </p:tav>
                                        <p:tav tm="60000">
                                          <p:val>
                                            <p:strVal val="ppt_y-0.035"/>
                                          </p:val>
                                        </p:tav>
                                        <p:tav tm="70000">
                                          <p:val>
                                            <p:strVal val="ppt_y-0.030"/>
                                          </p:val>
                                        </p:tav>
                                        <p:tav tm="80000">
                                          <p:val>
                                            <p:strVal val="ppt_y-0.022"/>
                                          </p:val>
                                        </p:tav>
                                        <p:tav tm="90000">
                                          <p:val>
                                            <p:strVal val="ppt_y-0.011"/>
                                          </p:val>
                                        </p:tav>
                                        <p:tav tm="100000">
                                          <p:val>
                                            <p:strVal val="ppt_y"/>
                                          </p:val>
                                        </p:tav>
                                      </p:tavLst>
                                    </p:anim>
                                    <p:anim calcmode="lin" valueType="num">
                                      <p:cBhvr>
                                        <p:cTn id="12" dur="164" tmFilter="0, 0; 0.125,0.2665; 0.25,0.4; 0.375,0.465; 0.5,0.5;  0.625,0.535; 0.75,0.6; 0.875,0.7335; 1,1">
                                          <p:stCondLst>
                                            <p:cond delay="1656"/>
                                          </p:stCondLst>
                                        </p:cTn>
                                        <p:tgtEl>
                                          <p:spTgt spid="7"/>
                                        </p:tgtEl>
                                        <p:attrNameLst>
                                          <p:attrName>ppt_y</p:attrName>
                                        </p:attrNameLst>
                                      </p:cBhvr>
                                      <p:tavLst>
                                        <p:tav tm="0">
                                          <p:val>
                                            <p:strVal val="ppt_y"/>
                                          </p:val>
                                        </p:tav>
                                        <p:tav tm="10000">
                                          <p:val>
                                            <p:strVal val="ppt_y-0.004"/>
                                          </p:val>
                                        </p:tav>
                                        <p:tav tm="20000">
                                          <p:val>
                                            <p:strVal val="ppt_y-0.007"/>
                                          </p:val>
                                        </p:tav>
                                        <p:tav tm="30000">
                                          <p:val>
                                            <p:strVal val="ppt_y-0.010"/>
                                          </p:val>
                                        </p:tav>
                                        <p:tav tm="40000">
                                          <p:val>
                                            <p:strVal val="ppt_y-0.012"/>
                                          </p:val>
                                        </p:tav>
                                        <p:tav tm="50000">
                                          <p:val>
                                            <p:strVal val="ppt_y-0.0123"/>
                                          </p:val>
                                        </p:tav>
                                        <p:tav tm="60000">
                                          <p:val>
                                            <p:strVal val="ppt_y-0.012"/>
                                          </p:val>
                                        </p:tav>
                                        <p:tav tm="70000">
                                          <p:val>
                                            <p:strVal val="ppt_y-0.010"/>
                                          </p:val>
                                        </p:tav>
                                        <p:tav tm="80000">
                                          <p:val>
                                            <p:strVal val="ppt_y-0.007"/>
                                          </p:val>
                                        </p:tav>
                                        <p:tav tm="90000">
                                          <p:val>
                                            <p:strVal val="ppt_y-0.004"/>
                                          </p:val>
                                        </p:tav>
                                        <p:tav tm="100000">
                                          <p:val>
                                            <p:strVal val="ppt_y"/>
                                          </p:val>
                                        </p:tav>
                                      </p:tavLst>
                                    </p:anim>
                                    <p:anim calcmode="lin" valueType="num">
                                      <p:cBhvr>
                                        <p:cTn id="13" dur="180" accel="50000">
                                          <p:stCondLst>
                                            <p:cond delay="1820"/>
                                          </p:stCondLst>
                                        </p:cTn>
                                        <p:tgtEl>
                                          <p:spTgt spid="7"/>
                                        </p:tgtEl>
                                        <p:attrNameLst>
                                          <p:attrName>ppt_y</p:attrName>
                                        </p:attrNameLst>
                                      </p:cBhvr>
                                      <p:tavLst>
                                        <p:tav tm="0">
                                          <p:val>
                                            <p:strVal val="ppt_y"/>
                                          </p:val>
                                        </p:tav>
                                        <p:tav tm="100000">
                                          <p:val>
                                            <p:strVal val="ppt_y+ppt_h"/>
                                          </p:val>
                                        </p:tav>
                                      </p:tavLst>
                                    </p:anim>
                                    <p:animScale>
                                      <p:cBhvr>
                                        <p:cTn id="14" dur="26">
                                          <p:stCondLst>
                                            <p:cond delay="620"/>
                                          </p:stCondLst>
                                        </p:cTn>
                                        <p:tgtEl>
                                          <p:spTgt spid="7"/>
                                        </p:tgtEl>
                                      </p:cBhvr>
                                      <p:to x="100000" y="60000"/>
                                    </p:animScale>
                                    <p:animScale>
                                      <p:cBhvr>
                                        <p:cTn id="15" dur="166" decel="50000">
                                          <p:stCondLst>
                                            <p:cond delay="646"/>
                                          </p:stCondLst>
                                        </p:cTn>
                                        <p:tgtEl>
                                          <p:spTgt spid="7"/>
                                        </p:tgtEl>
                                      </p:cBhvr>
                                      <p:to x="100000" y="100000"/>
                                    </p:animScale>
                                    <p:animScale>
                                      <p:cBhvr>
                                        <p:cTn id="16" dur="26">
                                          <p:stCondLst>
                                            <p:cond delay="1312"/>
                                          </p:stCondLst>
                                        </p:cTn>
                                        <p:tgtEl>
                                          <p:spTgt spid="7"/>
                                        </p:tgtEl>
                                      </p:cBhvr>
                                      <p:to x="100000" y="80000"/>
                                    </p:animScale>
                                    <p:animScale>
                                      <p:cBhvr>
                                        <p:cTn id="17" dur="166" decel="50000">
                                          <p:stCondLst>
                                            <p:cond delay="1338"/>
                                          </p:stCondLst>
                                        </p:cTn>
                                        <p:tgtEl>
                                          <p:spTgt spid="7"/>
                                        </p:tgtEl>
                                      </p:cBhvr>
                                      <p:to x="100000" y="100000"/>
                                    </p:animScale>
                                    <p:animScale>
                                      <p:cBhvr>
                                        <p:cTn id="18" dur="26">
                                          <p:stCondLst>
                                            <p:cond delay="1642"/>
                                          </p:stCondLst>
                                        </p:cTn>
                                        <p:tgtEl>
                                          <p:spTgt spid="7"/>
                                        </p:tgtEl>
                                      </p:cBhvr>
                                      <p:to x="100000" y="90000"/>
                                    </p:animScale>
                                    <p:animScale>
                                      <p:cBhvr>
                                        <p:cTn id="19" dur="166" decel="50000">
                                          <p:stCondLst>
                                            <p:cond delay="1668"/>
                                          </p:stCondLst>
                                        </p:cTn>
                                        <p:tgtEl>
                                          <p:spTgt spid="7"/>
                                        </p:tgtEl>
                                      </p:cBhvr>
                                      <p:to x="100000" y="100000"/>
                                    </p:animScale>
                                    <p:animScale>
                                      <p:cBhvr>
                                        <p:cTn id="20" dur="26">
                                          <p:stCondLst>
                                            <p:cond delay="1808"/>
                                          </p:stCondLst>
                                        </p:cTn>
                                        <p:tgtEl>
                                          <p:spTgt spid="7"/>
                                        </p:tgtEl>
                                      </p:cBhvr>
                                      <p:to x="100000" y="95000"/>
                                    </p:animScale>
                                    <p:animScale>
                                      <p:cBhvr>
                                        <p:cTn id="21" dur="166" decel="50000">
                                          <p:stCondLst>
                                            <p:cond delay="1834"/>
                                          </p:stCondLst>
                                        </p:cTn>
                                        <p:tgtEl>
                                          <p:spTgt spid="7"/>
                                        </p:tgtEl>
                                      </p:cBhvr>
                                      <p:to x="100000" y="100000"/>
                                    </p:animScale>
                                    <p:set>
                                      <p:cBhvr>
                                        <p:cTn id="22" dur="1" fill="hold">
                                          <p:stCondLst>
                                            <p:cond delay="1999"/>
                                          </p:stCondLst>
                                        </p:cTn>
                                        <p:tgtEl>
                                          <p:spTgt spid="7"/>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3144033" y="0"/>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65089E2-1373-C34D-B297-36013F08ED63}"/>
              </a:ext>
            </a:extLst>
          </p:cNvPr>
          <p:cNvSpPr txBox="1"/>
          <p:nvPr/>
        </p:nvSpPr>
        <p:spPr>
          <a:xfrm>
            <a:off x="3709851" y="511218"/>
            <a:ext cx="7509085" cy="4416594"/>
          </a:xfrm>
          <a:prstGeom prst="rect">
            <a:avLst/>
          </a:prstGeom>
          <a:noFill/>
        </p:spPr>
        <p:txBody>
          <a:bodyPr wrap="square" rtlCol="0" anchor="t">
            <a:spAutoFit/>
          </a:bodyPr>
          <a:lstStyle/>
          <a:p>
            <a:r>
              <a:rPr lang="mk-MK" sz="3400" dirty="0">
                <a:solidFill>
                  <a:schemeClr val="bg1"/>
                </a:solidFill>
                <a:latin typeface="Roboto Medium" panose="02000000000000000000" pitchFamily="2" charset="0"/>
                <a:ea typeface="Roboto Light" panose="02000000000000000000" pitchFamily="2" charset="0"/>
                <a:cs typeface="Arial" panose="020B0604020202020204" pitchFamily="34" charset="0"/>
              </a:rPr>
              <a:t>Содржина</a:t>
            </a:r>
          </a:p>
          <a:p>
            <a:endParaRPr lang="mk-MK" sz="3400" dirty="0">
              <a:solidFill>
                <a:schemeClr val="bg1"/>
              </a:solidFill>
              <a:latin typeface="Roboto Medium" panose="02000000000000000000" pitchFamily="2" charset="0"/>
              <a:ea typeface="Roboto Light" panose="02000000000000000000" pitchFamily="2" charset="0"/>
              <a:cs typeface="Arial" panose="020B0604020202020204" pitchFamily="34" charset="0"/>
            </a:endParaRPr>
          </a:p>
          <a:p>
            <a:pPr marL="457200" indent="-457200">
              <a:buBlip>
                <a:blip r:embed="rId3">
                  <a:extLst>
                    <a:ext uri="{96DAC541-7B7A-43D3-8B79-37D633B846F1}">
                      <asvg:svgBlip xmlns:asvg="http://schemas.microsoft.com/office/drawing/2016/SVG/main" r:embed="rId4"/>
                    </a:ext>
                  </a:extLst>
                </a:blip>
              </a:buBlip>
            </a:pPr>
            <a:r>
              <a:rPr lang="mk-MK" sz="2400" dirty="0">
                <a:latin typeface="Roboto Medium" panose="02000000000000000000" pitchFamily="2" charset="0"/>
                <a:ea typeface="Roboto Light" panose="02000000000000000000" pitchFamily="2" charset="0"/>
                <a:cs typeface="Arial" panose="020B0604020202020204" pitchFamily="34" charset="0"/>
              </a:rPr>
              <a:t>Што е одржливост? </a:t>
            </a:r>
          </a:p>
          <a:p>
            <a:pPr marL="457200" indent="-457200">
              <a:buBlip>
                <a:blip r:embed="rId3">
                  <a:extLst>
                    <a:ext uri="{96DAC541-7B7A-43D3-8B79-37D633B846F1}">
                      <asvg:svgBlip xmlns:asvg="http://schemas.microsoft.com/office/drawing/2016/SVG/main" r:embed="rId4"/>
                    </a:ext>
                  </a:extLst>
                </a:blip>
              </a:buBlip>
            </a:pPr>
            <a:r>
              <a:rPr lang="mk-MK" sz="2400" dirty="0">
                <a:latin typeface="Roboto Medium" panose="02000000000000000000" pitchFamily="2" charset="0"/>
                <a:ea typeface="Roboto Light" panose="02000000000000000000" pitchFamily="2" charset="0"/>
                <a:cs typeface="Arial" panose="020B0604020202020204" pitchFamily="34" charset="0"/>
              </a:rPr>
              <a:t>Проблемот на одржливоста </a:t>
            </a:r>
          </a:p>
          <a:p>
            <a:pPr marL="457200" indent="-457200">
              <a:buBlip>
                <a:blip r:embed="rId3">
                  <a:extLst>
                    <a:ext uri="{96DAC541-7B7A-43D3-8B79-37D633B846F1}">
                      <asvg:svgBlip xmlns:asvg="http://schemas.microsoft.com/office/drawing/2016/SVG/main" r:embed="rId4"/>
                    </a:ext>
                  </a:extLst>
                </a:blip>
              </a:buBlip>
            </a:pPr>
            <a:r>
              <a:rPr lang="mk-MK" sz="2400" dirty="0">
                <a:latin typeface="Roboto Medium" panose="02000000000000000000" pitchFamily="2" charset="0"/>
                <a:ea typeface="Roboto Light" panose="02000000000000000000" pitchFamily="2" charset="0"/>
                <a:cs typeface="Arial" panose="020B0604020202020204" pitchFamily="34" charset="0"/>
              </a:rPr>
              <a:t>Слаба наспроти силна одржливост </a:t>
            </a:r>
          </a:p>
          <a:p>
            <a:pPr marL="457200" indent="-457200">
              <a:buBlip>
                <a:blip r:embed="rId3">
                  <a:extLst>
                    <a:ext uri="{96DAC541-7B7A-43D3-8B79-37D633B846F1}">
                      <asvg:svgBlip xmlns:asvg="http://schemas.microsoft.com/office/drawing/2016/SVG/main" r:embed="rId4"/>
                    </a:ext>
                  </a:extLst>
                </a:blip>
              </a:buBlip>
            </a:pPr>
            <a:r>
              <a:rPr lang="mk-MK" sz="2400" dirty="0">
                <a:latin typeface="Roboto Medium" panose="02000000000000000000" pitchFamily="2" charset="0"/>
                <a:ea typeface="Roboto Light" panose="02000000000000000000" pitchFamily="2" charset="0"/>
                <a:cs typeface="Arial" panose="020B0604020202020204" pitchFamily="34" charset="0"/>
              </a:rPr>
              <a:t>Трагедијата на заедничките ресурси </a:t>
            </a:r>
          </a:p>
          <a:p>
            <a:pPr marL="457200" indent="-457200">
              <a:buBlip>
                <a:blip r:embed="rId3">
                  <a:extLst>
                    <a:ext uri="{96DAC541-7B7A-43D3-8B79-37D633B846F1}">
                      <asvg:svgBlip xmlns:asvg="http://schemas.microsoft.com/office/drawing/2016/SVG/main" r:embed="rId4"/>
                    </a:ext>
                  </a:extLst>
                </a:blip>
              </a:buBlip>
            </a:pPr>
            <a:r>
              <a:rPr lang="mk-MK" sz="2400" dirty="0">
                <a:latin typeface="Roboto Medium" panose="02000000000000000000" pitchFamily="2" charset="0"/>
                <a:ea typeface="Roboto Light" panose="02000000000000000000" pitchFamily="2" charset="0"/>
                <a:cs typeface="Arial" panose="020B0604020202020204" pitchFamily="34" charset="0"/>
              </a:rPr>
              <a:t>Брз квиз </a:t>
            </a:r>
          </a:p>
          <a:p>
            <a:pPr marL="457200" indent="-457200">
              <a:buBlip>
                <a:blip r:embed="rId3">
                  <a:extLst>
                    <a:ext uri="{96DAC541-7B7A-43D3-8B79-37D633B846F1}">
                      <asvg:svgBlip xmlns:asvg="http://schemas.microsoft.com/office/drawing/2016/SVG/main" r:embed="rId4"/>
                    </a:ext>
                  </a:extLst>
                </a:blip>
              </a:buBlip>
            </a:pPr>
            <a:r>
              <a:rPr lang="mk-MK" sz="2400" dirty="0">
                <a:latin typeface="Roboto Medium" panose="02000000000000000000" pitchFamily="2" charset="0"/>
                <a:ea typeface="Roboto Light" panose="02000000000000000000" pitchFamily="2" charset="0"/>
                <a:cs typeface="Arial" panose="020B0604020202020204" pitchFamily="34" charset="0"/>
              </a:rPr>
              <a:t>Како биоекономијата придонесува кон одржливоста</a:t>
            </a:r>
          </a:p>
          <a:p>
            <a:pPr marL="457200" indent="-457200">
              <a:buBlip>
                <a:blip r:embed="rId3">
                  <a:extLst>
                    <a:ext uri="{96DAC541-7B7A-43D3-8B79-37D633B846F1}">
                      <asvg:svgBlip xmlns:asvg="http://schemas.microsoft.com/office/drawing/2016/SVG/main" r:embed="rId4"/>
                    </a:ext>
                  </a:extLst>
                </a:blip>
              </a:buBlip>
            </a:pPr>
            <a:r>
              <a:rPr lang="mk-MK" sz="2400" dirty="0">
                <a:latin typeface="Roboto Medium" panose="02000000000000000000" pitchFamily="2" charset="0"/>
                <a:ea typeface="Roboto Light" panose="02000000000000000000" pitchFamily="2" charset="0"/>
                <a:cs typeface="Arial" panose="020B0604020202020204" pitchFamily="34" charset="0"/>
              </a:rPr>
              <a:t>Еколошките граници и биоекономијата  </a:t>
            </a:r>
          </a:p>
          <a:p>
            <a:pPr marL="457200" indent="-457200">
              <a:buBlip>
                <a:blip r:embed="rId3">
                  <a:extLst>
                    <a:ext uri="{96DAC541-7B7A-43D3-8B79-37D633B846F1}">
                      <asvg:svgBlip xmlns:asvg="http://schemas.microsoft.com/office/drawing/2016/SVG/main" r:embed="rId4"/>
                    </a:ext>
                  </a:extLst>
                </a:blip>
              </a:buBlip>
            </a:pPr>
            <a:r>
              <a:rPr lang="mk-MK" sz="2400" dirty="0">
                <a:latin typeface="Roboto Medium" panose="02000000000000000000" pitchFamily="2" charset="0"/>
                <a:ea typeface="Roboto Light" panose="02000000000000000000" pitchFamily="2" charset="0"/>
                <a:cs typeface="Arial" panose="020B0604020202020204" pitchFamily="34" charset="0"/>
              </a:rPr>
              <a:t>Важноста на иновациите </a:t>
            </a:r>
            <a:endParaRPr lang="mk-MK" sz="2400" dirty="0">
              <a:solidFill>
                <a:schemeClr val="bg1"/>
              </a:solidFill>
              <a:latin typeface="Roboto Light" panose="02000000000000000000" pitchFamily="2" charset="0"/>
              <a:ea typeface="Roboto Light" panose="02000000000000000000" pitchFamily="2" charset="0"/>
              <a:cs typeface="Arial"/>
            </a:endParaRPr>
          </a:p>
          <a:p>
            <a:pPr>
              <a:spcBef>
                <a:spcPts val="600"/>
              </a:spcBef>
            </a:pPr>
            <a:endParaRPr lang="mk-MK" sz="16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194594" y="178329"/>
            <a:ext cx="2069841" cy="1544253"/>
          </a:xfrm>
          <a:prstGeom prst="rect">
            <a:avLst/>
          </a:prstGeom>
        </p:spPr>
      </p:pic>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3" name="Graphic 2" descr="Checkmark">
            <a:extLst>
              <a:ext uri="{FF2B5EF4-FFF2-40B4-BE49-F238E27FC236}">
                <a16:creationId xmlns:a16="http://schemas.microsoft.com/office/drawing/2014/main" id="{43CD6E2F-2052-460F-9518-97DAC461AFC1}"/>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5840185" y="3075784"/>
            <a:ext cx="280851" cy="280851"/>
          </a:xfrm>
          <a:prstGeom prst="rect">
            <a:avLst/>
          </a:prstGeom>
        </p:spPr>
      </p:pic>
      <p:pic>
        <p:nvPicPr>
          <p:cNvPr id="11" name="Graphic 10" descr="Checkmark">
            <a:extLst>
              <a:ext uri="{FF2B5EF4-FFF2-40B4-BE49-F238E27FC236}">
                <a16:creationId xmlns:a16="http://schemas.microsoft.com/office/drawing/2014/main" id="{F5EA742A-C547-4EEB-A05D-997BC85EAE5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464393" y="1722582"/>
            <a:ext cx="280851" cy="280851"/>
          </a:xfrm>
          <a:prstGeom prst="rect">
            <a:avLst/>
          </a:prstGeom>
        </p:spPr>
      </p:pic>
      <p:pic>
        <p:nvPicPr>
          <p:cNvPr id="12" name="Graphic 11" descr="Checkmark">
            <a:extLst>
              <a:ext uri="{FF2B5EF4-FFF2-40B4-BE49-F238E27FC236}">
                <a16:creationId xmlns:a16="http://schemas.microsoft.com/office/drawing/2014/main" id="{AB707D80-FC58-4A79-9930-6FD68B21B693}"/>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745385" y="2794933"/>
            <a:ext cx="280851" cy="280851"/>
          </a:xfrm>
          <a:prstGeom prst="rect">
            <a:avLst/>
          </a:prstGeom>
        </p:spPr>
      </p:pic>
      <p:pic>
        <p:nvPicPr>
          <p:cNvPr id="13" name="Graphic 12" descr="Checkmark">
            <a:extLst>
              <a:ext uri="{FF2B5EF4-FFF2-40B4-BE49-F238E27FC236}">
                <a16:creationId xmlns:a16="http://schemas.microsoft.com/office/drawing/2014/main" id="{8028EEDB-CD33-48A4-9204-C4114002A9E0}"/>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7964314" y="2057862"/>
            <a:ext cx="280851" cy="280851"/>
          </a:xfrm>
          <a:prstGeom prst="rect">
            <a:avLst/>
          </a:prstGeom>
        </p:spPr>
      </p:pic>
      <p:pic>
        <p:nvPicPr>
          <p:cNvPr id="19" name="Graphic 16" descr="Checkmark">
            <a:extLst>
              <a:ext uri="{FF2B5EF4-FFF2-40B4-BE49-F238E27FC236}">
                <a16:creationId xmlns:a16="http://schemas.microsoft.com/office/drawing/2014/main" id="{98D30B36-3184-45C9-B8F2-E9B0C1603C5B}"/>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8077583" y="4247771"/>
            <a:ext cx="280851" cy="280851"/>
          </a:xfrm>
          <a:prstGeom prst="rect">
            <a:avLst/>
          </a:prstGeom>
        </p:spPr>
      </p:pic>
      <p:pic>
        <p:nvPicPr>
          <p:cNvPr id="21" name="Graphic 15" descr="Checkmark">
            <a:extLst>
              <a:ext uri="{FF2B5EF4-FFF2-40B4-BE49-F238E27FC236}">
                <a16:creationId xmlns:a16="http://schemas.microsoft.com/office/drawing/2014/main" id="{9FB3B108-6122-4CF6-80DD-30B9E939820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9053392" y="3807536"/>
            <a:ext cx="280851" cy="280851"/>
          </a:xfrm>
          <a:prstGeom prst="rect">
            <a:avLst/>
          </a:prstGeom>
        </p:spPr>
      </p:pic>
      <p:pic>
        <p:nvPicPr>
          <p:cNvPr id="23" name="Graphic 15" descr="Checkmark">
            <a:extLst>
              <a:ext uri="{FF2B5EF4-FFF2-40B4-BE49-F238E27FC236}">
                <a16:creationId xmlns:a16="http://schemas.microsoft.com/office/drawing/2014/main" id="{9FB3B108-6122-4CF6-80DD-30B9E9398202}"/>
              </a:ext>
            </a:extLst>
          </p:cNvPr>
          <p:cNvPicPr>
            <a:picLocks noChangeAspect="1"/>
          </p:cNvPicPr>
          <p:nvPr/>
        </p:nvPicPr>
        <p:blipFill>
          <a:blip r:embed="rId3" cstate="email">
            <a:extLst>
              <a:ext uri="{28A0092B-C50C-407E-A947-70E740481C1C}">
                <a14:useLocalDpi xmlns:a14="http://schemas.microsoft.com/office/drawing/2010/main"/>
              </a:ext>
              <a:ext uri="{96DAC541-7B7A-43D3-8B79-37D633B846F1}">
                <asvg:svgBlip xmlns:asvg="http://schemas.microsoft.com/office/drawing/2016/SVG/main" r:embed="rId4"/>
              </a:ext>
            </a:extLst>
          </a:blip>
          <a:stretch>
            <a:fillRect/>
          </a:stretch>
        </p:blipFill>
        <p:spPr>
          <a:xfrm>
            <a:off x="10556610" y="3429000"/>
            <a:ext cx="280851" cy="280851"/>
          </a:xfrm>
          <a:prstGeom prst="rect">
            <a:avLst/>
          </a:prstGeom>
        </p:spPr>
      </p:pic>
    </p:spTree>
    <p:extLst>
      <p:ext uri="{BB962C8B-B14F-4D97-AF65-F5344CB8AC3E}">
        <p14:creationId xmlns:p14="http://schemas.microsoft.com/office/powerpoint/2010/main" val="2773470665"/>
      </p:ext>
    </p:extLst>
  </p:cSld>
  <p:clrMapOvr>
    <a:masterClrMapping/>
  </p:clrMapOvr>
  <p:transition spd="slow">
    <p:push dir="u"/>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3144033" y="0"/>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sp>
        <p:nvSpPr>
          <p:cNvPr id="8" name="Textfeld 7">
            <a:extLst>
              <a:ext uri="{FF2B5EF4-FFF2-40B4-BE49-F238E27FC236}">
                <a16:creationId xmlns:a16="http://schemas.microsoft.com/office/drawing/2014/main" id="{D65089E2-1373-C34D-B297-36013F08ED63}"/>
              </a:ext>
            </a:extLst>
          </p:cNvPr>
          <p:cNvSpPr txBox="1"/>
          <p:nvPr/>
        </p:nvSpPr>
        <p:spPr>
          <a:xfrm>
            <a:off x="3543301" y="511218"/>
            <a:ext cx="7886700" cy="4093428"/>
          </a:xfrm>
          <a:prstGeom prst="rect">
            <a:avLst/>
          </a:prstGeom>
          <a:noFill/>
        </p:spPr>
        <p:txBody>
          <a:bodyPr wrap="square" rtlCol="0" anchor="t">
            <a:spAutoFit/>
          </a:bodyPr>
          <a:lstStyle/>
          <a:p>
            <a:r>
              <a:rPr lang="mk-MK" sz="3400" b="1" dirty="0">
                <a:solidFill>
                  <a:schemeClr val="bg1"/>
                </a:solidFill>
                <a:latin typeface="Roboto Medium" panose="02000000000000000000" pitchFamily="2" charset="0"/>
                <a:ea typeface="Roboto Light" panose="02000000000000000000" pitchFamily="2" charset="0"/>
                <a:cs typeface="Arial" panose="020B0604020202020204" pitchFamily="34" charset="0"/>
              </a:rPr>
              <a:t>Поминати главни точки - одржливост</a:t>
            </a:r>
          </a:p>
          <a:p>
            <a:endParaRPr lang="mk-MK" sz="3400" dirty="0">
              <a:solidFill>
                <a:schemeClr val="bg1"/>
              </a:solidFill>
              <a:latin typeface="Roboto Medium" panose="02000000000000000000" pitchFamily="2" charset="0"/>
              <a:ea typeface="Roboto Light" panose="02000000000000000000" pitchFamily="2" charset="0"/>
              <a:cs typeface="Arial" panose="020B0604020202020204" pitchFamily="34" charset="0"/>
            </a:endParaRPr>
          </a:p>
          <a:p>
            <a:pPr marL="514350" indent="-514350">
              <a:buFont typeface="+mj-lt"/>
              <a:buAutoNum type="arabicPeriod"/>
            </a:pPr>
            <a:r>
              <a:rPr lang="mk-MK" sz="3200" dirty="0">
                <a:solidFill>
                  <a:schemeClr val="bg1"/>
                </a:solidFill>
                <a:latin typeface="Roboto Medium" panose="02000000000000000000" pitchFamily="2" charset="0"/>
                <a:ea typeface="Roboto Light" panose="02000000000000000000" pitchFamily="2" charset="0"/>
                <a:cs typeface="Arial" panose="020B0604020202020204" pitchFamily="34" charset="0"/>
              </a:rPr>
              <a:t>Зачувување на ресурсите за идните генерации и социјална еднаквост!</a:t>
            </a:r>
          </a:p>
          <a:p>
            <a:pPr marL="514350" indent="-514350">
              <a:buFont typeface="+mj-lt"/>
              <a:buAutoNum type="arabicPeriod"/>
            </a:pPr>
            <a:r>
              <a:rPr lang="mk-MK" sz="3200" dirty="0">
                <a:solidFill>
                  <a:schemeClr val="bg1"/>
                </a:solidFill>
                <a:latin typeface="Roboto Medium" panose="02000000000000000000" pitchFamily="2" charset="0"/>
                <a:ea typeface="Roboto Light" panose="02000000000000000000" pitchFamily="2" charset="0"/>
                <a:cs typeface="Arial" panose="020B0604020202020204" pitchFamily="34" charset="0"/>
              </a:rPr>
              <a:t>Многу проблеми околу ова прашање!</a:t>
            </a:r>
          </a:p>
          <a:p>
            <a:pPr marL="514350" indent="-514350">
              <a:buFont typeface="+mj-lt"/>
              <a:buAutoNum type="arabicPeriod"/>
            </a:pPr>
            <a:r>
              <a:rPr lang="mk-MK" sz="3200" dirty="0">
                <a:solidFill>
                  <a:schemeClr val="bg1"/>
                </a:solidFill>
                <a:latin typeface="Roboto Medium" panose="02000000000000000000" pitchFamily="2" charset="0"/>
                <a:ea typeface="Roboto Light" panose="02000000000000000000" pitchFamily="2" charset="0"/>
                <a:cs typeface="Arial" panose="020B0604020202020204" pitchFamily="34" charset="0"/>
              </a:rPr>
              <a:t>Ризик од достигнување на еколошките граници!</a:t>
            </a:r>
          </a:p>
          <a:p>
            <a:pPr marL="514350" indent="-514350">
              <a:buFont typeface="+mj-lt"/>
              <a:buAutoNum type="arabicPeriod"/>
            </a:pPr>
            <a:r>
              <a:rPr lang="mk-MK" sz="3200" dirty="0">
                <a:solidFill>
                  <a:schemeClr val="bg1"/>
                </a:solidFill>
                <a:latin typeface="Roboto Medium" panose="02000000000000000000" pitchFamily="2" charset="0"/>
                <a:ea typeface="Roboto Light" panose="02000000000000000000" pitchFamily="2" charset="0"/>
                <a:cs typeface="Arial" panose="020B0604020202020204" pitchFamily="34" charset="0"/>
              </a:rPr>
              <a:t>Иновации во иднината!</a:t>
            </a:r>
            <a:endParaRPr lang="mk-MK" sz="32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594" y="178329"/>
            <a:ext cx="2069841" cy="1544253"/>
          </a:xfrm>
          <a:prstGeom prst="rect">
            <a:avLst/>
          </a:prstGeom>
        </p:spPr>
      </p:pic>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18" name="Picture 17">
            <a:extLst>
              <a:ext uri="{FF2B5EF4-FFF2-40B4-BE49-F238E27FC236}">
                <a16:creationId xmlns:a16="http://schemas.microsoft.com/office/drawing/2014/main" id="{A6FBFB66-6514-4F11-AE91-F955BEB54D13}"/>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8726349" y="3709584"/>
            <a:ext cx="3084651" cy="3084651"/>
          </a:xfrm>
          <a:prstGeom prst="rect">
            <a:avLst/>
          </a:prstGeom>
        </p:spPr>
      </p:pic>
      <p:sp>
        <p:nvSpPr>
          <p:cNvPr id="19" name="TextBox 18">
            <a:extLst>
              <a:ext uri="{FF2B5EF4-FFF2-40B4-BE49-F238E27FC236}">
                <a16:creationId xmlns:a16="http://schemas.microsoft.com/office/drawing/2014/main" id="{63CF903A-9539-4471-AFA6-DCC501BC24DF}"/>
              </a:ext>
            </a:extLst>
          </p:cNvPr>
          <p:cNvSpPr txBox="1"/>
          <p:nvPr/>
        </p:nvSpPr>
        <p:spPr>
          <a:xfrm>
            <a:off x="9107349" y="6794235"/>
            <a:ext cx="4915816" cy="230832"/>
          </a:xfrm>
          <a:prstGeom prst="rect">
            <a:avLst/>
          </a:prstGeom>
          <a:noFill/>
        </p:spPr>
        <p:txBody>
          <a:bodyPr wrap="square" rtlCol="0">
            <a:spAutoFit/>
          </a:bodyPr>
          <a:lstStyle/>
          <a:p>
            <a:r>
              <a:rPr lang="mk-MK" sz="900" dirty="0">
                <a:hlinkClick r:id="rId5" tooltip="http://www.widerembraces.org/"/>
              </a:rPr>
              <a:t>Оваа фотографија</a:t>
            </a:r>
            <a:r>
              <a:rPr lang="en-GB" sz="900" dirty="0"/>
              <a:t> </a:t>
            </a:r>
            <a:r>
              <a:rPr lang="ru-RU" sz="900" dirty="0"/>
              <a:t>од непознат автор е со лиценца на</a:t>
            </a:r>
            <a:r>
              <a:rPr lang="en-GB" sz="900" dirty="0"/>
              <a:t> </a:t>
            </a:r>
            <a:r>
              <a:rPr lang="en-GB" sz="900" dirty="0">
                <a:hlinkClick r:id="rId6" tooltip="https://creativecommons.org/licenses/by-nc-sa/3.0/"/>
              </a:rPr>
              <a:t>CC BY-SA-NC</a:t>
            </a:r>
            <a:endParaRPr lang="en-GB" sz="900" dirty="0"/>
          </a:p>
        </p:txBody>
      </p:sp>
    </p:spTree>
    <p:extLst>
      <p:ext uri="{BB962C8B-B14F-4D97-AF65-F5344CB8AC3E}">
        <p14:creationId xmlns:p14="http://schemas.microsoft.com/office/powerpoint/2010/main" val="1478879020"/>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 calcmode="lin" valueType="num">
                                      <p:cBhvr additive="base">
                                        <p:cTn id="7" dur="500" fill="hold"/>
                                        <p:tgtEl>
                                          <p:spTgt spid="8">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8">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8">
                                            <p:txEl>
                                              <p:pRg st="2" end="2"/>
                                            </p:txEl>
                                          </p:spTgt>
                                        </p:tgtEl>
                                        <p:attrNameLst>
                                          <p:attrName>style.visibility</p:attrName>
                                        </p:attrNameLst>
                                      </p:cBhvr>
                                      <p:to>
                                        <p:strVal val="visible"/>
                                      </p:to>
                                    </p:set>
                                    <p:anim calcmode="lin" valueType="num">
                                      <p:cBhvr additive="base">
                                        <p:cTn id="13" dur="500" fill="hold"/>
                                        <p:tgtEl>
                                          <p:spTgt spid="8">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8">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8">
                                            <p:txEl>
                                              <p:pRg st="3" end="3"/>
                                            </p:txEl>
                                          </p:spTgt>
                                        </p:tgtEl>
                                        <p:attrNameLst>
                                          <p:attrName>style.visibility</p:attrName>
                                        </p:attrNameLst>
                                      </p:cBhvr>
                                      <p:to>
                                        <p:strVal val="visible"/>
                                      </p:to>
                                    </p:set>
                                    <p:anim calcmode="lin" valueType="num">
                                      <p:cBhvr additive="base">
                                        <p:cTn id="19" dur="500" fill="hold"/>
                                        <p:tgtEl>
                                          <p:spTgt spid="8">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8">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xEl>
                                              <p:pRg st="4" end="4"/>
                                            </p:txEl>
                                          </p:spTgt>
                                        </p:tgtEl>
                                        <p:attrNameLst>
                                          <p:attrName>style.visibility</p:attrName>
                                        </p:attrNameLst>
                                      </p:cBhvr>
                                      <p:to>
                                        <p:strVal val="visible"/>
                                      </p:to>
                                    </p:set>
                                    <p:anim calcmode="lin" valueType="num">
                                      <p:cBhvr additive="base">
                                        <p:cTn id="25" dur="500" fill="hold"/>
                                        <p:tgtEl>
                                          <p:spTgt spid="8">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8">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8">
                                            <p:txEl>
                                              <p:pRg st="5" end="5"/>
                                            </p:txEl>
                                          </p:spTgt>
                                        </p:tgtEl>
                                        <p:attrNameLst>
                                          <p:attrName>style.visibility</p:attrName>
                                        </p:attrNameLst>
                                      </p:cBhvr>
                                      <p:to>
                                        <p:strVal val="visible"/>
                                      </p:to>
                                    </p:set>
                                    <p:anim calcmode="lin" valueType="num">
                                      <p:cBhvr additive="base">
                                        <p:cTn id="31" dur="500" fill="hold"/>
                                        <p:tgtEl>
                                          <p:spTgt spid="8">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8">
                                            <p:txEl>
                                              <p:pRg st="5" end="5"/>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hteck 4">
            <a:extLst>
              <a:ext uri="{FF2B5EF4-FFF2-40B4-BE49-F238E27FC236}">
                <a16:creationId xmlns:a16="http://schemas.microsoft.com/office/drawing/2014/main" id="{2CDE5E5C-5551-0B41-8F4B-63F3595B5862}"/>
              </a:ext>
            </a:extLst>
          </p:cNvPr>
          <p:cNvSpPr/>
          <p:nvPr/>
        </p:nvSpPr>
        <p:spPr>
          <a:xfrm>
            <a:off x="2963806" y="7524"/>
            <a:ext cx="9047967" cy="6858000"/>
          </a:xfrm>
          <a:prstGeom prst="rect">
            <a:avLst/>
          </a:prstGeom>
          <a:solidFill>
            <a:srgbClr val="3D84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a:latin typeface="Arial" panose="020B0604020202020204" pitchFamily="34" charset="0"/>
              <a:cs typeface="Arial" panose="020B0604020202020204" pitchFamily="34" charset="0"/>
            </a:endParaRPr>
          </a:p>
        </p:txBody>
      </p:sp>
      <p:pic>
        <p:nvPicPr>
          <p:cNvPr id="7"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94594" y="178329"/>
            <a:ext cx="2069841" cy="1544253"/>
          </a:xfrm>
          <a:prstGeom prst="rect">
            <a:avLst/>
          </a:prstGeom>
        </p:spPr>
      </p:pic>
      <p:sp>
        <p:nvSpPr>
          <p:cNvPr id="3" name="Textfeld 2">
            <a:extLst>
              <a:ext uri="{FF2B5EF4-FFF2-40B4-BE49-F238E27FC236}">
                <a16:creationId xmlns:a16="http://schemas.microsoft.com/office/drawing/2014/main" id="{6C3DD885-330E-6B46-BABD-B7F8FC9924B9}"/>
              </a:ext>
            </a:extLst>
          </p:cNvPr>
          <p:cNvSpPr txBox="1"/>
          <p:nvPr/>
        </p:nvSpPr>
        <p:spPr>
          <a:xfrm>
            <a:off x="3995132" y="6332474"/>
            <a:ext cx="4013200" cy="307777"/>
          </a:xfrm>
          <a:prstGeom prst="rect">
            <a:avLst/>
          </a:prstGeom>
          <a:noFill/>
        </p:spPr>
        <p:txBody>
          <a:bodyPr wrap="square" rtlCol="0" anchor="b">
            <a:spAutoFit/>
          </a:bodyPr>
          <a:lstStyle/>
          <a:p>
            <a:r>
              <a:rPr lang="mk-MK" sz="1400" dirty="0">
                <a:solidFill>
                  <a:schemeClr val="bg1"/>
                </a:solidFill>
                <a:latin typeface="Roboto" panose="02000000000000000000" pitchFamily="2" charset="0"/>
                <a:ea typeface="Roboto" panose="02000000000000000000" pitchFamily="2" charset="0"/>
                <a:cs typeface="Arial" panose="020B0604020202020204" pitchFamily="34" charset="0"/>
              </a:rPr>
              <a:t>Име на предавач</a:t>
            </a:r>
            <a:endParaRPr lang="en-GB" sz="14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sp>
        <p:nvSpPr>
          <p:cNvPr id="9" name="Rechteck 8">
            <a:extLst>
              <a:ext uri="{FF2B5EF4-FFF2-40B4-BE49-F238E27FC236}">
                <a16:creationId xmlns:a16="http://schemas.microsoft.com/office/drawing/2014/main" id="{B15F8450-6F17-A349-AD61-BFB808A10264}"/>
              </a:ext>
            </a:extLst>
          </p:cNvPr>
          <p:cNvSpPr/>
          <p:nvPr/>
        </p:nvSpPr>
        <p:spPr>
          <a:xfrm>
            <a:off x="2536265" y="0"/>
            <a:ext cx="427541" cy="6858000"/>
          </a:xfrm>
          <a:prstGeom prst="rect">
            <a:avLst/>
          </a:prstGeom>
          <a:gradFill>
            <a:gsLst>
              <a:gs pos="0">
                <a:schemeClr val="accent1">
                  <a:lumMod val="5000"/>
                  <a:lumOff val="95000"/>
                </a:schemeClr>
              </a:gs>
              <a:gs pos="0">
                <a:schemeClr val="accent4"/>
              </a:gs>
              <a:gs pos="47000">
                <a:srgbClr val="FFFF00"/>
              </a:gs>
              <a:gs pos="100000">
                <a:schemeClr val="accent4"/>
              </a:gs>
            </a:gsLst>
            <a:lin ang="5400000" scaled="0"/>
          </a:gra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pic>
        <p:nvPicPr>
          <p:cNvPr id="4" name="Grafik 3">
            <a:extLst>
              <a:ext uri="{FF2B5EF4-FFF2-40B4-BE49-F238E27FC236}">
                <a16:creationId xmlns:a16="http://schemas.microsoft.com/office/drawing/2014/main" id="{D7755025-5097-8843-B6C7-C0B1E14FE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944723" y="3760717"/>
            <a:ext cx="9052682" cy="2342748"/>
          </a:xfrm>
          <a:prstGeom prst="rect">
            <a:avLst/>
          </a:prstGeom>
        </p:spPr>
      </p:pic>
      <p:sp>
        <p:nvSpPr>
          <p:cNvPr id="2" name="TextBox 1">
            <a:extLst>
              <a:ext uri="{FF2B5EF4-FFF2-40B4-BE49-F238E27FC236}">
                <a16:creationId xmlns:a16="http://schemas.microsoft.com/office/drawing/2014/main" id="{81D90501-FD6D-4E51-93F1-27B8FAB6BBCA}"/>
              </a:ext>
            </a:extLst>
          </p:cNvPr>
          <p:cNvSpPr txBox="1"/>
          <p:nvPr/>
        </p:nvSpPr>
        <p:spPr>
          <a:xfrm>
            <a:off x="4342512" y="1172473"/>
            <a:ext cx="6257103" cy="707886"/>
          </a:xfrm>
          <a:prstGeom prst="rect">
            <a:avLst/>
          </a:prstGeom>
          <a:noFill/>
        </p:spPr>
        <p:txBody>
          <a:bodyPr wrap="square" rtlCol="0">
            <a:spAutoFit/>
          </a:bodyPr>
          <a:lstStyle/>
          <a:p>
            <a:r>
              <a:rPr lang="mk-MK" sz="4000" b="1" dirty="0">
                <a:solidFill>
                  <a:srgbClr val="FFED00"/>
                </a:solidFill>
              </a:rPr>
              <a:t>Прашања и дискусија</a:t>
            </a:r>
            <a:endParaRPr lang="en-GB" sz="4000" b="1" dirty="0">
              <a:solidFill>
                <a:srgbClr val="FFED00"/>
              </a:solidFill>
            </a:endParaRPr>
          </a:p>
        </p:txBody>
      </p:sp>
    </p:spTree>
    <p:extLst>
      <p:ext uri="{BB962C8B-B14F-4D97-AF65-F5344CB8AC3E}">
        <p14:creationId xmlns:p14="http://schemas.microsoft.com/office/powerpoint/2010/main" val="1679118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6"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80">
                                          <p:stCondLst>
                                            <p:cond delay="0"/>
                                          </p:stCondLst>
                                        </p:cTn>
                                        <p:tgtEl>
                                          <p:spTgt spid="2"/>
                                        </p:tgtEl>
                                      </p:cBhvr>
                                    </p:animEffect>
                                    <p:anim calcmode="lin" valueType="num">
                                      <p:cBhvr>
                                        <p:cTn id="8" dur="1822" tmFilter="0,0; 0.14,0.36; 0.43,0.73; 0.71,0.91; 1.0,1.0">
                                          <p:stCondLst>
                                            <p:cond delay="0"/>
                                          </p:stCondLst>
                                        </p:cTn>
                                        <p:tgtEl>
                                          <p:spTgt spid="2"/>
                                        </p:tgtEl>
                                        <p:attrNameLst>
                                          <p:attrName>ppt_x</p:attrName>
                                        </p:attrNameLst>
                                      </p:cBhvr>
                                      <p:tavLst>
                                        <p:tav tm="0">
                                          <p:val>
                                            <p:strVal val="#ppt_x-0.25"/>
                                          </p:val>
                                        </p:tav>
                                        <p:tav tm="100000">
                                          <p:val>
                                            <p:strVal val="#ppt_x"/>
                                          </p:val>
                                        </p:tav>
                                      </p:tavLst>
                                    </p:anim>
                                    <p:anim calcmode="lin" valueType="num">
                                      <p:cBhvr>
                                        <p:cTn id="9" dur="664" tmFilter="0.0,0.0; 0.25,0.07; 0.50,0.2; 0.75,0.467; 1.0,1.0">
                                          <p:stCondLst>
                                            <p:cond delay="0"/>
                                          </p:stCondLst>
                                        </p:cTn>
                                        <p:tgtEl>
                                          <p:spTgt spid="2"/>
                                        </p:tgtEl>
                                        <p:attrNameLst>
                                          <p:attrName>ppt_y</p:attrName>
                                        </p:attrNameLst>
                                      </p:cBhvr>
                                      <p:tavLst>
                                        <p:tav tm="0" fmla="#ppt_y-sin(pi*$)/3">
                                          <p:val>
                                            <p:fltVal val="0.5"/>
                                          </p:val>
                                        </p:tav>
                                        <p:tav tm="100000">
                                          <p:val>
                                            <p:fltVal val="1"/>
                                          </p:val>
                                        </p:tav>
                                      </p:tavLst>
                                    </p:anim>
                                    <p:anim calcmode="lin" valueType="num">
                                      <p:cBhvr>
                                        <p:cTn id="10" dur="664" tmFilter="0, 0; 0.125,0.2665; 0.25,0.4; 0.375,0.465; 0.5,0.5;  0.625,0.535; 0.75,0.6; 0.875,0.7335; 1,1">
                                          <p:stCondLst>
                                            <p:cond delay="664"/>
                                          </p:stCondLst>
                                        </p:cTn>
                                        <p:tgtEl>
                                          <p:spTgt spid="2"/>
                                        </p:tgtEl>
                                        <p:attrNameLst>
                                          <p:attrName>ppt_y</p:attrName>
                                        </p:attrNameLst>
                                      </p:cBhvr>
                                      <p:tavLst>
                                        <p:tav tm="0" fmla="#ppt_y-sin(pi*$)/9">
                                          <p:val>
                                            <p:fltVal val="0"/>
                                          </p:val>
                                        </p:tav>
                                        <p:tav tm="100000">
                                          <p:val>
                                            <p:fltVal val="1"/>
                                          </p:val>
                                        </p:tav>
                                      </p:tavLst>
                                    </p:anim>
                                    <p:anim calcmode="lin" valueType="num">
                                      <p:cBhvr>
                                        <p:cTn id="11" dur="332" tmFilter="0, 0; 0.125,0.2665; 0.25,0.4; 0.375,0.465; 0.5,0.5;  0.625,0.535; 0.75,0.6; 0.875,0.7335; 1,1">
                                          <p:stCondLst>
                                            <p:cond delay="1324"/>
                                          </p:stCondLst>
                                        </p:cTn>
                                        <p:tgtEl>
                                          <p:spTgt spid="2"/>
                                        </p:tgtEl>
                                        <p:attrNameLst>
                                          <p:attrName>ppt_y</p:attrName>
                                        </p:attrNameLst>
                                      </p:cBhvr>
                                      <p:tavLst>
                                        <p:tav tm="0" fmla="#ppt_y-sin(pi*$)/27">
                                          <p:val>
                                            <p:fltVal val="0"/>
                                          </p:val>
                                        </p:tav>
                                        <p:tav tm="100000">
                                          <p:val>
                                            <p:fltVal val="1"/>
                                          </p:val>
                                        </p:tav>
                                      </p:tavLst>
                                    </p:anim>
                                    <p:anim calcmode="lin" valueType="num">
                                      <p:cBhvr>
                                        <p:cTn id="12" dur="164" tmFilter="0, 0; 0.125,0.2665; 0.25,0.4; 0.375,0.465; 0.5,0.5;  0.625,0.535; 0.75,0.6; 0.875,0.7335; 1,1">
                                          <p:stCondLst>
                                            <p:cond delay="1656"/>
                                          </p:stCondLst>
                                        </p:cTn>
                                        <p:tgtEl>
                                          <p:spTgt spid="2"/>
                                        </p:tgtEl>
                                        <p:attrNameLst>
                                          <p:attrName>ppt_y</p:attrName>
                                        </p:attrNameLst>
                                      </p:cBhvr>
                                      <p:tavLst>
                                        <p:tav tm="0" fmla="#ppt_y-sin(pi*$)/81">
                                          <p:val>
                                            <p:fltVal val="0"/>
                                          </p:val>
                                        </p:tav>
                                        <p:tav tm="100000">
                                          <p:val>
                                            <p:fltVal val="1"/>
                                          </p:val>
                                        </p:tav>
                                      </p:tavLst>
                                    </p:anim>
                                    <p:animScale>
                                      <p:cBhvr>
                                        <p:cTn id="13" dur="26">
                                          <p:stCondLst>
                                            <p:cond delay="650"/>
                                          </p:stCondLst>
                                        </p:cTn>
                                        <p:tgtEl>
                                          <p:spTgt spid="2"/>
                                        </p:tgtEl>
                                      </p:cBhvr>
                                      <p:to x="100000" y="60000"/>
                                    </p:animScale>
                                    <p:animScale>
                                      <p:cBhvr>
                                        <p:cTn id="14" dur="166" decel="50000">
                                          <p:stCondLst>
                                            <p:cond delay="676"/>
                                          </p:stCondLst>
                                        </p:cTn>
                                        <p:tgtEl>
                                          <p:spTgt spid="2"/>
                                        </p:tgtEl>
                                      </p:cBhvr>
                                      <p:to x="100000" y="100000"/>
                                    </p:animScale>
                                    <p:animScale>
                                      <p:cBhvr>
                                        <p:cTn id="15" dur="26">
                                          <p:stCondLst>
                                            <p:cond delay="1312"/>
                                          </p:stCondLst>
                                        </p:cTn>
                                        <p:tgtEl>
                                          <p:spTgt spid="2"/>
                                        </p:tgtEl>
                                      </p:cBhvr>
                                      <p:to x="100000" y="80000"/>
                                    </p:animScale>
                                    <p:animScale>
                                      <p:cBhvr>
                                        <p:cTn id="16" dur="166" decel="50000">
                                          <p:stCondLst>
                                            <p:cond delay="1338"/>
                                          </p:stCondLst>
                                        </p:cTn>
                                        <p:tgtEl>
                                          <p:spTgt spid="2"/>
                                        </p:tgtEl>
                                      </p:cBhvr>
                                      <p:to x="100000" y="100000"/>
                                    </p:animScale>
                                    <p:animScale>
                                      <p:cBhvr>
                                        <p:cTn id="17" dur="26">
                                          <p:stCondLst>
                                            <p:cond delay="1642"/>
                                          </p:stCondLst>
                                        </p:cTn>
                                        <p:tgtEl>
                                          <p:spTgt spid="2"/>
                                        </p:tgtEl>
                                      </p:cBhvr>
                                      <p:to x="100000" y="90000"/>
                                    </p:animScale>
                                    <p:animScale>
                                      <p:cBhvr>
                                        <p:cTn id="18" dur="166" decel="50000">
                                          <p:stCondLst>
                                            <p:cond delay="1668"/>
                                          </p:stCondLst>
                                        </p:cTn>
                                        <p:tgtEl>
                                          <p:spTgt spid="2"/>
                                        </p:tgtEl>
                                      </p:cBhvr>
                                      <p:to x="100000" y="100000"/>
                                    </p:animScale>
                                    <p:animScale>
                                      <p:cBhvr>
                                        <p:cTn id="19" dur="26">
                                          <p:stCondLst>
                                            <p:cond delay="1808"/>
                                          </p:stCondLst>
                                        </p:cTn>
                                        <p:tgtEl>
                                          <p:spTgt spid="2"/>
                                        </p:tgtEl>
                                      </p:cBhvr>
                                      <p:to x="100000" y="95000"/>
                                    </p:animScale>
                                    <p:animScale>
                                      <p:cBhvr>
                                        <p:cTn id="20" dur="166" decel="50000">
                                          <p:stCondLst>
                                            <p:cond delay="1834"/>
                                          </p:stCondLst>
                                        </p:cTn>
                                        <p:tgtEl>
                                          <p:spTgt spid="2"/>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Grafik 6">
            <a:extLst>
              <a:ext uri="{FF2B5EF4-FFF2-40B4-BE49-F238E27FC236}">
                <a16:creationId xmlns:a16="http://schemas.microsoft.com/office/drawing/2014/main" id="{DDAAA71E-0CB2-9B41-8F64-966BFF99CF67}"/>
              </a:ext>
            </a:extLst>
          </p:cNvPr>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237815" y="144877"/>
            <a:ext cx="1552381" cy="1158190"/>
          </a:xfrm>
          <a:prstGeom prst="rect">
            <a:avLst/>
          </a:prstGeom>
        </p:spPr>
      </p:pic>
      <p:pic>
        <p:nvPicPr>
          <p:cNvPr id="12" name="Grafik 3">
            <a:extLst>
              <a:ext uri="{FF2B5EF4-FFF2-40B4-BE49-F238E27FC236}">
                <a16:creationId xmlns:a16="http://schemas.microsoft.com/office/drawing/2014/main" id="{D7755025-5097-8843-B6C7-C0B1E14FE4CB}"/>
              </a:ext>
            </a:extLst>
          </p:cNvPr>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111336" y="1"/>
            <a:ext cx="8556664" cy="1757061"/>
          </a:xfrm>
          <a:prstGeom prst="rect">
            <a:avLst/>
          </a:prstGeom>
        </p:spPr>
      </p:pic>
      <p:sp>
        <p:nvSpPr>
          <p:cNvPr id="13" name="Rectangle 12"/>
          <p:cNvSpPr/>
          <p:nvPr/>
        </p:nvSpPr>
        <p:spPr>
          <a:xfrm>
            <a:off x="394855" y="1902266"/>
            <a:ext cx="11492345" cy="738664"/>
          </a:xfrm>
          <a:prstGeom prst="rect">
            <a:avLst/>
          </a:prstGeom>
        </p:spPr>
        <p:txBody>
          <a:bodyPr wrap="square">
            <a:spAutoFit/>
          </a:bodyPr>
          <a:lstStyle/>
          <a:p>
            <a:pPr algn="ctr"/>
            <a:r>
              <a:rPr lang="mk-MK" sz="2400" b="1" dirty="0">
                <a:solidFill>
                  <a:schemeClr val="accent6">
                    <a:lumMod val="50000"/>
                  </a:schemeClr>
                </a:solidFill>
              </a:rPr>
              <a:t>Овие едукативни материјали се подготвени како дел од проектот BE-Rural</a:t>
            </a:r>
          </a:p>
          <a:p>
            <a:pPr algn="ctr"/>
            <a:r>
              <a:rPr lang="mk-MK" dirty="0">
                <a:solidFill>
                  <a:schemeClr val="accent3">
                    <a:lumMod val="75000"/>
                  </a:schemeClr>
                </a:solidFill>
              </a:rPr>
              <a:t>Биобазирани стратегии и патокази за подобрен рурален и регионален развој во ЕУ (април 2019 - март 2022)</a:t>
            </a:r>
          </a:p>
        </p:txBody>
      </p:sp>
      <p:sp>
        <p:nvSpPr>
          <p:cNvPr id="14" name="Textfeld 9">
            <a:extLst>
              <a:ext uri="{FF2B5EF4-FFF2-40B4-BE49-F238E27FC236}">
                <a16:creationId xmlns:a16="http://schemas.microsoft.com/office/drawing/2014/main" id="{8DA0CED4-49C8-2449-95D6-706ECBA6F632}"/>
              </a:ext>
            </a:extLst>
          </p:cNvPr>
          <p:cNvSpPr txBox="1"/>
          <p:nvPr/>
        </p:nvSpPr>
        <p:spPr>
          <a:xfrm>
            <a:off x="700095" y="2839649"/>
            <a:ext cx="3698278" cy="3139321"/>
          </a:xfrm>
          <a:prstGeom prst="rect">
            <a:avLst/>
          </a:prstGeom>
          <a:noFill/>
        </p:spPr>
        <p:txBody>
          <a:bodyPr wrap="square" rtlCol="0" anchor="t">
            <a:spAutoFit/>
          </a:bodyPr>
          <a:lstStyle/>
          <a:p>
            <a:pPr algn="just">
              <a:spcAft>
                <a:spcPts val="1800"/>
              </a:spcAft>
            </a:pPr>
            <a:r>
              <a:rPr lang="mk-MK" sz="2400" b="1" dirty="0">
                <a:solidFill>
                  <a:srgbClr val="AE0917"/>
                </a:solidFill>
                <a:ea typeface="Roboto" panose="02000000000000000000" pitchFamily="2" charset="0"/>
                <a:cs typeface="Arial" panose="020B0604020202020204" pitchFamily="34" charset="0"/>
              </a:rPr>
              <a:t>BE-Rural поддржува </a:t>
            </a:r>
          </a:p>
          <a:p>
            <a:pPr algn="just">
              <a:spcAft>
                <a:spcPts val="1800"/>
              </a:spcAft>
            </a:pPr>
            <a:r>
              <a:rPr lang="mk-MK" sz="1400" dirty="0">
                <a:ea typeface="Roboto" panose="02000000000000000000" pitchFamily="2" charset="0"/>
                <a:cs typeface="Arial" panose="020B0604020202020204" pitchFamily="34" charset="0"/>
              </a:rPr>
              <a:t>… регионални чинители во пет земји:</a:t>
            </a:r>
          </a:p>
          <a:p>
            <a:pPr algn="just">
              <a:spcAft>
                <a:spcPts val="1800"/>
              </a:spcAft>
            </a:pPr>
            <a:r>
              <a:rPr lang="mk-MK" sz="1400" dirty="0">
                <a:ea typeface="Roboto" panose="02000000000000000000" pitchFamily="2" charset="0"/>
                <a:cs typeface="Arial" panose="020B0604020202020204" pitchFamily="34" charset="0"/>
              </a:rPr>
              <a:t>Латвија: </a:t>
            </a:r>
            <a:r>
              <a:rPr lang="mk-MK" sz="1400" dirty="0" err="1">
                <a:ea typeface="Roboto" panose="02000000000000000000" pitchFamily="2" charset="0"/>
                <a:cs typeface="Arial" panose="020B0604020202020204" pitchFamily="34" charset="0"/>
              </a:rPr>
              <a:t>Виѕеме</a:t>
            </a:r>
            <a:r>
              <a:rPr lang="mk-MK" sz="1400" dirty="0">
                <a:ea typeface="Roboto" panose="02000000000000000000" pitchFamily="2" charset="0"/>
                <a:cs typeface="Arial" panose="020B0604020202020204" pitchFamily="34" charset="0"/>
              </a:rPr>
              <a:t> и </a:t>
            </a:r>
            <a:r>
              <a:rPr lang="mk-MK" sz="1400" dirty="0" err="1">
                <a:ea typeface="Roboto" panose="02000000000000000000" pitchFamily="2" charset="0"/>
                <a:cs typeface="Arial" panose="020B0604020202020204" pitchFamily="34" charset="0"/>
              </a:rPr>
              <a:t>Курземе</a:t>
            </a:r>
            <a:endParaRPr lang="mk-MK" sz="1400" dirty="0">
              <a:ea typeface="Roboto" panose="02000000000000000000" pitchFamily="2" charset="0"/>
              <a:cs typeface="Arial" panose="020B0604020202020204" pitchFamily="34" charset="0"/>
            </a:endParaRPr>
          </a:p>
          <a:p>
            <a:pPr algn="just">
              <a:spcAft>
                <a:spcPts val="1800"/>
              </a:spcAft>
            </a:pPr>
            <a:r>
              <a:rPr lang="mk-MK" sz="1400" dirty="0">
                <a:ea typeface="Roboto" panose="02000000000000000000" pitchFamily="2" charset="0"/>
                <a:cs typeface="Arial" panose="020B0604020202020204" pitchFamily="34" charset="0"/>
              </a:rPr>
              <a:t>Полска: Заливите </a:t>
            </a:r>
            <a:r>
              <a:rPr lang="mk-MK" sz="1400" dirty="0" err="1">
                <a:ea typeface="Roboto" panose="02000000000000000000" pitchFamily="2" charset="0"/>
                <a:cs typeface="Arial" panose="020B0604020202020204" pitchFamily="34" charset="0"/>
              </a:rPr>
              <a:t>Штетин</a:t>
            </a:r>
            <a:r>
              <a:rPr lang="mk-MK" sz="1400" dirty="0">
                <a:ea typeface="Roboto" panose="02000000000000000000" pitchFamily="2" charset="0"/>
                <a:cs typeface="Arial" panose="020B0604020202020204" pitchFamily="34" charset="0"/>
              </a:rPr>
              <a:t> и </a:t>
            </a:r>
            <a:r>
              <a:rPr lang="mk-MK" sz="1400" dirty="0" err="1">
                <a:ea typeface="Roboto" panose="02000000000000000000" pitchFamily="2" charset="0"/>
                <a:cs typeface="Arial" panose="020B0604020202020204" pitchFamily="34" charset="0"/>
              </a:rPr>
              <a:t>Висла</a:t>
            </a:r>
            <a:endParaRPr lang="mk-MK" sz="1400" dirty="0">
              <a:ea typeface="Roboto" panose="02000000000000000000" pitchFamily="2" charset="0"/>
              <a:cs typeface="Arial" panose="020B0604020202020204" pitchFamily="34" charset="0"/>
            </a:endParaRPr>
          </a:p>
          <a:p>
            <a:pPr algn="just">
              <a:spcAft>
                <a:spcPts val="1800"/>
              </a:spcAft>
            </a:pPr>
            <a:r>
              <a:rPr lang="mk-MK" sz="1400" dirty="0">
                <a:ea typeface="Roboto" panose="02000000000000000000" pitchFamily="2" charset="0"/>
                <a:cs typeface="Arial" panose="020B0604020202020204" pitchFamily="34" charset="0"/>
              </a:rPr>
              <a:t>Романија: </a:t>
            </a:r>
            <a:r>
              <a:rPr lang="mk-MK" sz="1400" dirty="0" err="1">
                <a:ea typeface="Roboto" panose="02000000000000000000" pitchFamily="2" charset="0"/>
                <a:cs typeface="Arial" panose="020B0604020202020204" pitchFamily="34" charset="0"/>
              </a:rPr>
              <a:t>Ковасна</a:t>
            </a:r>
            <a:endParaRPr lang="mk-MK" sz="1400" dirty="0">
              <a:ea typeface="Roboto" panose="02000000000000000000" pitchFamily="2" charset="0"/>
              <a:cs typeface="Arial" panose="020B0604020202020204" pitchFamily="34" charset="0"/>
            </a:endParaRPr>
          </a:p>
          <a:p>
            <a:pPr algn="just">
              <a:spcAft>
                <a:spcPts val="1800"/>
              </a:spcAft>
            </a:pPr>
            <a:r>
              <a:rPr lang="mk-MK" sz="1400" dirty="0">
                <a:ea typeface="Roboto" panose="02000000000000000000" pitchFamily="2" charset="0"/>
                <a:cs typeface="Arial" panose="020B0604020202020204" pitchFamily="34" charset="0"/>
              </a:rPr>
              <a:t>Бугарија: Стара </a:t>
            </a:r>
            <a:r>
              <a:rPr lang="mk-MK" sz="1400" dirty="0" err="1">
                <a:ea typeface="Roboto" panose="02000000000000000000" pitchFamily="2" charset="0"/>
                <a:cs typeface="Arial" panose="020B0604020202020204" pitchFamily="34" charset="0"/>
              </a:rPr>
              <a:t>Загора</a:t>
            </a:r>
            <a:endParaRPr lang="mk-MK" sz="1400" dirty="0">
              <a:ea typeface="Roboto" panose="02000000000000000000" pitchFamily="2" charset="0"/>
              <a:cs typeface="Arial" panose="020B0604020202020204" pitchFamily="34" charset="0"/>
            </a:endParaRPr>
          </a:p>
          <a:p>
            <a:pPr algn="just">
              <a:spcAft>
                <a:spcPts val="1800"/>
              </a:spcAft>
            </a:pPr>
            <a:r>
              <a:rPr lang="mk-MK" sz="1400" dirty="0">
                <a:ea typeface="Roboto" panose="02000000000000000000" pitchFamily="2" charset="0"/>
                <a:cs typeface="Arial" panose="020B0604020202020204" pitchFamily="34" charset="0"/>
              </a:rPr>
              <a:t>Северна Македонија: Струмица</a:t>
            </a:r>
          </a:p>
        </p:txBody>
      </p:sp>
      <p:sp>
        <p:nvSpPr>
          <p:cNvPr id="16" name="TextBox 15"/>
          <p:cNvSpPr txBox="1"/>
          <p:nvPr/>
        </p:nvSpPr>
        <p:spPr>
          <a:xfrm>
            <a:off x="136347" y="1317491"/>
            <a:ext cx="1974989" cy="584775"/>
          </a:xfrm>
          <a:prstGeom prst="rect">
            <a:avLst/>
          </a:prstGeom>
          <a:noFill/>
        </p:spPr>
        <p:txBody>
          <a:bodyPr wrap="square" rtlCol="0">
            <a:spAutoFit/>
          </a:bodyPr>
          <a:lstStyle/>
          <a:p>
            <a:r>
              <a:rPr lang="en-US" sz="1600" dirty="0">
                <a:solidFill>
                  <a:schemeClr val="accent3">
                    <a:lumMod val="75000"/>
                  </a:schemeClr>
                </a:solidFill>
              </a:rPr>
              <a:t>https://be-</a:t>
            </a:r>
            <a:r>
              <a:rPr lang="en-US" sz="1600" dirty="0" err="1">
                <a:solidFill>
                  <a:schemeClr val="accent3">
                    <a:lumMod val="75000"/>
                  </a:schemeClr>
                </a:solidFill>
              </a:rPr>
              <a:t>rural.eu</a:t>
            </a:r>
            <a:r>
              <a:rPr lang="en-US" sz="1600" dirty="0">
                <a:solidFill>
                  <a:schemeClr val="accent3">
                    <a:lumMod val="75000"/>
                  </a:schemeClr>
                </a:solidFill>
              </a:rPr>
              <a:t> </a:t>
            </a:r>
          </a:p>
          <a:p>
            <a:endParaRPr lang="en-US" sz="1600" dirty="0">
              <a:solidFill>
                <a:schemeClr val="accent3">
                  <a:lumMod val="75000"/>
                </a:schemeClr>
              </a:solidFill>
            </a:endParaRPr>
          </a:p>
        </p:txBody>
      </p:sp>
      <p:sp>
        <p:nvSpPr>
          <p:cNvPr id="17" name="Rectangle 16"/>
          <p:cNvSpPr/>
          <p:nvPr/>
        </p:nvSpPr>
        <p:spPr>
          <a:xfrm>
            <a:off x="8208708" y="3546098"/>
            <a:ext cx="3353416" cy="2554545"/>
          </a:xfrm>
          <a:prstGeom prst="rect">
            <a:avLst/>
          </a:prstGeom>
        </p:spPr>
        <p:txBody>
          <a:bodyPr wrap="square">
            <a:spAutoFit/>
          </a:bodyPr>
          <a:lstStyle/>
          <a:p>
            <a:pPr marL="7144" algn="ctr"/>
            <a:r>
              <a:rPr lang="mk-MK" sz="2000" dirty="0">
                <a:solidFill>
                  <a:schemeClr val="accent6">
                    <a:lumMod val="50000"/>
                  </a:schemeClr>
                </a:solidFill>
                <a:ea typeface="Roboto Light" panose="02000000000000000000" pitchFamily="2" charset="0"/>
                <a:cs typeface="Arial" panose="020B0604020202020204" pitchFamily="34" charset="0"/>
              </a:rPr>
              <a:t>Целта на BE-Rural е да го реализира потенцијалот на регионалните биобазирани економии преку поддршка на релевантни актери во партиципативниот развој на биоекономски стратегии  и патокази  </a:t>
            </a:r>
          </a:p>
        </p:txBody>
      </p:sp>
      <p:sp>
        <p:nvSpPr>
          <p:cNvPr id="2" name="Rectangle 1"/>
          <p:cNvSpPr/>
          <p:nvPr/>
        </p:nvSpPr>
        <p:spPr>
          <a:xfrm>
            <a:off x="700095" y="6177689"/>
            <a:ext cx="3943002" cy="369332"/>
          </a:xfrm>
          <a:prstGeom prst="rect">
            <a:avLst/>
          </a:prstGeom>
        </p:spPr>
        <p:txBody>
          <a:bodyPr wrap="none">
            <a:spAutoFit/>
          </a:bodyPr>
          <a:lstStyle/>
          <a:p>
            <a:r>
              <a:rPr lang="en-US" dirty="0">
                <a:hlinkClick r:id="rId5"/>
              </a:rPr>
              <a:t>https://be-rural.eu/innovation-regions/</a:t>
            </a:r>
            <a:r>
              <a:rPr lang="en-US" dirty="0"/>
              <a:t> </a:t>
            </a:r>
          </a:p>
        </p:txBody>
      </p:sp>
      <p:pic>
        <p:nvPicPr>
          <p:cNvPr id="24" name="Picture 23"/>
          <p:cNvPicPr/>
          <p:nvPr/>
        </p:nvPicPr>
        <p:blipFill>
          <a:blip r:embed="rId6"/>
          <a:stretch>
            <a:fillRect/>
          </a:stretch>
        </p:blipFill>
        <p:spPr>
          <a:xfrm>
            <a:off x="4901605" y="2640930"/>
            <a:ext cx="3048595" cy="4039270"/>
          </a:xfrm>
          <a:prstGeom prst="rect">
            <a:avLst/>
          </a:prstGeom>
        </p:spPr>
      </p:pic>
      <p:pic>
        <p:nvPicPr>
          <p:cNvPr id="25" name="Picture 24">
            <a:extLst>
              <a:ext uri="{FF2B5EF4-FFF2-40B4-BE49-F238E27FC236}">
                <a16:creationId xmlns:a16="http://schemas.microsoft.com/office/drawing/2014/main" id="{58C09213-F965-480D-9E15-75FEE2BFFB99}"/>
              </a:ext>
            </a:extLst>
          </p:cNvPr>
          <p:cNvPicPr/>
          <p:nvPr/>
        </p:nvPicPr>
        <p:blipFill>
          <a:blip r:embed="rId7" cstate="email">
            <a:clrChange>
              <a:clrFrom>
                <a:srgbClr val="FFFFFF"/>
              </a:clrFrom>
              <a:clrTo>
                <a:srgbClr val="FFFFFF">
                  <a:alpha val="0"/>
                </a:srgbClr>
              </a:clrTo>
            </a:clrChange>
            <a:extLst>
              <a:ext uri="{28A0092B-C50C-407E-A947-70E740481C1C}">
                <a14:useLocalDpi xmlns:a14="http://schemas.microsoft.com/office/drawing/2010/main"/>
              </a:ext>
            </a:extLst>
          </a:blip>
          <a:srcRect/>
          <a:stretch>
            <a:fillRect/>
          </a:stretch>
        </p:blipFill>
        <p:spPr bwMode="auto">
          <a:xfrm>
            <a:off x="7621225" y="3936635"/>
            <a:ext cx="197098" cy="278784"/>
          </a:xfrm>
          <a:prstGeom prst="rect">
            <a:avLst/>
          </a:prstGeom>
          <a:noFill/>
        </p:spPr>
      </p:pic>
      <p:pic>
        <p:nvPicPr>
          <p:cNvPr id="26" name="Picture 25">
            <a:extLst>
              <a:ext uri="{FF2B5EF4-FFF2-40B4-BE49-F238E27FC236}">
                <a16:creationId xmlns:a16="http://schemas.microsoft.com/office/drawing/2014/main" id="{A5BE3F12-036D-4F58-8779-288AC305FAFC}"/>
              </a:ext>
            </a:extLst>
          </p:cNvPr>
          <p:cNvPicPr/>
          <p:nvPr/>
        </p:nvPicPr>
        <p:blipFill>
          <a:blip r:embed="rId8" cstate="email">
            <a:clrChange>
              <a:clrFrom>
                <a:srgbClr val="FFFFFF"/>
              </a:clrFrom>
              <a:clrTo>
                <a:srgbClr val="FFFFFF">
                  <a:alpha val="0"/>
                </a:srgbClr>
              </a:clrTo>
            </a:clrChange>
            <a:extLst>
              <a:ext uri="{28A0092B-C50C-407E-A947-70E740481C1C}">
                <a14:useLocalDpi xmlns:a14="http://schemas.microsoft.com/office/drawing/2010/main"/>
              </a:ext>
            </a:extLst>
          </a:blip>
          <a:stretch>
            <a:fillRect/>
          </a:stretch>
        </p:blipFill>
        <p:spPr>
          <a:xfrm>
            <a:off x="5219902" y="6451813"/>
            <a:ext cx="518747" cy="190416"/>
          </a:xfrm>
          <a:prstGeom prst="rect">
            <a:avLst/>
          </a:prstGeom>
        </p:spPr>
      </p:pic>
    </p:spTree>
    <p:extLst>
      <p:ext uri="{BB962C8B-B14F-4D97-AF65-F5344CB8AC3E}">
        <p14:creationId xmlns:p14="http://schemas.microsoft.com/office/powerpoint/2010/main" val="1759581103"/>
      </p:ext>
    </p:extLst>
  </p:cSld>
  <p:clrMapOvr>
    <a:masterClrMapping/>
  </p:clrMapOvr>
  <p:transition spd="slow">
    <p:push dir="u"/>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592922" y="1527544"/>
            <a:ext cx="11125896" cy="4401205"/>
          </a:xfrm>
          <a:prstGeom prst="rect">
            <a:avLst/>
          </a:prstGeom>
          <a:noFill/>
        </p:spPr>
        <p:txBody>
          <a:bodyPr wrap="square" rtlCol="0" anchor="t">
            <a:spAutoFit/>
          </a:bodyPr>
          <a:lstStyle/>
          <a:p>
            <a:pPr algn="ctr">
              <a:spcAft>
                <a:spcPts val="2400"/>
              </a:spcAft>
            </a:pPr>
            <a:r>
              <a:rPr lang="mk-MK" sz="4400" b="1" dirty="0">
                <a:solidFill>
                  <a:srgbClr val="AE0917"/>
                </a:solidFill>
                <a:latin typeface="Roboto" panose="02000000000000000000" pitchFamily="2" charset="0"/>
                <a:ea typeface="Roboto" panose="02000000000000000000" pitchFamily="2" charset="0"/>
                <a:cs typeface="Arial" panose="020B0604020202020204" pitchFamily="34" charset="0"/>
              </a:rPr>
              <a:t>Што е одржливост? </a:t>
            </a:r>
          </a:p>
          <a:p>
            <a:pPr algn="ctr">
              <a:spcAft>
                <a:spcPts val="2400"/>
              </a:spcAft>
            </a:pPr>
            <a:r>
              <a:rPr lang="mk-MK" sz="4400" b="1" dirty="0">
                <a:solidFill>
                  <a:srgbClr val="AE0917"/>
                </a:solidFill>
                <a:latin typeface="Roboto" panose="02000000000000000000" pitchFamily="2" charset="0"/>
                <a:ea typeface="Roboto" panose="02000000000000000000" pitchFamily="2" charset="0"/>
                <a:cs typeface="Arial" panose="020B0604020202020204" pitchFamily="34" charset="0"/>
              </a:rPr>
              <a:t>Посетете ја -  </a:t>
            </a:r>
            <a:r>
              <a:rPr lang="mk-MK" sz="4400" b="1" dirty="0">
                <a:solidFill>
                  <a:srgbClr val="AE0917"/>
                </a:solidFill>
                <a:latin typeface="Roboto" panose="02000000000000000000" pitchFamily="2" charset="0"/>
                <a:ea typeface="Roboto" panose="02000000000000000000" pitchFamily="2" charset="0"/>
                <a:cs typeface="Arial" panose="020B0604020202020204" pitchFamily="34" charset="0"/>
                <a:hlinkClick r:id="rId3"/>
              </a:rPr>
              <a:t>https://www.menti.com/</a:t>
            </a:r>
            <a:r>
              <a:rPr lang="mk-MK" sz="4400" b="1" dirty="0">
                <a:solidFill>
                  <a:srgbClr val="AE0917"/>
                </a:solidFill>
                <a:latin typeface="Roboto" panose="02000000000000000000" pitchFamily="2" charset="0"/>
                <a:ea typeface="Roboto" panose="02000000000000000000" pitchFamily="2" charset="0"/>
                <a:cs typeface="Arial" panose="020B0604020202020204" pitchFamily="34" charset="0"/>
              </a:rPr>
              <a:t> </a:t>
            </a:r>
          </a:p>
          <a:p>
            <a:pPr algn="ctr">
              <a:spcAft>
                <a:spcPts val="2400"/>
              </a:spcAft>
            </a:pPr>
            <a:endParaRPr lang="mk-MK" sz="4400" b="1" dirty="0">
              <a:solidFill>
                <a:srgbClr val="AE0917"/>
              </a:solidFill>
              <a:latin typeface="Roboto" panose="02000000000000000000" pitchFamily="2" charset="0"/>
              <a:ea typeface="Roboto" panose="02000000000000000000" pitchFamily="2" charset="0"/>
              <a:cs typeface="Arial" panose="020B0604020202020204" pitchFamily="34" charset="0"/>
            </a:endParaRPr>
          </a:p>
          <a:p>
            <a:pPr algn="ctr">
              <a:spcAft>
                <a:spcPts val="2400"/>
              </a:spcAft>
            </a:pPr>
            <a:r>
              <a:rPr lang="mk-MK" sz="4400" b="1" dirty="0">
                <a:solidFill>
                  <a:srgbClr val="AE0917"/>
                </a:solidFill>
                <a:latin typeface="Roboto" panose="02000000000000000000" pitchFamily="2" charset="0"/>
                <a:ea typeface="Roboto" panose="02000000000000000000" pitchFamily="2" charset="0"/>
                <a:cs typeface="Arial" panose="020B0604020202020204" pitchFamily="34" charset="0"/>
              </a:rPr>
              <a:t>Внесете во </a:t>
            </a:r>
            <a:r>
              <a:rPr lang="mk-MK" sz="4400" b="1" dirty="0" err="1">
                <a:solidFill>
                  <a:srgbClr val="AE0917"/>
                </a:solidFill>
                <a:latin typeface="Roboto" panose="02000000000000000000" pitchFamily="2" charset="0"/>
                <a:ea typeface="Roboto" panose="02000000000000000000" pitchFamily="2" charset="0"/>
                <a:cs typeface="Arial" panose="020B0604020202020204" pitchFamily="34" charset="0"/>
              </a:rPr>
              <a:t>Mentimeter</a:t>
            </a:r>
            <a:r>
              <a:rPr lang="mk-MK" sz="4400" b="1" dirty="0">
                <a:solidFill>
                  <a:srgbClr val="AE0917"/>
                </a:solidFill>
                <a:latin typeface="Roboto" panose="02000000000000000000" pitchFamily="2" charset="0"/>
                <a:ea typeface="Roboto" panose="02000000000000000000" pitchFamily="2" charset="0"/>
                <a:cs typeface="Arial" panose="020B0604020202020204" pitchFamily="34" charset="0"/>
              </a:rPr>
              <a:t> зборови што ве асоцираат на одржливост</a:t>
            </a:r>
            <a:endParaRPr lang="mk-MK" sz="6000" b="1" dirty="0">
              <a:solidFill>
                <a:srgbClr val="AE0917"/>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TextBox 2">
            <a:extLst>
              <a:ext uri="{FF2B5EF4-FFF2-40B4-BE49-F238E27FC236}">
                <a16:creationId xmlns:a16="http://schemas.microsoft.com/office/drawing/2014/main" id="{D9821D9E-F436-4F36-B63C-6373E864F0CA}"/>
              </a:ext>
            </a:extLst>
          </p:cNvPr>
          <p:cNvSpPr txBox="1"/>
          <p:nvPr/>
        </p:nvSpPr>
        <p:spPr>
          <a:xfrm>
            <a:off x="6343897" y="124691"/>
            <a:ext cx="5611091" cy="584775"/>
          </a:xfrm>
          <a:prstGeom prst="rect">
            <a:avLst/>
          </a:prstGeom>
          <a:noFill/>
        </p:spPr>
        <p:txBody>
          <a:bodyPr wrap="square" rtlCol="0">
            <a:spAutoFit/>
          </a:bodyPr>
          <a:lstStyle/>
          <a:p>
            <a:r>
              <a:rPr lang="en-GB" sz="3200" dirty="0" err="1">
                <a:solidFill>
                  <a:schemeClr val="bg1"/>
                </a:solidFill>
              </a:rPr>
              <a:t>Mentimeter</a:t>
            </a:r>
            <a:r>
              <a:rPr lang="en-GB" sz="3200" dirty="0">
                <a:solidFill>
                  <a:schemeClr val="bg1"/>
                </a:solidFill>
              </a:rPr>
              <a:t> </a:t>
            </a:r>
            <a:r>
              <a:rPr lang="mk-MK" sz="3200" dirty="0">
                <a:solidFill>
                  <a:schemeClr val="bg1"/>
                </a:solidFill>
              </a:rPr>
              <a:t>шифра</a:t>
            </a:r>
            <a:r>
              <a:rPr lang="en-GB" sz="3200" dirty="0">
                <a:solidFill>
                  <a:schemeClr val="bg1"/>
                </a:solidFill>
              </a:rPr>
              <a:t> – -- -- -- </a:t>
            </a:r>
          </a:p>
        </p:txBody>
      </p:sp>
    </p:spTree>
    <p:extLst>
      <p:ext uri="{BB962C8B-B14F-4D97-AF65-F5344CB8AC3E}">
        <p14:creationId xmlns:p14="http://schemas.microsoft.com/office/powerpoint/2010/main" val="3656567531"/>
      </p:ext>
    </p:extLst>
  </p:cSld>
  <p:clrMapOvr>
    <a:masterClrMapping/>
  </p:clrMapOvr>
  <p:transition spd="slow">
    <p:push dir="u"/>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155870" y="174791"/>
            <a:ext cx="5446717" cy="615553"/>
          </a:xfrm>
          <a:prstGeom prst="rect">
            <a:avLst/>
          </a:prstGeom>
          <a:noFill/>
        </p:spPr>
        <p:txBody>
          <a:bodyPr wrap="square" rtlCol="0">
            <a:spAutoFit/>
          </a:bodyPr>
          <a:lstStyle/>
          <a:p>
            <a:pPr algn="r"/>
            <a:r>
              <a:rPr lang="mk-MK" sz="3400" b="1" spc="100" dirty="0">
                <a:solidFill>
                  <a:schemeClr val="bg1"/>
                </a:solidFill>
                <a:latin typeface="Roboto" panose="02000000000000000000" pitchFamily="2" charset="0"/>
                <a:ea typeface="Roboto" panose="02000000000000000000" pitchFamily="2" charset="0"/>
                <a:cs typeface="Arial" panose="020B0604020202020204" pitchFamily="34" charset="0"/>
              </a:rPr>
              <a:t>Што е одржливост?</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TextBox 2">
            <a:extLst>
              <a:ext uri="{FF2B5EF4-FFF2-40B4-BE49-F238E27FC236}">
                <a16:creationId xmlns:a16="http://schemas.microsoft.com/office/drawing/2014/main" id="{C1B484A8-7883-4E30-B40E-FC58CB3340CF}"/>
              </a:ext>
            </a:extLst>
          </p:cNvPr>
          <p:cNvSpPr txBox="1"/>
          <p:nvPr/>
        </p:nvSpPr>
        <p:spPr>
          <a:xfrm>
            <a:off x="431965" y="1722217"/>
            <a:ext cx="8080733" cy="4031873"/>
          </a:xfrm>
          <a:prstGeom prst="rect">
            <a:avLst/>
          </a:prstGeom>
          <a:noFill/>
        </p:spPr>
        <p:txBody>
          <a:bodyPr wrap="square" rtlCol="0">
            <a:spAutoFit/>
          </a:bodyPr>
          <a:lstStyle/>
          <a:p>
            <a:endParaRPr lang="mk-MK" sz="1600" b="1" dirty="0">
              <a:solidFill>
                <a:srgbClr val="AE0917"/>
              </a:solidFill>
              <a:latin typeface="Roboto" panose="02000000000000000000" pitchFamily="2" charset="0"/>
              <a:ea typeface="Roboto" panose="02000000000000000000" pitchFamily="2" charset="0"/>
              <a:cs typeface="Arial" panose="020B0604020202020204" pitchFamily="34" charset="0"/>
            </a:endParaRPr>
          </a:p>
          <a:p>
            <a:r>
              <a:rPr lang="mk-MK" sz="4000" dirty="0">
                <a:solidFill>
                  <a:schemeClr val="accent1"/>
                </a:solidFill>
              </a:rPr>
              <a:t>„Развој што ги задоволува потребите на сегашноста без да ја загрози можноста на идните генерации да ги задоволат нивните потреби“</a:t>
            </a:r>
          </a:p>
          <a:p>
            <a:endParaRPr lang="mk-MK" sz="2000" dirty="0">
              <a:solidFill>
                <a:srgbClr val="0070C0"/>
              </a:solidFill>
              <a:latin typeface="arial" charset="0"/>
            </a:endParaRPr>
          </a:p>
          <a:p>
            <a:r>
              <a:rPr lang="mk-MK" sz="2000" dirty="0">
                <a:solidFill>
                  <a:srgbClr val="0070C0"/>
                </a:solidFill>
              </a:rPr>
              <a:t>(</a:t>
            </a:r>
            <a:r>
              <a:rPr lang="mk-MK" sz="2000" dirty="0">
                <a:solidFill>
                  <a:srgbClr val="0070C0"/>
                </a:solidFill>
                <a:latin typeface="arial" charset="0"/>
              </a:rPr>
              <a:t>World </a:t>
            </a:r>
            <a:r>
              <a:rPr lang="mk-MK" sz="2000" dirty="0" err="1">
                <a:solidFill>
                  <a:srgbClr val="0070C0"/>
                </a:solidFill>
                <a:latin typeface="arial" charset="0"/>
              </a:rPr>
              <a:t>Commission</a:t>
            </a:r>
            <a:r>
              <a:rPr lang="mk-MK" sz="2000" dirty="0">
                <a:solidFill>
                  <a:srgbClr val="0070C0"/>
                </a:solidFill>
                <a:latin typeface="arial" charset="0"/>
              </a:rPr>
              <a:t> </a:t>
            </a:r>
            <a:r>
              <a:rPr lang="mk-MK" sz="2000" dirty="0" err="1">
                <a:solidFill>
                  <a:srgbClr val="0070C0"/>
                </a:solidFill>
                <a:latin typeface="arial" charset="0"/>
              </a:rPr>
              <a:t>on</a:t>
            </a:r>
            <a:r>
              <a:rPr lang="mk-MK" sz="2000" dirty="0">
                <a:solidFill>
                  <a:srgbClr val="0070C0"/>
                </a:solidFill>
                <a:latin typeface="arial" charset="0"/>
              </a:rPr>
              <a:t> </a:t>
            </a:r>
            <a:r>
              <a:rPr lang="mk-MK" sz="2000" dirty="0" err="1">
                <a:solidFill>
                  <a:srgbClr val="0070C0"/>
                </a:solidFill>
                <a:latin typeface="arial" charset="0"/>
              </a:rPr>
              <a:t>Environment</a:t>
            </a:r>
            <a:r>
              <a:rPr lang="mk-MK" sz="2000" dirty="0">
                <a:solidFill>
                  <a:srgbClr val="0070C0"/>
                </a:solidFill>
                <a:latin typeface="arial" charset="0"/>
              </a:rPr>
              <a:t> </a:t>
            </a:r>
            <a:r>
              <a:rPr lang="mk-MK" sz="2000" dirty="0" err="1">
                <a:solidFill>
                  <a:srgbClr val="0070C0"/>
                </a:solidFill>
                <a:latin typeface="arial" charset="0"/>
              </a:rPr>
              <a:t>and</a:t>
            </a:r>
            <a:r>
              <a:rPr lang="mk-MK" sz="2000" dirty="0">
                <a:solidFill>
                  <a:srgbClr val="0070C0"/>
                </a:solidFill>
                <a:latin typeface="arial" charset="0"/>
              </a:rPr>
              <a:t> </a:t>
            </a:r>
            <a:r>
              <a:rPr lang="mk-MK" sz="2000" dirty="0" err="1">
                <a:solidFill>
                  <a:srgbClr val="0070C0"/>
                </a:solidFill>
                <a:latin typeface="arial" charset="0"/>
              </a:rPr>
              <a:t>Development</a:t>
            </a:r>
            <a:r>
              <a:rPr lang="mk-MK" sz="2000" dirty="0">
                <a:solidFill>
                  <a:srgbClr val="0070C0"/>
                </a:solidFill>
              </a:rPr>
              <a:t>, 1987)</a:t>
            </a:r>
          </a:p>
        </p:txBody>
      </p:sp>
      <p:pic>
        <p:nvPicPr>
          <p:cNvPr id="6" name="Picture 5"/>
          <p:cNvPicPr>
            <a:picLocks noChangeAspect="1"/>
          </p:cNvPicPr>
          <p:nvPr/>
        </p:nvPicPr>
        <p:blipFill>
          <a:blip r:embed="rId4"/>
          <a:stretch>
            <a:fillRect/>
          </a:stretch>
        </p:blipFill>
        <p:spPr>
          <a:xfrm>
            <a:off x="8955349" y="1578081"/>
            <a:ext cx="2794000" cy="4127500"/>
          </a:xfrm>
          <a:prstGeom prst="rect">
            <a:avLst/>
          </a:prstGeom>
        </p:spPr>
      </p:pic>
    </p:spTree>
    <p:extLst>
      <p:ext uri="{BB962C8B-B14F-4D97-AF65-F5344CB8AC3E}">
        <p14:creationId xmlns:p14="http://schemas.microsoft.com/office/powerpoint/2010/main" val="2307423932"/>
      </p:ext>
    </p:extLst>
  </p:cSld>
  <p:clrMapOvr>
    <a:masterClrMapping/>
  </p:clrMapOvr>
  <p:transition spd="slow">
    <p:push dir="u"/>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10" name="Textfeld 9">
            <a:extLst>
              <a:ext uri="{FF2B5EF4-FFF2-40B4-BE49-F238E27FC236}">
                <a16:creationId xmlns:a16="http://schemas.microsoft.com/office/drawing/2014/main" id="{8DA0CED4-49C8-2449-95D6-706ECBA6F632}"/>
              </a:ext>
            </a:extLst>
          </p:cNvPr>
          <p:cNvSpPr txBox="1"/>
          <p:nvPr/>
        </p:nvSpPr>
        <p:spPr>
          <a:xfrm>
            <a:off x="744583" y="1268937"/>
            <a:ext cx="10966041" cy="4893647"/>
          </a:xfrm>
          <a:prstGeom prst="rect">
            <a:avLst/>
          </a:prstGeom>
          <a:noFill/>
        </p:spPr>
        <p:txBody>
          <a:bodyPr wrap="square" rtlCol="0" anchor="t">
            <a:spAutoFit/>
          </a:bodyPr>
          <a:lstStyle/>
          <a:p>
            <a:pPr>
              <a:spcAft>
                <a:spcPts val="2400"/>
              </a:spcAft>
            </a:pPr>
            <a:br>
              <a:rPr lang="mk-MK" sz="4400" dirty="0">
                <a:solidFill>
                  <a:schemeClr val="accent1"/>
                </a:solidFill>
              </a:rPr>
            </a:br>
            <a:r>
              <a:rPr lang="mk-MK" sz="4400" dirty="0">
                <a:solidFill>
                  <a:schemeClr val="accent1"/>
                </a:solidFill>
              </a:rPr>
              <a:t>„Карактеристиката да се биде еколошки </a:t>
            </a:r>
            <a:r>
              <a:rPr lang="mk-MK" sz="4400" b="1" dirty="0">
                <a:solidFill>
                  <a:schemeClr val="accent1"/>
                </a:solidFill>
              </a:rPr>
              <a:t>одржлив</a:t>
            </a:r>
            <a:r>
              <a:rPr lang="mk-MK" sz="4400" dirty="0">
                <a:solidFill>
                  <a:schemeClr val="accent1"/>
                </a:solidFill>
              </a:rPr>
              <a:t>; степенот до кој еден процес или претпријатие е во состојба да се одржи или продолжи, избегнувајќи долгорочно исцрпување на природните ресурси “</a:t>
            </a:r>
          </a:p>
          <a:p>
            <a:pPr>
              <a:spcAft>
                <a:spcPts val="2400"/>
              </a:spcAft>
            </a:pPr>
            <a:r>
              <a:rPr lang="mk-MK" sz="2800" dirty="0">
                <a:solidFill>
                  <a:schemeClr val="accent1"/>
                </a:solidFill>
              </a:rPr>
              <a:t>(</a:t>
            </a:r>
            <a:r>
              <a:rPr lang="mk-MK" sz="2800" dirty="0" err="1">
                <a:solidFill>
                  <a:schemeClr val="accent1"/>
                </a:solidFill>
              </a:rPr>
              <a:t>Oxford</a:t>
            </a:r>
            <a:r>
              <a:rPr lang="mk-MK" sz="2800" dirty="0">
                <a:solidFill>
                  <a:schemeClr val="accent1"/>
                </a:solidFill>
              </a:rPr>
              <a:t> </a:t>
            </a:r>
            <a:r>
              <a:rPr lang="mk-MK" sz="2800" dirty="0" err="1">
                <a:solidFill>
                  <a:schemeClr val="accent1"/>
                </a:solidFill>
              </a:rPr>
              <a:t>English</a:t>
            </a:r>
            <a:r>
              <a:rPr lang="mk-MK" sz="2800" dirty="0">
                <a:solidFill>
                  <a:schemeClr val="accent1"/>
                </a:solidFill>
              </a:rPr>
              <a:t> </a:t>
            </a:r>
            <a:r>
              <a:rPr lang="mk-MK" sz="2800" dirty="0" err="1">
                <a:solidFill>
                  <a:schemeClr val="accent1"/>
                </a:solidFill>
              </a:rPr>
              <a:t>Dictionary</a:t>
            </a:r>
            <a:r>
              <a:rPr lang="mk-MK" sz="2800" dirty="0">
                <a:solidFill>
                  <a:schemeClr val="accent1"/>
                </a:solidFill>
              </a:rPr>
              <a:t>, 2020)</a:t>
            </a:r>
            <a:endParaRPr lang="mk-MK" sz="2800" b="1" dirty="0">
              <a:solidFill>
                <a:schemeClr val="accent1"/>
              </a:solidFill>
              <a:latin typeface="Roboto" panose="02000000000000000000" pitchFamily="2" charset="0"/>
              <a:ea typeface="Roboto" panose="02000000000000000000" pitchFamily="2"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155870" y="174791"/>
            <a:ext cx="5446717" cy="615553"/>
          </a:xfrm>
          <a:prstGeom prst="rect">
            <a:avLst/>
          </a:prstGeom>
          <a:noFill/>
        </p:spPr>
        <p:txBody>
          <a:bodyPr wrap="square" rtlCol="0">
            <a:spAutoFit/>
          </a:bodyPr>
          <a:lstStyle/>
          <a:p>
            <a:pPr algn="r"/>
            <a:r>
              <a:rPr lang="mk-MK" sz="3400" b="1" spc="100" dirty="0">
                <a:solidFill>
                  <a:schemeClr val="bg1"/>
                </a:solidFill>
                <a:latin typeface="Roboto" panose="02000000000000000000" pitchFamily="2" charset="0"/>
                <a:ea typeface="Roboto" panose="02000000000000000000" pitchFamily="2" charset="0"/>
                <a:cs typeface="Arial" panose="020B0604020202020204" pitchFamily="34" charset="0"/>
              </a:rPr>
              <a:t>Што е одржливост?</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Tree>
    <p:extLst>
      <p:ext uri="{BB962C8B-B14F-4D97-AF65-F5344CB8AC3E}">
        <p14:creationId xmlns:p14="http://schemas.microsoft.com/office/powerpoint/2010/main" val="1272989955"/>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additive="base">
                                        <p:cTn id="7" dur="500" fill="hold"/>
                                        <p:tgtEl>
                                          <p:spTgt spid="10"/>
                                        </p:tgtEl>
                                        <p:attrNameLst>
                                          <p:attrName>ppt_x</p:attrName>
                                        </p:attrNameLst>
                                      </p:cBhvr>
                                      <p:tavLst>
                                        <p:tav tm="0">
                                          <p:val>
                                            <p:strVal val="#ppt_x"/>
                                          </p:val>
                                        </p:tav>
                                        <p:tav tm="100000">
                                          <p:val>
                                            <p:strVal val="#ppt_x"/>
                                          </p:val>
                                        </p:tav>
                                      </p:tavLst>
                                    </p:anim>
                                    <p:anim calcmode="lin" valueType="num">
                                      <p:cBhvr additive="base">
                                        <p:cTn id="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155870" y="174791"/>
            <a:ext cx="5446717" cy="615553"/>
          </a:xfrm>
          <a:prstGeom prst="rect">
            <a:avLst/>
          </a:prstGeom>
          <a:noFill/>
        </p:spPr>
        <p:txBody>
          <a:bodyPr wrap="square" rtlCol="0">
            <a:spAutoFit/>
          </a:bodyPr>
          <a:lstStyle/>
          <a:p>
            <a:pPr algn="r"/>
            <a:r>
              <a:rPr lang="mk-MK" sz="3400" b="1" spc="100" dirty="0">
                <a:solidFill>
                  <a:schemeClr val="bg1"/>
                </a:solidFill>
                <a:latin typeface="Roboto" panose="02000000000000000000" pitchFamily="2" charset="0"/>
                <a:ea typeface="Roboto" panose="02000000000000000000" pitchFamily="2" charset="0"/>
                <a:cs typeface="Arial" panose="020B0604020202020204" pitchFamily="34" charset="0"/>
              </a:rPr>
              <a:t>Што е одржливост?</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TextBox 2">
            <a:extLst>
              <a:ext uri="{FF2B5EF4-FFF2-40B4-BE49-F238E27FC236}">
                <a16:creationId xmlns:a16="http://schemas.microsoft.com/office/drawing/2014/main" id="{C1B484A8-7883-4E30-B40E-FC58CB3340CF}"/>
              </a:ext>
            </a:extLst>
          </p:cNvPr>
          <p:cNvSpPr txBox="1"/>
          <p:nvPr/>
        </p:nvSpPr>
        <p:spPr>
          <a:xfrm>
            <a:off x="481376" y="1413624"/>
            <a:ext cx="5203807" cy="2707801"/>
          </a:xfrm>
          <a:prstGeom prst="rect">
            <a:avLst/>
          </a:prstGeom>
          <a:noFill/>
        </p:spPr>
        <p:txBody>
          <a:bodyPr wrap="square" rtlCol="0">
            <a:spAutoFit/>
          </a:bodyPr>
          <a:lstStyle/>
          <a:p>
            <a:pPr lvl="0"/>
            <a:r>
              <a:rPr lang="mk-MK" sz="2800" dirty="0">
                <a:solidFill>
                  <a:prstClr val="black"/>
                </a:solidFill>
              </a:rPr>
              <a:t>Главната поента во  двете дефиниции може </a:t>
            </a:r>
            <a:r>
              <a:rPr lang="mk-MK" sz="2800" dirty="0"/>
              <a:t>да се определи како избегнување на исцрпување на ресурсите за да можат идните генерации </a:t>
            </a:r>
            <a:r>
              <a:rPr lang="mk-MK" sz="2800" dirty="0">
                <a:solidFill>
                  <a:prstClr val="black"/>
                </a:solidFill>
              </a:rPr>
              <a:t>да ги задоволат своите потреби.</a:t>
            </a:r>
          </a:p>
        </p:txBody>
      </p:sp>
      <p:sp>
        <p:nvSpPr>
          <p:cNvPr id="11" name="TextBox 10">
            <a:extLst>
              <a:ext uri="{FF2B5EF4-FFF2-40B4-BE49-F238E27FC236}">
                <a16:creationId xmlns:a16="http://schemas.microsoft.com/office/drawing/2014/main" id="{5C86509C-C210-4EC2-A73B-07FB78350A72}"/>
              </a:ext>
            </a:extLst>
          </p:cNvPr>
          <p:cNvSpPr txBox="1"/>
          <p:nvPr/>
        </p:nvSpPr>
        <p:spPr>
          <a:xfrm>
            <a:off x="481376" y="1413624"/>
            <a:ext cx="5203807" cy="2677656"/>
          </a:xfrm>
          <a:prstGeom prst="rect">
            <a:avLst/>
          </a:prstGeom>
          <a:noFill/>
        </p:spPr>
        <p:txBody>
          <a:bodyPr wrap="square" rtlCol="0">
            <a:spAutoFit/>
          </a:bodyPr>
          <a:lstStyle/>
          <a:p>
            <a:r>
              <a:rPr lang="mk-MK" sz="2800" dirty="0"/>
              <a:t>Главната поента во  двете дефиниции може да се определи како </a:t>
            </a:r>
            <a:r>
              <a:rPr lang="mk-MK" sz="2800" dirty="0">
                <a:solidFill>
                  <a:schemeClr val="accent1"/>
                </a:solidFill>
              </a:rPr>
              <a:t>избегнување на исцрпување на ресурсите </a:t>
            </a:r>
            <a:r>
              <a:rPr lang="mk-MK" sz="2800" dirty="0"/>
              <a:t>за да можат идните генерации да ги задоволат своите потреби.</a:t>
            </a:r>
          </a:p>
        </p:txBody>
      </p:sp>
      <p:sp>
        <p:nvSpPr>
          <p:cNvPr id="5" name="TextBox 4">
            <a:extLst>
              <a:ext uri="{FF2B5EF4-FFF2-40B4-BE49-F238E27FC236}">
                <a16:creationId xmlns:a16="http://schemas.microsoft.com/office/drawing/2014/main" id="{BA33F2F7-169B-469F-AD87-246E0FDCCEC7}"/>
              </a:ext>
            </a:extLst>
          </p:cNvPr>
          <p:cNvSpPr txBox="1"/>
          <p:nvPr/>
        </p:nvSpPr>
        <p:spPr>
          <a:xfrm>
            <a:off x="1624547" y="4396853"/>
            <a:ext cx="5044781" cy="1938992"/>
          </a:xfrm>
          <a:prstGeom prst="rect">
            <a:avLst/>
          </a:prstGeom>
          <a:noFill/>
        </p:spPr>
        <p:txBody>
          <a:bodyPr wrap="square" rtlCol="0">
            <a:spAutoFit/>
          </a:bodyPr>
          <a:lstStyle/>
          <a:p>
            <a:r>
              <a:rPr lang="mk-MK" sz="2400" b="1" dirty="0">
                <a:solidFill>
                  <a:schemeClr val="accent1"/>
                </a:solidFill>
              </a:rPr>
              <a:t>Што подразбираме под ресурси?</a:t>
            </a:r>
          </a:p>
          <a:p>
            <a:endParaRPr lang="mk-MK" sz="2400" dirty="0"/>
          </a:p>
          <a:p>
            <a:r>
              <a:rPr lang="mk-MK" sz="2400" dirty="0"/>
              <a:t>Под ресурси подразбираме  бесконечни и конечни материјали што можат да се најдат на земјата.</a:t>
            </a:r>
          </a:p>
        </p:txBody>
      </p:sp>
      <p:pic>
        <p:nvPicPr>
          <p:cNvPr id="9" name="Picture 8">
            <a:extLst>
              <a:ext uri="{FF2B5EF4-FFF2-40B4-BE49-F238E27FC236}">
                <a16:creationId xmlns:a16="http://schemas.microsoft.com/office/drawing/2014/main" id="{BFC38B2C-8BED-41AB-A70F-064EA7D938D6}"/>
              </a:ext>
            </a:extLst>
          </p:cNvPr>
          <p:cNvPicPr>
            <a:picLocks noChangeAspect="1"/>
          </p:cNvPicPr>
          <p:nvPr/>
        </p:nvPicPr>
        <p:blipFill>
          <a:blip r:embed="rId4" cstate="email">
            <a:extLst>
              <a:ext uri="{28A0092B-C50C-407E-A947-70E740481C1C}">
                <a14:useLocalDpi xmlns:a14="http://schemas.microsoft.com/office/drawing/2010/main"/>
              </a:ext>
              <a:ext uri="{837473B0-CC2E-450A-ABE3-18F120FF3D39}">
                <a1611:picAttrSrcUrl xmlns:a1611="http://schemas.microsoft.com/office/drawing/2016/11/main" r:id="rId5"/>
              </a:ext>
            </a:extLst>
          </a:blip>
          <a:stretch>
            <a:fillRect/>
          </a:stretch>
        </p:blipFill>
        <p:spPr>
          <a:xfrm>
            <a:off x="6278965" y="914400"/>
            <a:ext cx="4915816" cy="4915816"/>
          </a:xfrm>
          <a:prstGeom prst="rect">
            <a:avLst/>
          </a:prstGeom>
        </p:spPr>
      </p:pic>
      <p:sp>
        <p:nvSpPr>
          <p:cNvPr id="10" name="TextBox 9">
            <a:extLst>
              <a:ext uri="{FF2B5EF4-FFF2-40B4-BE49-F238E27FC236}">
                <a16:creationId xmlns:a16="http://schemas.microsoft.com/office/drawing/2014/main" id="{CE9A22B1-022F-4921-B57B-F54C88959EB1}"/>
              </a:ext>
            </a:extLst>
          </p:cNvPr>
          <p:cNvSpPr txBox="1"/>
          <p:nvPr/>
        </p:nvSpPr>
        <p:spPr>
          <a:xfrm>
            <a:off x="6972756" y="5999816"/>
            <a:ext cx="4915816" cy="230832"/>
          </a:xfrm>
          <a:prstGeom prst="rect">
            <a:avLst/>
          </a:prstGeom>
          <a:noFill/>
        </p:spPr>
        <p:txBody>
          <a:bodyPr wrap="square" rtlCol="0">
            <a:spAutoFit/>
          </a:bodyPr>
          <a:lstStyle/>
          <a:p>
            <a:r>
              <a:rPr lang="mk-MK" sz="900" dirty="0">
                <a:hlinkClick r:id="rId5" tooltip="http://www.widerembraces.org/"/>
              </a:rPr>
              <a:t>Оваа фотографија</a:t>
            </a:r>
            <a:r>
              <a:rPr lang="en-GB" sz="900" dirty="0"/>
              <a:t> </a:t>
            </a:r>
            <a:r>
              <a:rPr lang="ru-RU" sz="900" dirty="0"/>
              <a:t> од </a:t>
            </a:r>
            <a:r>
              <a:rPr lang="ru-RU" sz="900" dirty="0" err="1"/>
              <a:t>непознат</a:t>
            </a:r>
            <a:r>
              <a:rPr lang="ru-RU" sz="900" dirty="0"/>
              <a:t> автор е со </a:t>
            </a:r>
            <a:r>
              <a:rPr lang="ru-RU" sz="900" dirty="0" err="1"/>
              <a:t>лиценца</a:t>
            </a:r>
            <a:r>
              <a:rPr lang="ru-RU" sz="900" dirty="0"/>
              <a:t> на</a:t>
            </a:r>
            <a:r>
              <a:rPr lang="en-GB" sz="900" dirty="0"/>
              <a:t> </a:t>
            </a:r>
            <a:r>
              <a:rPr lang="en-GB" sz="900" dirty="0">
                <a:hlinkClick r:id="rId6" tooltip="https://creativecommons.org/licenses/by-nc-sa/3.0/"/>
              </a:rPr>
              <a:t>CC BY-SA-NC</a:t>
            </a:r>
            <a:endParaRPr lang="en-GB" sz="900" dirty="0"/>
          </a:p>
        </p:txBody>
      </p:sp>
    </p:spTree>
    <p:extLst>
      <p:ext uri="{BB962C8B-B14F-4D97-AF65-F5344CB8AC3E}">
        <p14:creationId xmlns:p14="http://schemas.microsoft.com/office/powerpoint/2010/main" val="335144794"/>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1"/>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6" presetClass="entr" presetSubtype="0" fill="hold" grpId="0" nodeType="click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wipe(down)">
                                      <p:cBhvr>
                                        <p:cTn id="11" dur="580">
                                          <p:stCondLst>
                                            <p:cond delay="0"/>
                                          </p:stCondLst>
                                        </p:cTn>
                                        <p:tgtEl>
                                          <p:spTgt spid="5"/>
                                        </p:tgtEl>
                                      </p:cBhvr>
                                    </p:animEffect>
                                    <p:anim calcmode="lin" valueType="num">
                                      <p:cBhvr>
                                        <p:cTn id="12" dur="1822" tmFilter="0,0; 0.14,0.36; 0.43,0.73; 0.71,0.91; 1.0,1.0">
                                          <p:stCondLst>
                                            <p:cond delay="0"/>
                                          </p:stCondLst>
                                        </p:cTn>
                                        <p:tgtEl>
                                          <p:spTgt spid="5"/>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5"/>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5"/>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5"/>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5"/>
                                        </p:tgtEl>
                                        <p:attrNameLst>
                                          <p:attrName>ppt_y</p:attrName>
                                        </p:attrNameLst>
                                      </p:cBhvr>
                                      <p:tavLst>
                                        <p:tav tm="0" fmla="#ppt_y-sin(pi*$)/81">
                                          <p:val>
                                            <p:fltVal val="0"/>
                                          </p:val>
                                        </p:tav>
                                        <p:tav tm="100000">
                                          <p:val>
                                            <p:fltVal val="1"/>
                                          </p:val>
                                        </p:tav>
                                      </p:tavLst>
                                    </p:anim>
                                    <p:animScale>
                                      <p:cBhvr>
                                        <p:cTn id="17" dur="26">
                                          <p:stCondLst>
                                            <p:cond delay="650"/>
                                          </p:stCondLst>
                                        </p:cTn>
                                        <p:tgtEl>
                                          <p:spTgt spid="5"/>
                                        </p:tgtEl>
                                      </p:cBhvr>
                                      <p:to x="100000" y="60000"/>
                                    </p:animScale>
                                    <p:animScale>
                                      <p:cBhvr>
                                        <p:cTn id="18" dur="166" decel="50000">
                                          <p:stCondLst>
                                            <p:cond delay="676"/>
                                          </p:stCondLst>
                                        </p:cTn>
                                        <p:tgtEl>
                                          <p:spTgt spid="5"/>
                                        </p:tgtEl>
                                      </p:cBhvr>
                                      <p:to x="100000" y="100000"/>
                                    </p:animScale>
                                    <p:animScale>
                                      <p:cBhvr>
                                        <p:cTn id="19" dur="26">
                                          <p:stCondLst>
                                            <p:cond delay="1312"/>
                                          </p:stCondLst>
                                        </p:cTn>
                                        <p:tgtEl>
                                          <p:spTgt spid="5"/>
                                        </p:tgtEl>
                                      </p:cBhvr>
                                      <p:to x="100000" y="80000"/>
                                    </p:animScale>
                                    <p:animScale>
                                      <p:cBhvr>
                                        <p:cTn id="20" dur="166" decel="50000">
                                          <p:stCondLst>
                                            <p:cond delay="1338"/>
                                          </p:stCondLst>
                                        </p:cTn>
                                        <p:tgtEl>
                                          <p:spTgt spid="5"/>
                                        </p:tgtEl>
                                      </p:cBhvr>
                                      <p:to x="100000" y="100000"/>
                                    </p:animScale>
                                    <p:animScale>
                                      <p:cBhvr>
                                        <p:cTn id="21" dur="26">
                                          <p:stCondLst>
                                            <p:cond delay="1642"/>
                                          </p:stCondLst>
                                        </p:cTn>
                                        <p:tgtEl>
                                          <p:spTgt spid="5"/>
                                        </p:tgtEl>
                                      </p:cBhvr>
                                      <p:to x="100000" y="90000"/>
                                    </p:animScale>
                                    <p:animScale>
                                      <p:cBhvr>
                                        <p:cTn id="22" dur="166" decel="50000">
                                          <p:stCondLst>
                                            <p:cond delay="1668"/>
                                          </p:stCondLst>
                                        </p:cTn>
                                        <p:tgtEl>
                                          <p:spTgt spid="5"/>
                                        </p:tgtEl>
                                      </p:cBhvr>
                                      <p:to x="100000" y="100000"/>
                                    </p:animScale>
                                    <p:animScale>
                                      <p:cBhvr>
                                        <p:cTn id="23" dur="26">
                                          <p:stCondLst>
                                            <p:cond delay="1808"/>
                                          </p:stCondLst>
                                        </p:cTn>
                                        <p:tgtEl>
                                          <p:spTgt spid="5"/>
                                        </p:tgtEl>
                                      </p:cBhvr>
                                      <p:to x="100000" y="95000"/>
                                    </p:animScale>
                                    <p:animScale>
                                      <p:cBhvr>
                                        <p:cTn id="24" dur="166" decel="50000">
                                          <p:stCondLst>
                                            <p:cond delay="1834"/>
                                          </p:stCondLst>
                                        </p:cTn>
                                        <p:tgtEl>
                                          <p:spTgt spid="5"/>
                                        </p:tgtEl>
                                      </p:cBhvr>
                                      <p:to x="100000" y="100000"/>
                                    </p:animScale>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155870" y="174791"/>
            <a:ext cx="5446717" cy="615553"/>
          </a:xfrm>
          <a:prstGeom prst="rect">
            <a:avLst/>
          </a:prstGeom>
          <a:noFill/>
        </p:spPr>
        <p:txBody>
          <a:bodyPr wrap="square" rtlCol="0">
            <a:spAutoFit/>
          </a:bodyPr>
          <a:lstStyle/>
          <a:p>
            <a:pPr algn="r"/>
            <a:r>
              <a:rPr lang="mk-MK" sz="3400" b="1" spc="100" dirty="0">
                <a:solidFill>
                  <a:schemeClr val="bg1"/>
                </a:solidFill>
                <a:latin typeface="Roboto" panose="02000000000000000000" pitchFamily="2" charset="0"/>
                <a:ea typeface="Roboto" panose="02000000000000000000" pitchFamily="2" charset="0"/>
                <a:cs typeface="Arial" panose="020B0604020202020204" pitchFamily="34" charset="0"/>
              </a:rPr>
              <a:t>Што е одржливост?</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TextBox 2">
            <a:extLst>
              <a:ext uri="{FF2B5EF4-FFF2-40B4-BE49-F238E27FC236}">
                <a16:creationId xmlns:a16="http://schemas.microsoft.com/office/drawing/2014/main" id="{C1B484A8-7883-4E30-B40E-FC58CB3340CF}"/>
              </a:ext>
            </a:extLst>
          </p:cNvPr>
          <p:cNvSpPr txBox="1"/>
          <p:nvPr/>
        </p:nvSpPr>
        <p:spPr>
          <a:xfrm>
            <a:off x="729165" y="989342"/>
            <a:ext cx="5203807" cy="646331"/>
          </a:xfrm>
          <a:prstGeom prst="rect">
            <a:avLst/>
          </a:prstGeom>
          <a:noFill/>
        </p:spPr>
        <p:txBody>
          <a:bodyPr wrap="square" rtlCol="0">
            <a:spAutoFit/>
          </a:bodyPr>
          <a:lstStyle/>
          <a:p>
            <a:r>
              <a:rPr lang="mk-MK" sz="3600" dirty="0">
                <a:solidFill>
                  <a:schemeClr val="accent1"/>
                </a:solidFill>
              </a:rPr>
              <a:t>Социјална еднаквост ...</a:t>
            </a:r>
            <a:endParaRPr lang="en-GB" sz="2800" dirty="0"/>
          </a:p>
        </p:txBody>
      </p:sp>
      <p:sp>
        <p:nvSpPr>
          <p:cNvPr id="14" name="TextBox 13">
            <a:extLst>
              <a:ext uri="{FF2B5EF4-FFF2-40B4-BE49-F238E27FC236}">
                <a16:creationId xmlns:a16="http://schemas.microsoft.com/office/drawing/2014/main" id="{03625934-8464-4A6F-986F-0FEED56C9C45}"/>
              </a:ext>
            </a:extLst>
          </p:cNvPr>
          <p:cNvSpPr txBox="1"/>
          <p:nvPr/>
        </p:nvSpPr>
        <p:spPr>
          <a:xfrm>
            <a:off x="4435509" y="5844735"/>
            <a:ext cx="4915816" cy="230832"/>
          </a:xfrm>
          <a:prstGeom prst="rect">
            <a:avLst/>
          </a:prstGeom>
          <a:noFill/>
        </p:spPr>
        <p:txBody>
          <a:bodyPr wrap="square" rtlCol="0">
            <a:spAutoFit/>
          </a:bodyPr>
          <a:lstStyle/>
          <a:p>
            <a:r>
              <a:rPr lang="mk-MK" sz="900" dirty="0">
                <a:hlinkClick r:id="rId4" tooltip="http://www.widerembraces.org/"/>
              </a:rPr>
              <a:t>Оваа фотографија</a:t>
            </a:r>
            <a:r>
              <a:rPr lang="en-GB" sz="900" dirty="0"/>
              <a:t> </a:t>
            </a:r>
            <a:r>
              <a:rPr lang="ru-RU" sz="900" dirty="0"/>
              <a:t>од непознат автор е со лиценца на</a:t>
            </a:r>
            <a:r>
              <a:rPr lang="en-GB" sz="900" dirty="0"/>
              <a:t> </a:t>
            </a:r>
            <a:r>
              <a:rPr lang="en-GB" sz="900" dirty="0">
                <a:hlinkClick r:id="rId5" tooltip="https://creativecommons.org/licenses/by-nc-sa/3.0/"/>
              </a:rPr>
              <a:t>CC BY-SA-NC</a:t>
            </a:r>
            <a:endParaRPr lang="en-GB" sz="900" dirty="0"/>
          </a:p>
        </p:txBody>
      </p:sp>
      <p:pic>
        <p:nvPicPr>
          <p:cNvPr id="6" name="Picture 5" descr="A screenshot of a cell phone&#10;&#10;Description automatically generated">
            <a:extLst>
              <a:ext uri="{FF2B5EF4-FFF2-40B4-BE49-F238E27FC236}">
                <a16:creationId xmlns:a16="http://schemas.microsoft.com/office/drawing/2014/main" id="{1929862F-424E-4444-BF08-AE2787E4487A}"/>
              </a:ext>
            </a:extLst>
          </p:cNvPr>
          <p:cNvPicPr>
            <a:picLocks noChangeAspect="1"/>
          </p:cNvPicPr>
          <p:nvPr/>
        </p:nvPicPr>
        <p:blipFill>
          <a:blip r:embed="rId6"/>
          <a:stretch>
            <a:fillRect/>
          </a:stretch>
        </p:blipFill>
        <p:spPr>
          <a:xfrm>
            <a:off x="245694" y="1940735"/>
            <a:ext cx="12054589" cy="1766227"/>
          </a:xfrm>
          <a:prstGeom prst="rect">
            <a:avLst/>
          </a:prstGeom>
        </p:spPr>
      </p:pic>
      <p:pic>
        <p:nvPicPr>
          <p:cNvPr id="13" name="Picture 12">
            <a:extLst>
              <a:ext uri="{FF2B5EF4-FFF2-40B4-BE49-F238E27FC236}">
                <a16:creationId xmlns:a16="http://schemas.microsoft.com/office/drawing/2014/main" id="{2FABEE67-8851-43CD-B0B9-54F1E71AE921}"/>
              </a:ext>
            </a:extLst>
          </p:cNvPr>
          <p:cNvPicPr>
            <a:picLocks noChangeAspect="1"/>
          </p:cNvPicPr>
          <p:nvPr/>
        </p:nvPicPr>
        <p:blipFill>
          <a:blip r:embed="rId7" cstate="email">
            <a:extLst>
              <a:ext uri="{28A0092B-C50C-407E-A947-70E740481C1C}">
                <a14:useLocalDpi xmlns:a14="http://schemas.microsoft.com/office/drawing/2010/main"/>
              </a:ext>
              <a:ext uri="{837473B0-CC2E-450A-ABE3-18F120FF3D39}">
                <a1611:picAttrSrcUrl xmlns:a1611="http://schemas.microsoft.com/office/drawing/2016/11/main" r:id="rId4"/>
              </a:ext>
            </a:extLst>
          </a:blip>
          <a:stretch>
            <a:fillRect/>
          </a:stretch>
        </p:blipFill>
        <p:spPr>
          <a:xfrm>
            <a:off x="4435509" y="2823849"/>
            <a:ext cx="3084651" cy="3084651"/>
          </a:xfrm>
          <a:prstGeom prst="rect">
            <a:avLst/>
          </a:prstGeom>
        </p:spPr>
      </p:pic>
    </p:spTree>
    <p:extLst>
      <p:ext uri="{BB962C8B-B14F-4D97-AF65-F5344CB8AC3E}">
        <p14:creationId xmlns:p14="http://schemas.microsoft.com/office/powerpoint/2010/main" val="2565477632"/>
      </p:ext>
    </p:extLst>
  </p:cSld>
  <p:clrMapOvr>
    <a:masterClrMapping/>
  </p:clrMapOvr>
  <p:transition spd="slow">
    <p:push dir="u"/>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1000"/>
                                        <p:tgtEl>
                                          <p:spTgt spid="3">
                                            <p:txEl>
                                              <p:pRg st="0" end="0"/>
                                            </p:txEl>
                                          </p:spTgt>
                                        </p:tgtEl>
                                      </p:cBhvr>
                                    </p:animEffect>
                                    <p:anim calcmode="lin" valueType="num">
                                      <p:cBhvr>
                                        <p:cTn id="8" dur="1000" fill="hold"/>
                                        <p:tgtEl>
                                          <p:spTgt spid="3">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 presetClass="entr" presetSubtype="4" fill="hold" nodeType="clickEffect">
                                  <p:stCondLst>
                                    <p:cond delay="0"/>
                                  </p:stCondLst>
                                  <p:childTnLst>
                                    <p:set>
                                      <p:cBhvr>
                                        <p:cTn id="13" dur="1" fill="hold">
                                          <p:stCondLst>
                                            <p:cond delay="0"/>
                                          </p:stCondLst>
                                        </p:cTn>
                                        <p:tgtEl>
                                          <p:spTgt spid="6"/>
                                        </p:tgtEl>
                                        <p:attrNameLst>
                                          <p:attrName>style.visibility</p:attrName>
                                        </p:attrNameLst>
                                      </p:cBhvr>
                                      <p:to>
                                        <p:strVal val="visible"/>
                                      </p:to>
                                    </p:set>
                                    <p:anim calcmode="lin" valueType="num">
                                      <p:cBhvr additive="base">
                                        <p:cTn id="14" dur="500" fill="hold"/>
                                        <p:tgtEl>
                                          <p:spTgt spid="6"/>
                                        </p:tgtEl>
                                        <p:attrNameLst>
                                          <p:attrName>ppt_x</p:attrName>
                                        </p:attrNameLst>
                                      </p:cBhvr>
                                      <p:tavLst>
                                        <p:tav tm="0">
                                          <p:val>
                                            <p:strVal val="#ppt_x"/>
                                          </p:val>
                                        </p:tav>
                                        <p:tav tm="100000">
                                          <p:val>
                                            <p:strVal val="#ppt_x"/>
                                          </p:val>
                                        </p:tav>
                                      </p:tavLst>
                                    </p:anim>
                                    <p:anim calcmode="lin" valueType="num">
                                      <p:cBhvr additive="base">
                                        <p:cTn id="15" dur="500" fill="hold"/>
                                        <p:tgtEl>
                                          <p:spTgt spid="6"/>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131379" y="178132"/>
            <a:ext cx="6036128" cy="615553"/>
          </a:xfrm>
          <a:prstGeom prst="rect">
            <a:avLst/>
          </a:prstGeom>
          <a:noFill/>
        </p:spPr>
        <p:txBody>
          <a:bodyPr wrap="square" rtlCol="0">
            <a:spAutoFit/>
          </a:bodyPr>
          <a:lstStyle/>
          <a:p>
            <a:pPr algn="r"/>
            <a:r>
              <a:rPr lang="mk-MK"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Дијаграм за одржливост</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3" name="TextBox 2">
            <a:extLst>
              <a:ext uri="{FF2B5EF4-FFF2-40B4-BE49-F238E27FC236}">
                <a16:creationId xmlns:a16="http://schemas.microsoft.com/office/drawing/2014/main" id="{C1B484A8-7883-4E30-B40E-FC58CB3340CF}"/>
              </a:ext>
            </a:extLst>
          </p:cNvPr>
          <p:cNvSpPr txBox="1"/>
          <p:nvPr/>
        </p:nvSpPr>
        <p:spPr>
          <a:xfrm>
            <a:off x="481376" y="1413625"/>
            <a:ext cx="5244015" cy="800219"/>
          </a:xfrm>
          <a:prstGeom prst="rect">
            <a:avLst/>
          </a:prstGeom>
          <a:noFill/>
        </p:spPr>
        <p:txBody>
          <a:bodyPr wrap="square" rtlCol="0">
            <a:spAutoFit/>
          </a:bodyPr>
          <a:lstStyle/>
          <a:p>
            <a:endParaRPr lang="en-GB" b="1" dirty="0">
              <a:solidFill>
                <a:srgbClr val="AE0917"/>
              </a:solidFill>
              <a:latin typeface="Roboto" panose="02000000000000000000" pitchFamily="2" charset="0"/>
              <a:ea typeface="Roboto" panose="02000000000000000000" pitchFamily="2" charset="0"/>
              <a:cs typeface="Arial" panose="020B0604020202020204" pitchFamily="34" charset="0"/>
            </a:endParaRPr>
          </a:p>
          <a:p>
            <a:endParaRPr lang="en-GB" sz="2800" dirty="0"/>
          </a:p>
        </p:txBody>
      </p:sp>
      <p:sp>
        <p:nvSpPr>
          <p:cNvPr id="11" name="TextBox 10">
            <a:extLst>
              <a:ext uri="{FF2B5EF4-FFF2-40B4-BE49-F238E27FC236}">
                <a16:creationId xmlns:a16="http://schemas.microsoft.com/office/drawing/2014/main" id="{3D2D7165-C6BB-486C-AC7B-C95FD01DB46A}"/>
              </a:ext>
            </a:extLst>
          </p:cNvPr>
          <p:cNvSpPr txBox="1"/>
          <p:nvPr/>
        </p:nvSpPr>
        <p:spPr>
          <a:xfrm>
            <a:off x="3484400" y="5050758"/>
            <a:ext cx="4786781" cy="275399"/>
          </a:xfrm>
          <a:prstGeom prst="rect">
            <a:avLst/>
          </a:prstGeom>
          <a:noFill/>
        </p:spPr>
        <p:txBody>
          <a:bodyPr wrap="square" rtlCol="0">
            <a:spAutoFit/>
          </a:bodyPr>
          <a:lstStyle/>
          <a:p>
            <a:r>
              <a:rPr lang="en-GB" sz="1200">
                <a:hlinkClick r:id="rId4"/>
              </a:rPr>
              <a:t>https</a:t>
            </a:r>
            <a:r>
              <a:rPr lang="en-GB" sz="1200" dirty="0">
                <a:hlinkClick r:id="rId4"/>
              </a:rPr>
              <a:t>://commons.wikimedia.org/wiki/File:Sustainability-diagram-v4.gif</a:t>
            </a:r>
            <a:endParaRPr lang="en-GB" sz="1200" dirty="0"/>
          </a:p>
        </p:txBody>
      </p:sp>
      <p:sp>
        <p:nvSpPr>
          <p:cNvPr id="13" name="TextBox 12">
            <a:extLst>
              <a:ext uri="{FF2B5EF4-FFF2-40B4-BE49-F238E27FC236}">
                <a16:creationId xmlns:a16="http://schemas.microsoft.com/office/drawing/2014/main" id="{AB463C9E-02A3-4172-9FF8-0B65369663CB}"/>
              </a:ext>
            </a:extLst>
          </p:cNvPr>
          <p:cNvSpPr txBox="1"/>
          <p:nvPr/>
        </p:nvSpPr>
        <p:spPr>
          <a:xfrm>
            <a:off x="633776" y="1566025"/>
            <a:ext cx="5244015" cy="800219"/>
          </a:xfrm>
          <a:prstGeom prst="rect">
            <a:avLst/>
          </a:prstGeom>
          <a:noFill/>
        </p:spPr>
        <p:txBody>
          <a:bodyPr wrap="square" rtlCol="0">
            <a:spAutoFit/>
          </a:bodyPr>
          <a:lstStyle/>
          <a:p>
            <a:endParaRPr lang="en-GB" b="1" dirty="0">
              <a:solidFill>
                <a:srgbClr val="AE0917"/>
              </a:solidFill>
              <a:latin typeface="Roboto" panose="02000000000000000000" pitchFamily="2" charset="0"/>
              <a:ea typeface="Roboto" panose="02000000000000000000" pitchFamily="2" charset="0"/>
              <a:cs typeface="Arial" panose="020B0604020202020204" pitchFamily="34" charset="0"/>
            </a:endParaRPr>
          </a:p>
          <a:p>
            <a:endParaRPr lang="en-GB" sz="2800" dirty="0"/>
          </a:p>
        </p:txBody>
      </p:sp>
      <p:sp>
        <p:nvSpPr>
          <p:cNvPr id="14" name="TextBox 13">
            <a:extLst>
              <a:ext uri="{FF2B5EF4-FFF2-40B4-BE49-F238E27FC236}">
                <a16:creationId xmlns:a16="http://schemas.microsoft.com/office/drawing/2014/main" id="{5F1DA2E9-9196-4669-8E7D-C82FBD05C4CE}"/>
              </a:ext>
            </a:extLst>
          </p:cNvPr>
          <p:cNvSpPr txBox="1"/>
          <p:nvPr/>
        </p:nvSpPr>
        <p:spPr>
          <a:xfrm>
            <a:off x="786176" y="1718425"/>
            <a:ext cx="5244015" cy="800219"/>
          </a:xfrm>
          <a:prstGeom prst="rect">
            <a:avLst/>
          </a:prstGeom>
          <a:noFill/>
        </p:spPr>
        <p:txBody>
          <a:bodyPr wrap="square" rtlCol="0">
            <a:spAutoFit/>
          </a:bodyPr>
          <a:lstStyle/>
          <a:p>
            <a:endParaRPr lang="en-GB" b="1" dirty="0">
              <a:solidFill>
                <a:srgbClr val="AE0917"/>
              </a:solidFill>
              <a:latin typeface="Roboto" panose="02000000000000000000" pitchFamily="2" charset="0"/>
              <a:ea typeface="Roboto" panose="02000000000000000000" pitchFamily="2" charset="0"/>
              <a:cs typeface="Arial" panose="020B0604020202020204" pitchFamily="34" charset="0"/>
            </a:endParaRPr>
          </a:p>
          <a:p>
            <a:endParaRPr lang="en-GB" sz="2800" dirty="0"/>
          </a:p>
        </p:txBody>
      </p:sp>
      <p:pic>
        <p:nvPicPr>
          <p:cNvPr id="6" name="Picture 5" descr="A picture containing game, device&#10;&#10;Description automatically generated">
            <a:extLst>
              <a:ext uri="{FF2B5EF4-FFF2-40B4-BE49-F238E27FC236}">
                <a16:creationId xmlns:a16="http://schemas.microsoft.com/office/drawing/2014/main" id="{7835C585-40F6-4911-AD89-EF42A74E12CD}"/>
              </a:ext>
            </a:extLst>
          </p:cNvPr>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670878" y="1092532"/>
            <a:ext cx="5908234" cy="4033481"/>
          </a:xfrm>
          <a:prstGeom prst="rect">
            <a:avLst/>
          </a:prstGeom>
        </p:spPr>
      </p:pic>
      <p:sp>
        <p:nvSpPr>
          <p:cNvPr id="5" name="TextBox 4"/>
          <p:cNvSpPr txBox="1"/>
          <p:nvPr/>
        </p:nvSpPr>
        <p:spPr>
          <a:xfrm>
            <a:off x="786176" y="5524705"/>
            <a:ext cx="11509733" cy="1200329"/>
          </a:xfrm>
          <a:prstGeom prst="rect">
            <a:avLst/>
          </a:prstGeom>
          <a:noFill/>
        </p:spPr>
        <p:txBody>
          <a:bodyPr wrap="square" rtlCol="0">
            <a:spAutoFit/>
          </a:bodyPr>
          <a:lstStyle/>
          <a:p>
            <a:r>
              <a:rPr lang="mk-MK" b="1" dirty="0">
                <a:latin typeface="Calibri" pitchFamily="34" charset="0"/>
              </a:rPr>
              <a:t>Поврзаноста на овие фактори е најважна. </a:t>
            </a:r>
            <a:r>
              <a:rPr lang="mk-MK" dirty="0">
                <a:latin typeface="Calibri" pitchFamily="34" charset="0"/>
              </a:rPr>
              <a:t>„Многу пристапи кон одржливост… започнаа со справување со општествените, економските и еколошките аспекти одделно. Комбинираниот ефект не значи само отсуство на интегративна експертиза, податоци и авторитет, туку и вкоренета тенденција да се занемари меѓузависноста на овие фактори. ’(</a:t>
            </a:r>
            <a:r>
              <a:rPr lang="mk-MK" dirty="0" err="1">
                <a:latin typeface="Calibri" pitchFamily="34" charset="0"/>
              </a:rPr>
              <a:t>Gibson</a:t>
            </a:r>
            <a:r>
              <a:rPr lang="mk-MK" dirty="0">
                <a:latin typeface="Calibri" pitchFamily="34" charset="0"/>
              </a:rPr>
              <a:t> 2006, стр. 259)</a:t>
            </a:r>
          </a:p>
        </p:txBody>
      </p:sp>
    </p:spTree>
    <p:extLst>
      <p:ext uri="{BB962C8B-B14F-4D97-AF65-F5344CB8AC3E}">
        <p14:creationId xmlns:p14="http://schemas.microsoft.com/office/powerpoint/2010/main" val="528915328"/>
      </p:ext>
    </p:extLst>
  </p:cSld>
  <p:clrMapOvr>
    <a:masterClrMapping/>
  </p:clrMapOvr>
  <p:transition spd="slow">
    <p:push dir="u"/>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Rechteck 14">
            <a:extLst>
              <a:ext uri="{FF2B5EF4-FFF2-40B4-BE49-F238E27FC236}">
                <a16:creationId xmlns:a16="http://schemas.microsoft.com/office/drawing/2014/main" id="{EECE1368-2D57-5C48-BC84-8975247FAA92}"/>
              </a:ext>
            </a:extLst>
          </p:cNvPr>
          <p:cNvSpPr/>
          <p:nvPr/>
        </p:nvSpPr>
        <p:spPr>
          <a:xfrm>
            <a:off x="6155870" y="-1"/>
            <a:ext cx="6036129" cy="914401"/>
          </a:xfrm>
          <a:prstGeom prst="rect">
            <a:avLst/>
          </a:prstGeom>
          <a:solidFill>
            <a:srgbClr val="008BDF"/>
          </a:solidFill>
          <a:ln w="63500">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de-DE"/>
          </a:p>
        </p:txBody>
      </p:sp>
      <p:sp>
        <p:nvSpPr>
          <p:cNvPr id="4" name="Rechteck 3">
            <a:extLst>
              <a:ext uri="{FF2B5EF4-FFF2-40B4-BE49-F238E27FC236}">
                <a16:creationId xmlns:a16="http://schemas.microsoft.com/office/drawing/2014/main" id="{47C1A62D-8EEF-4E40-8F09-32CC839EAE5E}"/>
              </a:ext>
            </a:extLst>
          </p:cNvPr>
          <p:cNvSpPr/>
          <p:nvPr/>
        </p:nvSpPr>
        <p:spPr>
          <a:xfrm>
            <a:off x="2548921" y="0"/>
            <a:ext cx="9643079" cy="505121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de-DE" dirty="0">
              <a:solidFill>
                <a:srgbClr val="C00000">
                  <a:alpha val="39000"/>
                </a:srgbClr>
              </a:solidFill>
              <a:latin typeface="Arial" panose="020B0604020202020204" pitchFamily="34" charset="0"/>
              <a:cs typeface="Arial" panose="020B0604020202020204" pitchFamily="34" charset="0"/>
            </a:endParaRPr>
          </a:p>
        </p:txBody>
      </p:sp>
      <p:sp>
        <p:nvSpPr>
          <p:cNvPr id="2" name="Textfeld 1">
            <a:extLst>
              <a:ext uri="{FF2B5EF4-FFF2-40B4-BE49-F238E27FC236}">
                <a16:creationId xmlns:a16="http://schemas.microsoft.com/office/drawing/2014/main" id="{916C075C-E486-8B40-A758-F39602688645}"/>
              </a:ext>
            </a:extLst>
          </p:cNvPr>
          <p:cNvSpPr txBox="1"/>
          <p:nvPr/>
        </p:nvSpPr>
        <p:spPr>
          <a:xfrm>
            <a:off x="6155870" y="174791"/>
            <a:ext cx="6036129" cy="615553"/>
          </a:xfrm>
          <a:prstGeom prst="rect">
            <a:avLst/>
          </a:prstGeom>
          <a:noFill/>
        </p:spPr>
        <p:txBody>
          <a:bodyPr wrap="square" rtlCol="0">
            <a:spAutoFit/>
          </a:bodyPr>
          <a:lstStyle/>
          <a:p>
            <a:pPr algn="r"/>
            <a:r>
              <a:rPr lang="mk-MK" sz="3400" b="1" spc="100" dirty="0">
                <a:solidFill>
                  <a:schemeClr val="bg1"/>
                </a:solidFill>
                <a:latin typeface="Roboto" panose="02000000000000000000" pitchFamily="2" charset="0"/>
                <a:ea typeface="Roboto" panose="02000000000000000000" pitchFamily="2" charset="0"/>
                <a:cs typeface="Arial" panose="020B0604020202020204" pitchFamily="34" charset="0"/>
              </a:rPr>
              <a:t>Проблемот на одржливоста</a:t>
            </a:r>
            <a:endParaRPr lang="en-GB" sz="3400" b="1" spc="100" dirty="0">
              <a:solidFill>
                <a:schemeClr val="bg1"/>
              </a:solidFill>
              <a:latin typeface="Roboto" panose="02000000000000000000" pitchFamily="2" charset="0"/>
              <a:ea typeface="Roboto" panose="02000000000000000000" pitchFamily="2" charset="0"/>
              <a:cs typeface="Arial" panose="020B0604020202020204" pitchFamily="34" charset="0"/>
            </a:endParaRPr>
          </a:p>
        </p:txBody>
      </p:sp>
      <p:pic>
        <p:nvPicPr>
          <p:cNvPr id="16" name="Grafik 15">
            <a:extLst>
              <a:ext uri="{FF2B5EF4-FFF2-40B4-BE49-F238E27FC236}">
                <a16:creationId xmlns:a16="http://schemas.microsoft.com/office/drawing/2014/main" id="{1AEC9029-8613-C441-A86F-CB302EBA1428}"/>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0" y="-162011"/>
            <a:ext cx="6106886" cy="1076411"/>
          </a:xfrm>
          <a:prstGeom prst="rect">
            <a:avLst/>
          </a:prstGeom>
        </p:spPr>
      </p:pic>
      <p:sp>
        <p:nvSpPr>
          <p:cNvPr id="9" name="TextBox 8"/>
          <p:cNvSpPr txBox="1">
            <a:spLocks noChangeArrowheads="1"/>
          </p:cNvSpPr>
          <p:nvPr/>
        </p:nvSpPr>
        <p:spPr bwMode="auto">
          <a:xfrm>
            <a:off x="332857" y="1346604"/>
            <a:ext cx="5858270" cy="769441"/>
          </a:xfrm>
          <a:prstGeom prst="rect">
            <a:avLst/>
          </a:prstGeom>
          <a:noFill/>
          <a:ln w="9525">
            <a:noFill/>
            <a:miter lim="800000"/>
            <a:headEnd/>
            <a:tailEnd/>
          </a:ln>
        </p:spPr>
        <p:txBody>
          <a:bodyPr wrap="none">
            <a:spAutoFit/>
          </a:bodyPr>
          <a:lstStyle/>
          <a:p>
            <a:r>
              <a:rPr lang="mk-MK" sz="4400" dirty="0">
                <a:solidFill>
                  <a:srgbClr val="0070C0"/>
                </a:solidFill>
                <a:latin typeface="Calibri" pitchFamily="34" charset="0"/>
              </a:rPr>
              <a:t>Комплексноста и злото</a:t>
            </a:r>
            <a:endParaRPr lang="en-US" sz="4400" dirty="0">
              <a:solidFill>
                <a:srgbClr val="0070C0"/>
              </a:solidFill>
              <a:latin typeface="Calibri" pitchFamily="34" charset="0"/>
            </a:endParaRPr>
          </a:p>
        </p:txBody>
      </p:sp>
      <p:sp>
        <p:nvSpPr>
          <p:cNvPr id="10" name="Rectangle 9"/>
          <p:cNvSpPr>
            <a:spLocks noChangeArrowheads="1"/>
          </p:cNvSpPr>
          <p:nvPr/>
        </p:nvSpPr>
        <p:spPr bwMode="auto">
          <a:xfrm>
            <a:off x="332857" y="4333246"/>
            <a:ext cx="7345064" cy="1821717"/>
          </a:xfrm>
          <a:prstGeom prst="rect">
            <a:avLst/>
          </a:prstGeom>
          <a:noFill/>
          <a:ln w="9525">
            <a:noFill/>
            <a:miter lim="800000"/>
            <a:headEnd/>
            <a:tailEnd/>
          </a:ln>
        </p:spPr>
        <p:txBody>
          <a:bodyPr wrap="square">
            <a:spAutoFit/>
          </a:bodyPr>
          <a:lstStyle/>
          <a:p>
            <a:pPr algn="just">
              <a:lnSpc>
                <a:spcPct val="85000"/>
              </a:lnSpc>
            </a:pPr>
            <a:r>
              <a:rPr lang="mk-MK" sz="2400" dirty="0">
                <a:latin typeface="Calibri" pitchFamily="34" charset="0"/>
              </a:rPr>
              <a:t>Наречени се </a:t>
            </a:r>
            <a:r>
              <a:rPr lang="mk-MK" sz="3600" dirty="0">
                <a:solidFill>
                  <a:srgbClr val="E46C0A"/>
                </a:solidFill>
                <a:latin typeface="Calibri" pitchFamily="34" charset="0"/>
              </a:rPr>
              <a:t>злобни проблеми </a:t>
            </a:r>
            <a:r>
              <a:rPr lang="mk-MK" sz="2400" dirty="0">
                <a:latin typeface="Calibri" pitchFamily="34" charset="0"/>
              </a:rPr>
              <a:t>(</a:t>
            </a:r>
            <a:r>
              <a:rPr lang="mk-MK" sz="2400" dirty="0" err="1">
                <a:latin typeface="Calibri" pitchFamily="34" charset="0"/>
              </a:rPr>
              <a:t>Rittel</a:t>
            </a:r>
            <a:r>
              <a:rPr lang="mk-MK" sz="2400" dirty="0">
                <a:latin typeface="Calibri" pitchFamily="34" charset="0"/>
              </a:rPr>
              <a:t> </a:t>
            </a:r>
            <a:r>
              <a:rPr lang="mk-MK" sz="2400" dirty="0" err="1">
                <a:latin typeface="Calibri" pitchFamily="34" charset="0"/>
              </a:rPr>
              <a:t>and</a:t>
            </a:r>
            <a:r>
              <a:rPr lang="mk-MK" sz="2400" dirty="0">
                <a:latin typeface="Calibri" pitchFamily="34" charset="0"/>
              </a:rPr>
              <a:t> </a:t>
            </a:r>
            <a:r>
              <a:rPr lang="mk-MK" sz="2400" dirty="0" err="1">
                <a:latin typeface="Calibri" pitchFamily="34" charset="0"/>
              </a:rPr>
              <a:t>Webber</a:t>
            </a:r>
            <a:r>
              <a:rPr lang="mk-MK" sz="2400" dirty="0">
                <a:latin typeface="Calibri" pitchFamily="34" charset="0"/>
              </a:rPr>
              <a:t> 1973), „</a:t>
            </a:r>
            <a:r>
              <a:rPr lang="mk-MK" sz="3600" dirty="0" err="1">
                <a:solidFill>
                  <a:srgbClr val="E46C0A"/>
                </a:solidFill>
                <a:latin typeface="Calibri" pitchFamily="34" charset="0"/>
              </a:rPr>
              <a:t>problematique</a:t>
            </a:r>
            <a:r>
              <a:rPr lang="mk-MK" sz="2400" dirty="0">
                <a:latin typeface="Calibri" pitchFamily="34" charset="0"/>
              </a:rPr>
              <a:t>“ (</a:t>
            </a:r>
            <a:r>
              <a:rPr lang="mk-MK" sz="2400" dirty="0" err="1">
                <a:latin typeface="Calibri" pitchFamily="34" charset="0"/>
              </a:rPr>
              <a:t>Reid</a:t>
            </a:r>
            <a:r>
              <a:rPr lang="mk-MK" sz="2400" dirty="0">
                <a:latin typeface="Calibri" pitchFamily="34" charset="0"/>
              </a:rPr>
              <a:t> </a:t>
            </a:r>
            <a:r>
              <a:rPr lang="mk-MK" sz="2400" dirty="0" err="1">
                <a:latin typeface="Calibri" pitchFamily="34" charset="0"/>
              </a:rPr>
              <a:t>et</a:t>
            </a:r>
            <a:r>
              <a:rPr lang="mk-MK" sz="2400" dirty="0">
                <a:latin typeface="Calibri" pitchFamily="34" charset="0"/>
              </a:rPr>
              <a:t> </a:t>
            </a:r>
            <a:r>
              <a:rPr lang="mk-MK" sz="2400" dirty="0" err="1">
                <a:latin typeface="Calibri" pitchFamily="34" charset="0"/>
              </a:rPr>
              <a:t>al</a:t>
            </a:r>
            <a:r>
              <a:rPr lang="mk-MK" sz="2400" dirty="0">
                <a:latin typeface="Calibri" pitchFamily="34" charset="0"/>
              </a:rPr>
              <a:t>. 2006) или </a:t>
            </a:r>
            <a:r>
              <a:rPr lang="mk-MK" sz="3600" dirty="0">
                <a:solidFill>
                  <a:srgbClr val="E46C0A"/>
                </a:solidFill>
                <a:latin typeface="Calibri" pitchFamily="34" charset="0"/>
              </a:rPr>
              <a:t>проблемот на одржливост </a:t>
            </a:r>
            <a:r>
              <a:rPr lang="mk-MK" sz="2400" dirty="0">
                <a:latin typeface="Calibri" pitchFamily="34" charset="0"/>
              </a:rPr>
              <a:t>(</a:t>
            </a:r>
            <a:r>
              <a:rPr lang="mk-MK" sz="2400" dirty="0" err="1">
                <a:latin typeface="Calibri" pitchFamily="34" charset="0"/>
              </a:rPr>
              <a:t>Common</a:t>
            </a:r>
            <a:r>
              <a:rPr lang="mk-MK" sz="2400" dirty="0">
                <a:latin typeface="Calibri" pitchFamily="34" charset="0"/>
              </a:rPr>
              <a:t> 1995).</a:t>
            </a:r>
          </a:p>
        </p:txBody>
      </p:sp>
      <p:sp>
        <p:nvSpPr>
          <p:cNvPr id="12" name="Rectangle 11"/>
          <p:cNvSpPr/>
          <p:nvPr/>
        </p:nvSpPr>
        <p:spPr>
          <a:xfrm>
            <a:off x="6139380" y="2378548"/>
            <a:ext cx="5761038" cy="1823128"/>
          </a:xfrm>
          <a:prstGeom prst="rect">
            <a:avLst/>
          </a:prstGeom>
        </p:spPr>
        <p:txBody>
          <a:bodyPr>
            <a:spAutoFit/>
          </a:bodyPr>
          <a:lstStyle/>
          <a:p>
            <a:pPr algn="just">
              <a:lnSpc>
                <a:spcPct val="85000"/>
              </a:lnSpc>
              <a:defRPr/>
            </a:pPr>
            <a:r>
              <a:rPr lang="mk-MK" sz="2400" dirty="0">
                <a:solidFill>
                  <a:prstClr val="black"/>
                </a:solidFill>
              </a:rPr>
              <a:t>Испитување на процесот на </a:t>
            </a:r>
            <a:r>
              <a:rPr lang="mk-MK" sz="3600" dirty="0">
                <a:solidFill>
                  <a:schemeClr val="accent6">
                    <a:lumMod val="75000"/>
                  </a:schemeClr>
                </a:solidFill>
              </a:rPr>
              <a:t>транзиција кон одржливост </a:t>
            </a:r>
            <a:r>
              <a:rPr lang="mk-MK" sz="2400" dirty="0">
                <a:solidFill>
                  <a:prstClr val="black"/>
                </a:solidFill>
              </a:rPr>
              <a:t>и </a:t>
            </a:r>
            <a:r>
              <a:rPr lang="mk-MK" sz="3600" dirty="0">
                <a:solidFill>
                  <a:srgbClr val="E46C0A"/>
                </a:solidFill>
              </a:rPr>
              <a:t>пречките што го отежнуваат</a:t>
            </a:r>
            <a:r>
              <a:rPr lang="mk-MK" sz="2800" dirty="0">
                <a:solidFill>
                  <a:prstClr val="black"/>
                </a:solidFill>
              </a:rPr>
              <a:t>.</a:t>
            </a:r>
          </a:p>
        </p:txBody>
      </p:sp>
    </p:spTree>
    <p:extLst>
      <p:ext uri="{BB962C8B-B14F-4D97-AF65-F5344CB8AC3E}">
        <p14:creationId xmlns:p14="http://schemas.microsoft.com/office/powerpoint/2010/main" val="4069615459"/>
      </p:ext>
    </p:extLst>
  </p:cSld>
  <p:clrMapOvr>
    <a:masterClrMapping/>
  </p:clrMapOvr>
  <p:transition spd="slow">
    <p:push dir="u"/>
  </p:transition>
</p:sld>
</file>

<file path=ppt/theme/theme1.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 ma:contentTypeID="0x0101001180493328AADB439252D3A4A5389DE1" ma:contentTypeVersion="6" ma:contentTypeDescription="Create a new document." ma:contentTypeScope="" ma:versionID="0138566a13587853b6710ac3e77774b4">
  <xsd:schema xmlns:xsd="http://www.w3.org/2001/XMLSchema" xmlns:xs="http://www.w3.org/2001/XMLSchema" xmlns:p="http://schemas.microsoft.com/office/2006/metadata/properties" xmlns:ns2="d0a049c0-0b5b-40dc-bb16-5c3182e846c3" targetNamespace="http://schemas.microsoft.com/office/2006/metadata/properties" ma:root="true" ma:fieldsID="aada6981eb83e5731c59671e82c8aba1" ns2:_="">
    <xsd:import namespace="d0a049c0-0b5b-40dc-bb16-5c3182e846c3"/>
    <xsd:element name="properties">
      <xsd:complexType>
        <xsd:sequence>
          <xsd:element name="documentManagement">
            <xsd:complexType>
              <xsd:all>
                <xsd:element ref="ns2:MediaServiceMetadata" minOccurs="0"/>
                <xsd:element ref="ns2:MediaServiceFastMetadata" minOccurs="0"/>
                <xsd:element ref="ns2:MediaServiceAutoTags"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0a049c0-0b5b-40dc-bb16-5c3182e846c3"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Tags" ma:index="10" nillable="true" ma:displayName="Tags" ma:internalName="MediaServiceAutoTags" ma:readOnly="true">
      <xsd:simpleType>
        <xsd:restriction base="dms:Text"/>
      </xsd:simpleType>
    </xsd:element>
    <xsd:element name="MediaServiceOCR" ma:index="11" nillable="true" ma:displayName="Extracted Text" ma:internalName="MediaServiceOCR" ma:readOnly="true">
      <xsd:simpleType>
        <xsd:restriction base="dms:Note">
          <xsd:maxLength value="255"/>
        </xsd:restriction>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96C96350-CC1C-4997-8433-5E8EFB8CC034}">
  <ds:schemaRefs>
    <ds:schemaRef ds:uri="http://schemas.openxmlformats.org/package/2006/metadata/core-properties"/>
    <ds:schemaRef ds:uri="http://www.w3.org/XML/1998/namespace"/>
    <ds:schemaRef ds:uri="http://purl.org/dc/terms/"/>
    <ds:schemaRef ds:uri="http://schemas.microsoft.com/office/2006/metadata/properties"/>
    <ds:schemaRef ds:uri="http://schemas.microsoft.com/office/infopath/2007/PartnerControls"/>
    <ds:schemaRef ds:uri="http://schemas.microsoft.com/office/2006/documentManagement/types"/>
    <ds:schemaRef ds:uri="d0a049c0-0b5b-40dc-bb16-5c3182e846c3"/>
    <ds:schemaRef ds:uri="http://purl.org/dc/dcmitype/"/>
    <ds:schemaRef ds:uri="http://purl.org/dc/elements/1.1/"/>
  </ds:schemaRefs>
</ds:datastoreItem>
</file>

<file path=customXml/itemProps2.xml><?xml version="1.0" encoding="utf-8"?>
<ds:datastoreItem xmlns:ds="http://schemas.openxmlformats.org/officeDocument/2006/customXml" ds:itemID="{E4003685-F6DD-41ED-8A2E-EA926CFC0C4F}">
  <ds:schemaRefs>
    <ds:schemaRef ds:uri="http://schemas.microsoft.com/sharepoint/v3/contenttype/forms"/>
  </ds:schemaRefs>
</ds:datastoreItem>
</file>

<file path=customXml/itemProps3.xml><?xml version="1.0" encoding="utf-8"?>
<ds:datastoreItem xmlns:ds="http://schemas.openxmlformats.org/officeDocument/2006/customXml" ds:itemID="{46D90596-0982-42CF-8391-DA2C543F82A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d0a049c0-0b5b-40dc-bb16-5c3182e846c3"/>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Office Theme</Template>
  <TotalTime>9090</TotalTime>
  <Words>4936</Words>
  <Application>Microsoft Macintosh PowerPoint</Application>
  <PresentationFormat>Widescreen</PresentationFormat>
  <Paragraphs>310</Paragraphs>
  <Slides>28</Slides>
  <Notes>28</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28</vt:i4>
      </vt:variant>
    </vt:vector>
  </HeadingPairs>
  <TitlesOfParts>
    <vt:vector size="37" baseType="lpstr">
      <vt:lpstr>Arial</vt:lpstr>
      <vt:lpstr>Arial</vt:lpstr>
      <vt:lpstr>Calibri</vt:lpstr>
      <vt:lpstr>Calibri Light</vt:lpstr>
      <vt:lpstr>Roboto</vt:lpstr>
      <vt:lpstr>Roboto Light</vt:lpstr>
      <vt:lpstr>Roboto Medium</vt:lpstr>
      <vt:lpstr>StobiSansCn Black</vt:lpstr>
      <vt:lpstr>Office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PowerPoint-Präsentation</dc:title>
  <dc:creator>Dr. Katja Bölcker</dc:creator>
  <cp:lastModifiedBy>Clément Robijns</cp:lastModifiedBy>
  <cp:revision>425</cp:revision>
  <dcterms:created xsi:type="dcterms:W3CDTF">2019-05-22T07:43:42Z</dcterms:created>
  <dcterms:modified xsi:type="dcterms:W3CDTF">2021-01-29T10:43:13Z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0x0101001180493328AADB439252D3A4A5389DE1</vt:lpwstr>
  </property>
</Properties>
</file>